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handoutMasterIdLst>
    <p:handoutMasterId r:id="rId22"/>
  </p:handoutMasterIdLst>
  <p:sldIdLst>
    <p:sldId id="256" r:id="rId2"/>
    <p:sldId id="319" r:id="rId3"/>
    <p:sldId id="293" r:id="rId4"/>
    <p:sldId id="307" r:id="rId5"/>
    <p:sldId id="303" r:id="rId6"/>
    <p:sldId id="308" r:id="rId7"/>
    <p:sldId id="309" r:id="rId8"/>
    <p:sldId id="310" r:id="rId9"/>
    <p:sldId id="311" r:id="rId10"/>
    <p:sldId id="312" r:id="rId11"/>
    <p:sldId id="313" r:id="rId12"/>
    <p:sldId id="314" r:id="rId13"/>
    <p:sldId id="315" r:id="rId14"/>
    <p:sldId id="316" r:id="rId15"/>
    <p:sldId id="318" r:id="rId16"/>
    <p:sldId id="317" r:id="rId17"/>
    <p:sldId id="321" r:id="rId18"/>
    <p:sldId id="322" r:id="rId19"/>
    <p:sldId id="320" r:id="rId2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700"/>
    <a:srgbClr val="FFCC66"/>
    <a:srgbClr val="FFE8B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838" autoAdjust="0"/>
    <p:restoredTop sz="71058" autoAdjust="0"/>
  </p:normalViewPr>
  <p:slideViewPr>
    <p:cSldViewPr>
      <p:cViewPr varScale="1">
        <p:scale>
          <a:sx n="47" d="100"/>
          <a:sy n="47" d="100"/>
        </p:scale>
        <p:origin x="1302"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svg"/><Relationship Id="rId2" Type="http://schemas.openxmlformats.org/officeDocument/2006/relationships/image" Target="../media/image6.svg"/><Relationship Id="rId16" Type="http://schemas.openxmlformats.org/officeDocument/2006/relationships/image" Target="../media/image20.svg"/><Relationship Id="rId1" Type="http://schemas.openxmlformats.org/officeDocument/2006/relationships/image" Target="../media/image5.png"/><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svg"/><Relationship Id="rId2" Type="http://schemas.openxmlformats.org/officeDocument/2006/relationships/image" Target="../media/image6.svg"/><Relationship Id="rId16" Type="http://schemas.openxmlformats.org/officeDocument/2006/relationships/image" Target="../media/image20.svg"/><Relationship Id="rId1" Type="http://schemas.openxmlformats.org/officeDocument/2006/relationships/image" Target="../media/image5.png"/><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E7E579-A9C8-4E58-A90E-62E65D32A632}"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GB"/>
        </a:p>
      </dgm:t>
    </dgm:pt>
    <dgm:pt modelId="{E34BCE8C-57E1-4FF7-BE5F-3E7206BA9767}">
      <dgm:prSet phldrT="[Text]" custT="1"/>
      <dgm:spPr>
        <a:xfrm>
          <a:off x="2698661" y="818"/>
          <a:ext cx="1417545" cy="708772"/>
        </a:xfrm>
      </dgm:spPr>
      <dgm:t>
        <a:bodyPr/>
        <a:lstStyle/>
        <a:p>
          <a:pPr>
            <a:lnSpc>
              <a:spcPct val="100000"/>
            </a:lnSpc>
          </a:pPr>
          <a:r>
            <a:rPr lang="en-GB" sz="1600" b="1" dirty="0">
              <a:latin typeface="Calibri"/>
              <a:ea typeface="+mn-ea"/>
              <a:cs typeface="+mn-cs"/>
            </a:rPr>
            <a:t>Accommodation</a:t>
          </a:r>
        </a:p>
      </dgm:t>
    </dgm:pt>
    <dgm:pt modelId="{DEAF700D-C2EB-4B84-8D8B-8EAC45ACBFFD}" type="parTrans" cxnId="{E649EC3B-38A6-4382-A766-0649A03F0DFE}">
      <dgm:prSet/>
      <dgm:spPr/>
      <dgm:t>
        <a:bodyPr/>
        <a:lstStyle/>
        <a:p>
          <a:pPr algn="ctr"/>
          <a:endParaRPr lang="en-GB" b="1"/>
        </a:p>
      </dgm:t>
    </dgm:pt>
    <dgm:pt modelId="{A1BAFD50-7749-4130-A632-2C407809ABCD}" type="sibTrans" cxnId="{E649EC3B-38A6-4382-A766-0649A03F0DFE}">
      <dgm:prSet/>
      <dgm:spPr>
        <a:xfrm>
          <a:off x="1126734" y="-30756"/>
          <a:ext cx="4561399" cy="4561399"/>
        </a:xfrm>
      </dgm:spPr>
      <dgm:t>
        <a:bodyPr/>
        <a:lstStyle/>
        <a:p>
          <a:endParaRPr lang="en-GB" b="1"/>
        </a:p>
      </dgm:t>
    </dgm:pt>
    <dgm:pt modelId="{16D773D1-1EB2-47BC-8F3E-F6BDDF4A9483}">
      <dgm:prSet phldrT="[Text]" custT="1"/>
      <dgm:spPr>
        <a:xfrm>
          <a:off x="4219448" y="733191"/>
          <a:ext cx="1417545" cy="708772"/>
        </a:xfrm>
      </dgm:spPr>
      <dgm:t>
        <a:bodyPr/>
        <a:lstStyle/>
        <a:p>
          <a:pPr>
            <a:lnSpc>
              <a:spcPct val="100000"/>
            </a:lnSpc>
          </a:pPr>
          <a:r>
            <a:rPr lang="en-GB" sz="1600" b="1" dirty="0">
              <a:latin typeface="Calibri"/>
              <a:ea typeface="+mn-ea"/>
              <a:cs typeface="+mn-cs"/>
            </a:rPr>
            <a:t>Substance Use</a:t>
          </a:r>
        </a:p>
      </dgm:t>
    </dgm:pt>
    <dgm:pt modelId="{22E02068-BAC7-45D7-B5D1-97A409D97D06}" type="parTrans" cxnId="{4A63DE90-3A9A-485C-B461-4ADD03C8B309}">
      <dgm:prSet/>
      <dgm:spPr/>
      <dgm:t>
        <a:bodyPr/>
        <a:lstStyle/>
        <a:p>
          <a:pPr algn="ctr"/>
          <a:endParaRPr lang="en-GB" b="1"/>
        </a:p>
      </dgm:t>
    </dgm:pt>
    <dgm:pt modelId="{D3AFF690-ACF4-4022-9059-26E9D84A15F4}" type="sibTrans" cxnId="{4A63DE90-3A9A-485C-B461-4ADD03C8B309}">
      <dgm:prSet/>
      <dgm:spPr/>
      <dgm:t>
        <a:bodyPr/>
        <a:lstStyle/>
        <a:p>
          <a:endParaRPr lang="en-GB" b="1"/>
        </a:p>
      </dgm:t>
    </dgm:pt>
    <dgm:pt modelId="{8A37D046-0736-4249-861F-6DA2045FD991}">
      <dgm:prSet phldrT="[Text]" custT="1"/>
      <dgm:spPr>
        <a:xfrm>
          <a:off x="4595051" y="2378816"/>
          <a:ext cx="1417545" cy="708772"/>
        </a:xfrm>
      </dgm:spPr>
      <dgm:t>
        <a:bodyPr/>
        <a:lstStyle/>
        <a:p>
          <a:pPr>
            <a:lnSpc>
              <a:spcPct val="100000"/>
            </a:lnSpc>
          </a:pPr>
          <a:r>
            <a:rPr lang="en-GB" sz="1600" b="1" dirty="0">
              <a:latin typeface="Calibri"/>
              <a:ea typeface="+mn-ea"/>
              <a:cs typeface="+mn-cs"/>
            </a:rPr>
            <a:t>Social Issues</a:t>
          </a:r>
        </a:p>
      </dgm:t>
    </dgm:pt>
    <dgm:pt modelId="{2D0AA0F4-8159-49CC-B3AE-57CB96722EEB}" type="parTrans" cxnId="{672B3D3A-88FA-4C32-9F12-723A599243C6}">
      <dgm:prSet/>
      <dgm:spPr/>
      <dgm:t>
        <a:bodyPr/>
        <a:lstStyle/>
        <a:p>
          <a:pPr algn="ctr"/>
          <a:endParaRPr lang="en-GB" b="1"/>
        </a:p>
      </dgm:t>
    </dgm:pt>
    <dgm:pt modelId="{3E440E79-E80E-419A-89A7-226CB3D5C175}" type="sibTrans" cxnId="{672B3D3A-88FA-4C32-9F12-723A599243C6}">
      <dgm:prSet/>
      <dgm:spPr/>
      <dgm:t>
        <a:bodyPr/>
        <a:lstStyle/>
        <a:p>
          <a:endParaRPr lang="en-GB" b="1"/>
        </a:p>
      </dgm:t>
    </dgm:pt>
    <dgm:pt modelId="{156838B7-13A8-4422-A2FB-7EC709C76CCB}">
      <dgm:prSet phldrT="[Text]" custT="1"/>
      <dgm:spPr>
        <a:xfrm>
          <a:off x="3542634" y="3698506"/>
          <a:ext cx="1417545" cy="708772"/>
        </a:xfrm>
      </dgm:spPr>
      <dgm:t>
        <a:bodyPr/>
        <a:lstStyle/>
        <a:p>
          <a:pPr>
            <a:lnSpc>
              <a:spcPct val="100000"/>
            </a:lnSpc>
          </a:pPr>
          <a:r>
            <a:rPr lang="en-GB" sz="1600" b="1" dirty="0">
              <a:latin typeface="Calibri"/>
              <a:ea typeface="+mn-ea"/>
              <a:cs typeface="+mn-cs"/>
            </a:rPr>
            <a:t>Achieving Economic Wellbeing</a:t>
          </a:r>
        </a:p>
      </dgm:t>
    </dgm:pt>
    <dgm:pt modelId="{4061507D-422A-4940-9C78-63E0048A9192}" type="parTrans" cxnId="{429BEF5B-0825-4438-B808-6D76FC8CBD20}">
      <dgm:prSet/>
      <dgm:spPr/>
      <dgm:t>
        <a:bodyPr/>
        <a:lstStyle/>
        <a:p>
          <a:pPr algn="ctr"/>
          <a:endParaRPr lang="en-GB" b="1"/>
        </a:p>
      </dgm:t>
    </dgm:pt>
    <dgm:pt modelId="{6059EBDF-288F-4A6F-A054-80CEF7A2229D}" type="sibTrans" cxnId="{429BEF5B-0825-4438-B808-6D76FC8CBD20}">
      <dgm:prSet/>
      <dgm:spPr/>
      <dgm:t>
        <a:bodyPr/>
        <a:lstStyle/>
        <a:p>
          <a:endParaRPr lang="en-GB" b="1"/>
        </a:p>
      </dgm:t>
    </dgm:pt>
    <dgm:pt modelId="{02FD8731-C8BD-41E5-BE3F-03EBA38F08F0}">
      <dgm:prSet/>
      <dgm:spPr>
        <a:xfrm>
          <a:off x="1854687" y="3698506"/>
          <a:ext cx="1417545" cy="708772"/>
        </a:xfrm>
      </dgm:spPr>
      <dgm:t>
        <a:bodyPr/>
        <a:lstStyle/>
        <a:p>
          <a:pPr>
            <a:lnSpc>
              <a:spcPct val="100000"/>
            </a:lnSpc>
          </a:pPr>
          <a:r>
            <a:rPr lang="en-GB" b="1" dirty="0">
              <a:latin typeface="Calibri"/>
              <a:ea typeface="+mn-ea"/>
              <a:cs typeface="+mn-cs"/>
            </a:rPr>
            <a:t>Independent Living Skills</a:t>
          </a:r>
        </a:p>
      </dgm:t>
    </dgm:pt>
    <dgm:pt modelId="{E8590D13-2E75-4A67-BA29-76D54E098E64}" type="parTrans" cxnId="{16C1354A-7E0D-4A0B-9A00-EED6A9BF78C8}">
      <dgm:prSet/>
      <dgm:spPr/>
      <dgm:t>
        <a:bodyPr/>
        <a:lstStyle/>
        <a:p>
          <a:pPr algn="ctr"/>
          <a:endParaRPr lang="en-GB" b="1"/>
        </a:p>
      </dgm:t>
    </dgm:pt>
    <dgm:pt modelId="{B4CB342E-6A0F-4B71-9B77-5627A333AA3D}" type="sibTrans" cxnId="{16C1354A-7E0D-4A0B-9A00-EED6A9BF78C8}">
      <dgm:prSet/>
      <dgm:spPr/>
      <dgm:t>
        <a:bodyPr/>
        <a:lstStyle/>
        <a:p>
          <a:endParaRPr lang="en-GB" b="1"/>
        </a:p>
      </dgm:t>
    </dgm:pt>
    <dgm:pt modelId="{E8DA0B54-A467-475C-ADDF-E0A0504F7E37}">
      <dgm:prSet/>
      <dgm:spPr>
        <a:xfrm>
          <a:off x="802270" y="2378816"/>
          <a:ext cx="1417545" cy="708772"/>
        </a:xfrm>
      </dgm:spPr>
      <dgm:t>
        <a:bodyPr/>
        <a:lstStyle/>
        <a:p>
          <a:pPr>
            <a:lnSpc>
              <a:spcPct val="100000"/>
            </a:lnSpc>
          </a:pPr>
          <a:r>
            <a:rPr lang="en-GB" b="1" dirty="0" err="1">
              <a:latin typeface="Calibri"/>
              <a:ea typeface="+mn-ea"/>
              <a:cs typeface="+mn-cs"/>
            </a:rPr>
            <a:t>Meaningul</a:t>
          </a:r>
          <a:r>
            <a:rPr lang="en-GB" b="1" dirty="0">
              <a:latin typeface="Calibri"/>
              <a:ea typeface="+mn-ea"/>
              <a:cs typeface="+mn-cs"/>
            </a:rPr>
            <a:t> Activities</a:t>
          </a:r>
        </a:p>
      </dgm:t>
    </dgm:pt>
    <dgm:pt modelId="{C7970D2B-9A5A-4833-A581-0513669C29BC}" type="parTrans" cxnId="{4E8F6F37-9DBB-4776-90D3-B254F49FA912}">
      <dgm:prSet/>
      <dgm:spPr/>
      <dgm:t>
        <a:bodyPr/>
        <a:lstStyle/>
        <a:p>
          <a:pPr algn="ctr"/>
          <a:endParaRPr lang="en-GB" b="1"/>
        </a:p>
      </dgm:t>
    </dgm:pt>
    <dgm:pt modelId="{A39F4362-BB0F-4033-AFD2-CBFF6C7B9BB2}" type="sibTrans" cxnId="{4E8F6F37-9DBB-4776-90D3-B254F49FA912}">
      <dgm:prSet/>
      <dgm:spPr/>
      <dgm:t>
        <a:bodyPr/>
        <a:lstStyle/>
        <a:p>
          <a:endParaRPr lang="en-GB" b="1"/>
        </a:p>
      </dgm:t>
    </dgm:pt>
    <dgm:pt modelId="{62A812CF-268B-4C12-A4A8-FEE1FF5FD310}">
      <dgm:prSet/>
      <dgm:spPr>
        <a:xfrm>
          <a:off x="1177874" y="733191"/>
          <a:ext cx="1417545" cy="708772"/>
        </a:xfrm>
      </dgm:spPr>
      <dgm:t>
        <a:bodyPr/>
        <a:lstStyle/>
        <a:p>
          <a:pPr>
            <a:lnSpc>
              <a:spcPct val="100000"/>
            </a:lnSpc>
          </a:pPr>
          <a:r>
            <a:rPr lang="en-GB" b="1" dirty="0">
              <a:latin typeface="Calibri"/>
              <a:ea typeface="+mn-ea"/>
              <a:cs typeface="+mn-cs"/>
            </a:rPr>
            <a:t>Safety &amp; Risk</a:t>
          </a:r>
        </a:p>
      </dgm:t>
    </dgm:pt>
    <dgm:pt modelId="{2C4F44CE-25AB-4DA0-8109-D13E83BE6C63}" type="parTrans" cxnId="{2858FCA7-F12D-4911-8D1B-7557232A871B}">
      <dgm:prSet/>
      <dgm:spPr/>
      <dgm:t>
        <a:bodyPr/>
        <a:lstStyle/>
        <a:p>
          <a:pPr algn="ctr"/>
          <a:endParaRPr lang="en-GB" b="1"/>
        </a:p>
      </dgm:t>
    </dgm:pt>
    <dgm:pt modelId="{A5A35306-BEC1-4A1D-809A-1BC5308D1CEA}" type="sibTrans" cxnId="{2858FCA7-F12D-4911-8D1B-7557232A871B}">
      <dgm:prSet/>
      <dgm:spPr/>
      <dgm:t>
        <a:bodyPr/>
        <a:lstStyle/>
        <a:p>
          <a:endParaRPr lang="en-GB" b="1"/>
        </a:p>
      </dgm:t>
    </dgm:pt>
    <dgm:pt modelId="{016B3DE3-8A48-4FDE-A11F-61023C72A987}">
      <dgm:prSet custT="1"/>
      <dgm:spPr/>
      <dgm:t>
        <a:bodyPr/>
        <a:lstStyle/>
        <a:p>
          <a:pPr>
            <a:lnSpc>
              <a:spcPct val="100000"/>
            </a:lnSpc>
          </a:pPr>
          <a:r>
            <a:rPr lang="en-GB" sz="1600" b="1" dirty="0"/>
            <a:t>Health &amp; Wellbeing</a:t>
          </a:r>
        </a:p>
      </dgm:t>
    </dgm:pt>
    <dgm:pt modelId="{3959F968-0C7F-47AB-AD7A-8F172910E775}" type="parTrans" cxnId="{2B47DA71-D4D0-4C2E-A384-FA0A1FF32B27}">
      <dgm:prSet/>
      <dgm:spPr/>
      <dgm:t>
        <a:bodyPr/>
        <a:lstStyle/>
        <a:p>
          <a:endParaRPr lang="en-GB" b="1"/>
        </a:p>
      </dgm:t>
    </dgm:pt>
    <dgm:pt modelId="{704BBD0C-7F3D-4C0D-A48B-4B8765753B03}" type="sibTrans" cxnId="{2B47DA71-D4D0-4C2E-A384-FA0A1FF32B27}">
      <dgm:prSet/>
      <dgm:spPr/>
      <dgm:t>
        <a:bodyPr/>
        <a:lstStyle/>
        <a:p>
          <a:endParaRPr lang="en-GB" b="1"/>
        </a:p>
      </dgm:t>
    </dgm:pt>
    <dgm:pt modelId="{32380E09-2B8D-4676-83FC-BA97469B0095}" type="pres">
      <dgm:prSet presAssocID="{23E7E579-A9C8-4E58-A90E-62E65D32A632}" presName="root" presStyleCnt="0">
        <dgm:presLayoutVars>
          <dgm:dir/>
          <dgm:resizeHandles val="exact"/>
        </dgm:presLayoutVars>
      </dgm:prSet>
      <dgm:spPr/>
    </dgm:pt>
    <dgm:pt modelId="{45AB157C-E865-4748-A640-77B997768A1B}" type="pres">
      <dgm:prSet presAssocID="{E34BCE8C-57E1-4FF7-BE5F-3E7206BA9767}" presName="compNode" presStyleCnt="0"/>
      <dgm:spPr/>
    </dgm:pt>
    <dgm:pt modelId="{F6C4473E-8DA0-403F-8EB2-EBEB89552CC0}" type="pres">
      <dgm:prSet presAssocID="{E34BCE8C-57E1-4FF7-BE5F-3E7206BA9767}"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ome"/>
        </a:ext>
      </dgm:extLst>
    </dgm:pt>
    <dgm:pt modelId="{57A2B8CE-0B71-43BA-B85E-CDAB526DA6E7}" type="pres">
      <dgm:prSet presAssocID="{E34BCE8C-57E1-4FF7-BE5F-3E7206BA9767}" presName="spaceRect" presStyleCnt="0"/>
      <dgm:spPr/>
    </dgm:pt>
    <dgm:pt modelId="{075E67E6-2D78-42C5-866F-C1D1FB702282}" type="pres">
      <dgm:prSet presAssocID="{E34BCE8C-57E1-4FF7-BE5F-3E7206BA9767}" presName="textRect" presStyleLbl="revTx" presStyleIdx="0" presStyleCnt="8">
        <dgm:presLayoutVars>
          <dgm:chMax val="1"/>
          <dgm:chPref val="1"/>
        </dgm:presLayoutVars>
      </dgm:prSet>
      <dgm:spPr/>
    </dgm:pt>
    <dgm:pt modelId="{7D0DDE6F-52F2-4FC8-853A-76FF8BB52EEC}" type="pres">
      <dgm:prSet presAssocID="{A1BAFD50-7749-4130-A632-2C407809ABCD}" presName="sibTrans" presStyleCnt="0"/>
      <dgm:spPr/>
    </dgm:pt>
    <dgm:pt modelId="{EC071F44-9321-4B0B-ADAF-98B08B367933}" type="pres">
      <dgm:prSet presAssocID="{016B3DE3-8A48-4FDE-A11F-61023C72A987}" presName="compNode" presStyleCnt="0"/>
      <dgm:spPr/>
    </dgm:pt>
    <dgm:pt modelId="{6261BBCD-5F60-4699-950B-84F295AA21E4}" type="pres">
      <dgm:prSet presAssocID="{016B3DE3-8A48-4FDE-A11F-61023C72A987}" presName="iconRect" presStyleLbl="node1" presStyleIdx="1" presStyleCnt="8"/>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Medical"/>
        </a:ext>
      </dgm:extLst>
    </dgm:pt>
    <dgm:pt modelId="{420EE6FB-F954-48B6-BE2F-0096E6F348BA}" type="pres">
      <dgm:prSet presAssocID="{016B3DE3-8A48-4FDE-A11F-61023C72A987}" presName="spaceRect" presStyleCnt="0"/>
      <dgm:spPr/>
    </dgm:pt>
    <dgm:pt modelId="{1691CFA0-FD02-4F3D-8487-FDD72337217D}" type="pres">
      <dgm:prSet presAssocID="{016B3DE3-8A48-4FDE-A11F-61023C72A987}" presName="textRect" presStyleLbl="revTx" presStyleIdx="1" presStyleCnt="8">
        <dgm:presLayoutVars>
          <dgm:chMax val="1"/>
          <dgm:chPref val="1"/>
        </dgm:presLayoutVars>
      </dgm:prSet>
      <dgm:spPr/>
    </dgm:pt>
    <dgm:pt modelId="{61D414AE-9F51-46BE-AC76-67043D064444}" type="pres">
      <dgm:prSet presAssocID="{704BBD0C-7F3D-4C0D-A48B-4B8765753B03}" presName="sibTrans" presStyleCnt="0"/>
      <dgm:spPr/>
    </dgm:pt>
    <dgm:pt modelId="{D93F29C9-0102-4B01-A74A-5269AAB1C1C4}" type="pres">
      <dgm:prSet presAssocID="{16D773D1-1EB2-47BC-8F3E-F6BDDF4A9483}" presName="compNode" presStyleCnt="0"/>
      <dgm:spPr/>
    </dgm:pt>
    <dgm:pt modelId="{3AA6BE2F-45B3-4B7B-8F21-A594D315BEA3}" type="pres">
      <dgm:prSet presAssocID="{16D773D1-1EB2-47BC-8F3E-F6BDDF4A9483}"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Medicine"/>
        </a:ext>
      </dgm:extLst>
    </dgm:pt>
    <dgm:pt modelId="{F20DCBB5-5A9E-467F-B8BE-B5E5A3FBA4E5}" type="pres">
      <dgm:prSet presAssocID="{16D773D1-1EB2-47BC-8F3E-F6BDDF4A9483}" presName="spaceRect" presStyleCnt="0"/>
      <dgm:spPr/>
    </dgm:pt>
    <dgm:pt modelId="{69D53F98-D723-4058-984A-6F45A6B9404E}" type="pres">
      <dgm:prSet presAssocID="{16D773D1-1EB2-47BC-8F3E-F6BDDF4A9483}" presName="textRect" presStyleLbl="revTx" presStyleIdx="2" presStyleCnt="8">
        <dgm:presLayoutVars>
          <dgm:chMax val="1"/>
          <dgm:chPref val="1"/>
        </dgm:presLayoutVars>
      </dgm:prSet>
      <dgm:spPr/>
    </dgm:pt>
    <dgm:pt modelId="{806BB512-0F81-45D1-A56C-B8819A55B6CF}" type="pres">
      <dgm:prSet presAssocID="{D3AFF690-ACF4-4022-9059-26E9D84A15F4}" presName="sibTrans" presStyleCnt="0"/>
      <dgm:spPr/>
    </dgm:pt>
    <dgm:pt modelId="{A57A9081-51CF-4926-89DD-A71BB55431A2}" type="pres">
      <dgm:prSet presAssocID="{8A37D046-0736-4249-861F-6DA2045FD991}" presName="compNode" presStyleCnt="0"/>
      <dgm:spPr/>
    </dgm:pt>
    <dgm:pt modelId="{56CD5762-80F1-4F35-88E5-6B6A95582CD4}" type="pres">
      <dgm:prSet presAssocID="{8A37D046-0736-4249-861F-6DA2045FD991}"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Group of people"/>
        </a:ext>
      </dgm:extLst>
    </dgm:pt>
    <dgm:pt modelId="{96D3809C-DCD5-476B-A0C7-840F08983A9A}" type="pres">
      <dgm:prSet presAssocID="{8A37D046-0736-4249-861F-6DA2045FD991}" presName="spaceRect" presStyleCnt="0"/>
      <dgm:spPr/>
    </dgm:pt>
    <dgm:pt modelId="{D2135AF1-CB06-4510-BA43-051E01BCD795}" type="pres">
      <dgm:prSet presAssocID="{8A37D046-0736-4249-861F-6DA2045FD991}" presName="textRect" presStyleLbl="revTx" presStyleIdx="3" presStyleCnt="8">
        <dgm:presLayoutVars>
          <dgm:chMax val="1"/>
          <dgm:chPref val="1"/>
        </dgm:presLayoutVars>
      </dgm:prSet>
      <dgm:spPr/>
    </dgm:pt>
    <dgm:pt modelId="{E74B39AF-DFEA-4EA0-85BA-62F8CADDFF15}" type="pres">
      <dgm:prSet presAssocID="{3E440E79-E80E-419A-89A7-226CB3D5C175}" presName="sibTrans" presStyleCnt="0"/>
      <dgm:spPr/>
    </dgm:pt>
    <dgm:pt modelId="{C4526BE0-DF66-4B63-A49B-F989F1D2AD9A}" type="pres">
      <dgm:prSet presAssocID="{156838B7-13A8-4422-A2FB-7EC709C76CCB}" presName="compNode" presStyleCnt="0"/>
      <dgm:spPr/>
    </dgm:pt>
    <dgm:pt modelId="{11DE4BA2-32D6-4F39-9714-EA14E4AE1FCD}" type="pres">
      <dgm:prSet presAssocID="{156838B7-13A8-4422-A2FB-7EC709C76CCB}" presName="iconRect" presStyleLbl="node1" presStyleIdx="4" presStyleCnt="8"/>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Pound"/>
        </a:ext>
      </dgm:extLst>
    </dgm:pt>
    <dgm:pt modelId="{4F7DB061-A930-4E40-AB0C-B65EE52ADFE9}" type="pres">
      <dgm:prSet presAssocID="{156838B7-13A8-4422-A2FB-7EC709C76CCB}" presName="spaceRect" presStyleCnt="0"/>
      <dgm:spPr/>
    </dgm:pt>
    <dgm:pt modelId="{29CC1F35-64D0-40A8-B2C6-7FE176DF57DE}" type="pres">
      <dgm:prSet presAssocID="{156838B7-13A8-4422-A2FB-7EC709C76CCB}" presName="textRect" presStyleLbl="revTx" presStyleIdx="4" presStyleCnt="8">
        <dgm:presLayoutVars>
          <dgm:chMax val="1"/>
          <dgm:chPref val="1"/>
        </dgm:presLayoutVars>
      </dgm:prSet>
      <dgm:spPr/>
    </dgm:pt>
    <dgm:pt modelId="{4E16DB95-7BAF-4309-809C-7CF89D9AA0DA}" type="pres">
      <dgm:prSet presAssocID="{6059EBDF-288F-4A6F-A054-80CEF7A2229D}" presName="sibTrans" presStyleCnt="0"/>
      <dgm:spPr/>
    </dgm:pt>
    <dgm:pt modelId="{CE88AD4C-7AF8-4B5E-A442-427CF649DA6B}" type="pres">
      <dgm:prSet presAssocID="{02FD8731-C8BD-41E5-BE3F-03EBA38F08F0}" presName="compNode" presStyleCnt="0"/>
      <dgm:spPr/>
    </dgm:pt>
    <dgm:pt modelId="{3BC7C2FC-0BCA-4262-9594-CCAB8751D7FC}" type="pres">
      <dgm:prSet presAssocID="{02FD8731-C8BD-41E5-BE3F-03EBA38F08F0}" presName="iconRect" presStyleLbl="node1" presStyleIdx="5" presStyleCnt="8"/>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Mop and bucket"/>
        </a:ext>
      </dgm:extLst>
    </dgm:pt>
    <dgm:pt modelId="{9591792C-5AFC-44B0-925A-530937FE1042}" type="pres">
      <dgm:prSet presAssocID="{02FD8731-C8BD-41E5-BE3F-03EBA38F08F0}" presName="spaceRect" presStyleCnt="0"/>
      <dgm:spPr/>
    </dgm:pt>
    <dgm:pt modelId="{E6B50E1C-5B9C-4608-8D63-91684E1F33E2}" type="pres">
      <dgm:prSet presAssocID="{02FD8731-C8BD-41E5-BE3F-03EBA38F08F0}" presName="textRect" presStyleLbl="revTx" presStyleIdx="5" presStyleCnt="8">
        <dgm:presLayoutVars>
          <dgm:chMax val="1"/>
          <dgm:chPref val="1"/>
        </dgm:presLayoutVars>
      </dgm:prSet>
      <dgm:spPr/>
    </dgm:pt>
    <dgm:pt modelId="{ED57745C-61FD-45C9-8EC7-97E2691BE8AB}" type="pres">
      <dgm:prSet presAssocID="{B4CB342E-6A0F-4B71-9B77-5627A333AA3D}" presName="sibTrans" presStyleCnt="0"/>
      <dgm:spPr/>
    </dgm:pt>
    <dgm:pt modelId="{3BF4B2D6-3DCF-4ED0-ADE1-74E58E071A79}" type="pres">
      <dgm:prSet presAssocID="{E8DA0B54-A467-475C-ADDF-E0A0504F7E37}" presName="compNode" presStyleCnt="0"/>
      <dgm:spPr/>
    </dgm:pt>
    <dgm:pt modelId="{636DC8B5-1680-488C-A839-C10CBDE04AB5}" type="pres">
      <dgm:prSet presAssocID="{E8DA0B54-A467-475C-ADDF-E0A0504F7E37}" presName="iconRect" presStyleLbl="node1" presStyleIdx="6" presStyleCnt="8"/>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a:noFill/>
        </a:ln>
      </dgm:spPr>
      <dgm:extLst>
        <a:ext uri="{E40237B7-FDA0-4F09-8148-C483321AD2D9}">
          <dgm14:cNvPr xmlns:dgm14="http://schemas.microsoft.com/office/drawing/2010/diagram" id="0" name="" descr="Soccer"/>
        </a:ext>
      </dgm:extLst>
    </dgm:pt>
    <dgm:pt modelId="{C0A03118-0349-4501-A741-7574AAC98C47}" type="pres">
      <dgm:prSet presAssocID="{E8DA0B54-A467-475C-ADDF-E0A0504F7E37}" presName="spaceRect" presStyleCnt="0"/>
      <dgm:spPr/>
    </dgm:pt>
    <dgm:pt modelId="{7B265E8A-167A-49FF-ABAF-1F91E451D513}" type="pres">
      <dgm:prSet presAssocID="{E8DA0B54-A467-475C-ADDF-E0A0504F7E37}" presName="textRect" presStyleLbl="revTx" presStyleIdx="6" presStyleCnt="8">
        <dgm:presLayoutVars>
          <dgm:chMax val="1"/>
          <dgm:chPref val="1"/>
        </dgm:presLayoutVars>
      </dgm:prSet>
      <dgm:spPr/>
    </dgm:pt>
    <dgm:pt modelId="{DA12E949-F4AF-4A45-9486-79F03B339D1F}" type="pres">
      <dgm:prSet presAssocID="{A39F4362-BB0F-4033-AFD2-CBFF6C7B9BB2}" presName="sibTrans" presStyleCnt="0"/>
      <dgm:spPr/>
    </dgm:pt>
    <dgm:pt modelId="{E58E3024-8EF5-4554-B0BB-9B4570F8E9E8}" type="pres">
      <dgm:prSet presAssocID="{62A812CF-268B-4C12-A4A8-FEE1FF5FD310}" presName="compNode" presStyleCnt="0"/>
      <dgm:spPr/>
    </dgm:pt>
    <dgm:pt modelId="{C14B85E8-49E2-4599-9A31-10462004A042}" type="pres">
      <dgm:prSet presAssocID="{62A812CF-268B-4C12-A4A8-FEE1FF5FD310}" presName="iconRect" presStyleLbl="node1" presStyleIdx="7" presStyleCnt="8"/>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a:fillRect/>
          </a:stretch>
        </a:blipFill>
        <a:ln>
          <a:noFill/>
        </a:ln>
      </dgm:spPr>
      <dgm:extLst>
        <a:ext uri="{E40237B7-FDA0-4F09-8148-C483321AD2D9}">
          <dgm14:cNvPr xmlns:dgm14="http://schemas.microsoft.com/office/drawing/2010/diagram" id="0" name="" descr="Warning"/>
        </a:ext>
      </dgm:extLst>
    </dgm:pt>
    <dgm:pt modelId="{90DF350C-B800-46F7-BD1C-BED50B5C63DD}" type="pres">
      <dgm:prSet presAssocID="{62A812CF-268B-4C12-A4A8-FEE1FF5FD310}" presName="spaceRect" presStyleCnt="0"/>
      <dgm:spPr/>
    </dgm:pt>
    <dgm:pt modelId="{020CD7EB-EFD7-43F4-8077-7437FC7C7D53}" type="pres">
      <dgm:prSet presAssocID="{62A812CF-268B-4C12-A4A8-FEE1FF5FD310}" presName="textRect" presStyleLbl="revTx" presStyleIdx="7" presStyleCnt="8">
        <dgm:presLayoutVars>
          <dgm:chMax val="1"/>
          <dgm:chPref val="1"/>
        </dgm:presLayoutVars>
      </dgm:prSet>
      <dgm:spPr/>
    </dgm:pt>
  </dgm:ptLst>
  <dgm:cxnLst>
    <dgm:cxn modelId="{D716AE0A-E54C-4E51-9427-13ACCBFAFA75}" type="presOf" srcId="{23E7E579-A9C8-4E58-A90E-62E65D32A632}" destId="{32380E09-2B8D-4676-83FC-BA97469B0095}" srcOrd="0" destOrd="0" presId="urn:microsoft.com/office/officeart/2018/2/layout/IconLabelList"/>
    <dgm:cxn modelId="{4E8F6F37-9DBB-4776-90D3-B254F49FA912}" srcId="{23E7E579-A9C8-4E58-A90E-62E65D32A632}" destId="{E8DA0B54-A467-475C-ADDF-E0A0504F7E37}" srcOrd="6" destOrd="0" parTransId="{C7970D2B-9A5A-4833-A581-0513669C29BC}" sibTransId="{A39F4362-BB0F-4033-AFD2-CBFF6C7B9BB2}"/>
    <dgm:cxn modelId="{672B3D3A-88FA-4C32-9F12-723A599243C6}" srcId="{23E7E579-A9C8-4E58-A90E-62E65D32A632}" destId="{8A37D046-0736-4249-861F-6DA2045FD991}" srcOrd="3" destOrd="0" parTransId="{2D0AA0F4-8159-49CC-B3AE-57CB96722EEB}" sibTransId="{3E440E79-E80E-419A-89A7-226CB3D5C175}"/>
    <dgm:cxn modelId="{E649EC3B-38A6-4382-A766-0649A03F0DFE}" srcId="{23E7E579-A9C8-4E58-A90E-62E65D32A632}" destId="{E34BCE8C-57E1-4FF7-BE5F-3E7206BA9767}" srcOrd="0" destOrd="0" parTransId="{DEAF700D-C2EB-4B84-8D8B-8EAC45ACBFFD}" sibTransId="{A1BAFD50-7749-4130-A632-2C407809ABCD}"/>
    <dgm:cxn modelId="{429BEF5B-0825-4438-B808-6D76FC8CBD20}" srcId="{23E7E579-A9C8-4E58-A90E-62E65D32A632}" destId="{156838B7-13A8-4422-A2FB-7EC709C76CCB}" srcOrd="4" destOrd="0" parTransId="{4061507D-422A-4940-9C78-63E0048A9192}" sibTransId="{6059EBDF-288F-4A6F-A054-80CEF7A2229D}"/>
    <dgm:cxn modelId="{16C1354A-7E0D-4A0B-9A00-EED6A9BF78C8}" srcId="{23E7E579-A9C8-4E58-A90E-62E65D32A632}" destId="{02FD8731-C8BD-41E5-BE3F-03EBA38F08F0}" srcOrd="5" destOrd="0" parTransId="{E8590D13-2E75-4A67-BA29-76D54E098E64}" sibTransId="{B4CB342E-6A0F-4B71-9B77-5627A333AA3D}"/>
    <dgm:cxn modelId="{2B47DA71-D4D0-4C2E-A384-FA0A1FF32B27}" srcId="{23E7E579-A9C8-4E58-A90E-62E65D32A632}" destId="{016B3DE3-8A48-4FDE-A11F-61023C72A987}" srcOrd="1" destOrd="0" parTransId="{3959F968-0C7F-47AB-AD7A-8F172910E775}" sibTransId="{704BBD0C-7F3D-4C0D-A48B-4B8765753B03}"/>
    <dgm:cxn modelId="{A8B77272-5F91-4194-BA88-DE688882EBDD}" type="presOf" srcId="{156838B7-13A8-4422-A2FB-7EC709C76CCB}" destId="{29CC1F35-64D0-40A8-B2C6-7FE176DF57DE}" srcOrd="0" destOrd="0" presId="urn:microsoft.com/office/officeart/2018/2/layout/IconLabelList"/>
    <dgm:cxn modelId="{6F401B74-F488-4FCF-80FB-BABB59884D3D}" type="presOf" srcId="{E34BCE8C-57E1-4FF7-BE5F-3E7206BA9767}" destId="{075E67E6-2D78-42C5-866F-C1D1FB702282}" srcOrd="0" destOrd="0" presId="urn:microsoft.com/office/officeart/2018/2/layout/IconLabelList"/>
    <dgm:cxn modelId="{4A63DE90-3A9A-485C-B461-4ADD03C8B309}" srcId="{23E7E579-A9C8-4E58-A90E-62E65D32A632}" destId="{16D773D1-1EB2-47BC-8F3E-F6BDDF4A9483}" srcOrd="2" destOrd="0" parTransId="{22E02068-BAC7-45D7-B5D1-97A409D97D06}" sibTransId="{D3AFF690-ACF4-4022-9059-26E9D84A15F4}"/>
    <dgm:cxn modelId="{2858FCA7-F12D-4911-8D1B-7557232A871B}" srcId="{23E7E579-A9C8-4E58-A90E-62E65D32A632}" destId="{62A812CF-268B-4C12-A4A8-FEE1FF5FD310}" srcOrd="7" destOrd="0" parTransId="{2C4F44CE-25AB-4DA0-8109-D13E83BE6C63}" sibTransId="{A5A35306-BEC1-4A1D-809A-1BC5308D1CEA}"/>
    <dgm:cxn modelId="{92182AB1-5F7A-4091-A26D-9A5E07915A98}" type="presOf" srcId="{16D773D1-1EB2-47BC-8F3E-F6BDDF4A9483}" destId="{69D53F98-D723-4058-984A-6F45A6B9404E}" srcOrd="0" destOrd="0" presId="urn:microsoft.com/office/officeart/2018/2/layout/IconLabelList"/>
    <dgm:cxn modelId="{09DBDCC7-1B2D-416A-804A-CC6B66D6D29A}" type="presOf" srcId="{016B3DE3-8A48-4FDE-A11F-61023C72A987}" destId="{1691CFA0-FD02-4F3D-8487-FDD72337217D}" srcOrd="0" destOrd="0" presId="urn:microsoft.com/office/officeart/2018/2/layout/IconLabelList"/>
    <dgm:cxn modelId="{492FA8CA-EB94-448B-A050-939402D7684E}" type="presOf" srcId="{62A812CF-268B-4C12-A4A8-FEE1FF5FD310}" destId="{020CD7EB-EFD7-43F4-8077-7437FC7C7D53}" srcOrd="0" destOrd="0" presId="urn:microsoft.com/office/officeart/2018/2/layout/IconLabelList"/>
    <dgm:cxn modelId="{C9A243D2-47DE-4F7B-AB0C-97C46CC79DA4}" type="presOf" srcId="{02FD8731-C8BD-41E5-BE3F-03EBA38F08F0}" destId="{E6B50E1C-5B9C-4608-8D63-91684E1F33E2}" srcOrd="0" destOrd="0" presId="urn:microsoft.com/office/officeart/2018/2/layout/IconLabelList"/>
    <dgm:cxn modelId="{842CA9DD-E670-4968-9239-1B537E94B0F6}" type="presOf" srcId="{E8DA0B54-A467-475C-ADDF-E0A0504F7E37}" destId="{7B265E8A-167A-49FF-ABAF-1F91E451D513}" srcOrd="0" destOrd="0" presId="urn:microsoft.com/office/officeart/2018/2/layout/IconLabelList"/>
    <dgm:cxn modelId="{CB10D7FE-153F-412D-B325-79586BF886BC}" type="presOf" srcId="{8A37D046-0736-4249-861F-6DA2045FD991}" destId="{D2135AF1-CB06-4510-BA43-051E01BCD795}" srcOrd="0" destOrd="0" presId="urn:microsoft.com/office/officeart/2018/2/layout/IconLabelList"/>
    <dgm:cxn modelId="{2E0B6D24-6FDC-4B26-B94B-282CDE98C898}" type="presParOf" srcId="{32380E09-2B8D-4676-83FC-BA97469B0095}" destId="{45AB157C-E865-4748-A640-77B997768A1B}" srcOrd="0" destOrd="0" presId="urn:microsoft.com/office/officeart/2018/2/layout/IconLabelList"/>
    <dgm:cxn modelId="{368AB040-A2CA-404E-B50F-22DCBB89ACFB}" type="presParOf" srcId="{45AB157C-E865-4748-A640-77B997768A1B}" destId="{F6C4473E-8DA0-403F-8EB2-EBEB89552CC0}" srcOrd="0" destOrd="0" presId="urn:microsoft.com/office/officeart/2018/2/layout/IconLabelList"/>
    <dgm:cxn modelId="{E143FB17-2104-4069-A011-1DB1209FE658}" type="presParOf" srcId="{45AB157C-E865-4748-A640-77B997768A1B}" destId="{57A2B8CE-0B71-43BA-B85E-CDAB526DA6E7}" srcOrd="1" destOrd="0" presId="urn:microsoft.com/office/officeart/2018/2/layout/IconLabelList"/>
    <dgm:cxn modelId="{1B79A47D-88EF-4B60-AFF0-985C466CF203}" type="presParOf" srcId="{45AB157C-E865-4748-A640-77B997768A1B}" destId="{075E67E6-2D78-42C5-866F-C1D1FB702282}" srcOrd="2" destOrd="0" presId="urn:microsoft.com/office/officeart/2018/2/layout/IconLabelList"/>
    <dgm:cxn modelId="{2A02F107-32CD-4645-A80A-7579CD906690}" type="presParOf" srcId="{32380E09-2B8D-4676-83FC-BA97469B0095}" destId="{7D0DDE6F-52F2-4FC8-853A-76FF8BB52EEC}" srcOrd="1" destOrd="0" presId="urn:microsoft.com/office/officeart/2018/2/layout/IconLabelList"/>
    <dgm:cxn modelId="{0330E495-383A-45ED-9D5E-F4AD4B573CEC}" type="presParOf" srcId="{32380E09-2B8D-4676-83FC-BA97469B0095}" destId="{EC071F44-9321-4B0B-ADAF-98B08B367933}" srcOrd="2" destOrd="0" presId="urn:microsoft.com/office/officeart/2018/2/layout/IconLabelList"/>
    <dgm:cxn modelId="{3006C8A1-4612-466C-9E18-5FBED46DE848}" type="presParOf" srcId="{EC071F44-9321-4B0B-ADAF-98B08B367933}" destId="{6261BBCD-5F60-4699-950B-84F295AA21E4}" srcOrd="0" destOrd="0" presId="urn:microsoft.com/office/officeart/2018/2/layout/IconLabelList"/>
    <dgm:cxn modelId="{F78F5158-9BA1-43CE-87E8-3F2EA304CF5D}" type="presParOf" srcId="{EC071F44-9321-4B0B-ADAF-98B08B367933}" destId="{420EE6FB-F954-48B6-BE2F-0096E6F348BA}" srcOrd="1" destOrd="0" presId="urn:microsoft.com/office/officeart/2018/2/layout/IconLabelList"/>
    <dgm:cxn modelId="{C92184C3-ADCF-42FF-900C-F7F98E495DC2}" type="presParOf" srcId="{EC071F44-9321-4B0B-ADAF-98B08B367933}" destId="{1691CFA0-FD02-4F3D-8487-FDD72337217D}" srcOrd="2" destOrd="0" presId="urn:microsoft.com/office/officeart/2018/2/layout/IconLabelList"/>
    <dgm:cxn modelId="{2CC8AEE6-4F8A-4A06-9F68-D8ADB38C0CE8}" type="presParOf" srcId="{32380E09-2B8D-4676-83FC-BA97469B0095}" destId="{61D414AE-9F51-46BE-AC76-67043D064444}" srcOrd="3" destOrd="0" presId="urn:microsoft.com/office/officeart/2018/2/layout/IconLabelList"/>
    <dgm:cxn modelId="{9B2FCD89-9CD2-465C-A7C5-989AB74EDF9C}" type="presParOf" srcId="{32380E09-2B8D-4676-83FC-BA97469B0095}" destId="{D93F29C9-0102-4B01-A74A-5269AAB1C1C4}" srcOrd="4" destOrd="0" presId="urn:microsoft.com/office/officeart/2018/2/layout/IconLabelList"/>
    <dgm:cxn modelId="{AE8F9A0B-CA24-4C00-93C5-8FCD38CEE653}" type="presParOf" srcId="{D93F29C9-0102-4B01-A74A-5269AAB1C1C4}" destId="{3AA6BE2F-45B3-4B7B-8F21-A594D315BEA3}" srcOrd="0" destOrd="0" presId="urn:microsoft.com/office/officeart/2018/2/layout/IconLabelList"/>
    <dgm:cxn modelId="{091CDBF6-819C-4D49-B14D-1BFA9FA07A1D}" type="presParOf" srcId="{D93F29C9-0102-4B01-A74A-5269AAB1C1C4}" destId="{F20DCBB5-5A9E-467F-B8BE-B5E5A3FBA4E5}" srcOrd="1" destOrd="0" presId="urn:microsoft.com/office/officeart/2018/2/layout/IconLabelList"/>
    <dgm:cxn modelId="{898D9288-AF9B-468F-B861-9FDB5CAE12FD}" type="presParOf" srcId="{D93F29C9-0102-4B01-A74A-5269AAB1C1C4}" destId="{69D53F98-D723-4058-984A-6F45A6B9404E}" srcOrd="2" destOrd="0" presId="urn:microsoft.com/office/officeart/2018/2/layout/IconLabelList"/>
    <dgm:cxn modelId="{66201FAF-A0AC-4CAA-9DAF-CFEB37360CFA}" type="presParOf" srcId="{32380E09-2B8D-4676-83FC-BA97469B0095}" destId="{806BB512-0F81-45D1-A56C-B8819A55B6CF}" srcOrd="5" destOrd="0" presId="urn:microsoft.com/office/officeart/2018/2/layout/IconLabelList"/>
    <dgm:cxn modelId="{CCFBCE0D-C866-4371-9FC4-4CBDC5EF41DB}" type="presParOf" srcId="{32380E09-2B8D-4676-83FC-BA97469B0095}" destId="{A57A9081-51CF-4926-89DD-A71BB55431A2}" srcOrd="6" destOrd="0" presId="urn:microsoft.com/office/officeart/2018/2/layout/IconLabelList"/>
    <dgm:cxn modelId="{F322EF9D-7541-41F1-9CF6-3FF5517CFC2E}" type="presParOf" srcId="{A57A9081-51CF-4926-89DD-A71BB55431A2}" destId="{56CD5762-80F1-4F35-88E5-6B6A95582CD4}" srcOrd="0" destOrd="0" presId="urn:microsoft.com/office/officeart/2018/2/layout/IconLabelList"/>
    <dgm:cxn modelId="{2B6438EF-7BBF-4AD9-B991-023DE86C79FE}" type="presParOf" srcId="{A57A9081-51CF-4926-89DD-A71BB55431A2}" destId="{96D3809C-DCD5-476B-A0C7-840F08983A9A}" srcOrd="1" destOrd="0" presId="urn:microsoft.com/office/officeart/2018/2/layout/IconLabelList"/>
    <dgm:cxn modelId="{2D0F05B9-485D-4F15-B441-EB37F88B0733}" type="presParOf" srcId="{A57A9081-51CF-4926-89DD-A71BB55431A2}" destId="{D2135AF1-CB06-4510-BA43-051E01BCD795}" srcOrd="2" destOrd="0" presId="urn:microsoft.com/office/officeart/2018/2/layout/IconLabelList"/>
    <dgm:cxn modelId="{5D41B48A-9AAD-4EF9-BAD9-F5E8911B131C}" type="presParOf" srcId="{32380E09-2B8D-4676-83FC-BA97469B0095}" destId="{E74B39AF-DFEA-4EA0-85BA-62F8CADDFF15}" srcOrd="7" destOrd="0" presId="urn:microsoft.com/office/officeart/2018/2/layout/IconLabelList"/>
    <dgm:cxn modelId="{B1177F98-19E9-4CC3-A635-E5D7DF3F9F57}" type="presParOf" srcId="{32380E09-2B8D-4676-83FC-BA97469B0095}" destId="{C4526BE0-DF66-4B63-A49B-F989F1D2AD9A}" srcOrd="8" destOrd="0" presId="urn:microsoft.com/office/officeart/2018/2/layout/IconLabelList"/>
    <dgm:cxn modelId="{18EE0F91-D10E-4C84-B5CC-467965794082}" type="presParOf" srcId="{C4526BE0-DF66-4B63-A49B-F989F1D2AD9A}" destId="{11DE4BA2-32D6-4F39-9714-EA14E4AE1FCD}" srcOrd="0" destOrd="0" presId="urn:microsoft.com/office/officeart/2018/2/layout/IconLabelList"/>
    <dgm:cxn modelId="{4B547B44-FD42-4BE4-8978-4875DFF90C3C}" type="presParOf" srcId="{C4526BE0-DF66-4B63-A49B-F989F1D2AD9A}" destId="{4F7DB061-A930-4E40-AB0C-B65EE52ADFE9}" srcOrd="1" destOrd="0" presId="urn:microsoft.com/office/officeart/2018/2/layout/IconLabelList"/>
    <dgm:cxn modelId="{D0398C17-0AB0-43D1-A1D7-FD0E3260226E}" type="presParOf" srcId="{C4526BE0-DF66-4B63-A49B-F989F1D2AD9A}" destId="{29CC1F35-64D0-40A8-B2C6-7FE176DF57DE}" srcOrd="2" destOrd="0" presId="urn:microsoft.com/office/officeart/2018/2/layout/IconLabelList"/>
    <dgm:cxn modelId="{B6700403-2E23-4496-B72F-8C8DF6F72AC8}" type="presParOf" srcId="{32380E09-2B8D-4676-83FC-BA97469B0095}" destId="{4E16DB95-7BAF-4309-809C-7CF89D9AA0DA}" srcOrd="9" destOrd="0" presId="urn:microsoft.com/office/officeart/2018/2/layout/IconLabelList"/>
    <dgm:cxn modelId="{72C1A87F-BE8C-4527-B5FB-839519D01660}" type="presParOf" srcId="{32380E09-2B8D-4676-83FC-BA97469B0095}" destId="{CE88AD4C-7AF8-4B5E-A442-427CF649DA6B}" srcOrd="10" destOrd="0" presId="urn:microsoft.com/office/officeart/2018/2/layout/IconLabelList"/>
    <dgm:cxn modelId="{F9E5AAFB-8975-45BA-BBB5-7282DC86098E}" type="presParOf" srcId="{CE88AD4C-7AF8-4B5E-A442-427CF649DA6B}" destId="{3BC7C2FC-0BCA-4262-9594-CCAB8751D7FC}" srcOrd="0" destOrd="0" presId="urn:microsoft.com/office/officeart/2018/2/layout/IconLabelList"/>
    <dgm:cxn modelId="{42B70154-BF86-45D4-8E45-17F4F71690B4}" type="presParOf" srcId="{CE88AD4C-7AF8-4B5E-A442-427CF649DA6B}" destId="{9591792C-5AFC-44B0-925A-530937FE1042}" srcOrd="1" destOrd="0" presId="urn:microsoft.com/office/officeart/2018/2/layout/IconLabelList"/>
    <dgm:cxn modelId="{A07CE87A-0FC5-492D-AC6F-B70957F617BB}" type="presParOf" srcId="{CE88AD4C-7AF8-4B5E-A442-427CF649DA6B}" destId="{E6B50E1C-5B9C-4608-8D63-91684E1F33E2}" srcOrd="2" destOrd="0" presId="urn:microsoft.com/office/officeart/2018/2/layout/IconLabelList"/>
    <dgm:cxn modelId="{D16DC260-683E-4F31-B004-B22DEFC0FE5A}" type="presParOf" srcId="{32380E09-2B8D-4676-83FC-BA97469B0095}" destId="{ED57745C-61FD-45C9-8EC7-97E2691BE8AB}" srcOrd="11" destOrd="0" presId="urn:microsoft.com/office/officeart/2018/2/layout/IconLabelList"/>
    <dgm:cxn modelId="{EA6071F0-6761-47F8-A338-B606D8DAF778}" type="presParOf" srcId="{32380E09-2B8D-4676-83FC-BA97469B0095}" destId="{3BF4B2D6-3DCF-4ED0-ADE1-74E58E071A79}" srcOrd="12" destOrd="0" presId="urn:microsoft.com/office/officeart/2018/2/layout/IconLabelList"/>
    <dgm:cxn modelId="{B1C30F46-146A-4C7D-8F43-6A9F0A27AF4C}" type="presParOf" srcId="{3BF4B2D6-3DCF-4ED0-ADE1-74E58E071A79}" destId="{636DC8B5-1680-488C-A839-C10CBDE04AB5}" srcOrd="0" destOrd="0" presId="urn:microsoft.com/office/officeart/2018/2/layout/IconLabelList"/>
    <dgm:cxn modelId="{F04432F7-4FDE-4795-A96B-3BAFF246A57A}" type="presParOf" srcId="{3BF4B2D6-3DCF-4ED0-ADE1-74E58E071A79}" destId="{C0A03118-0349-4501-A741-7574AAC98C47}" srcOrd="1" destOrd="0" presId="urn:microsoft.com/office/officeart/2018/2/layout/IconLabelList"/>
    <dgm:cxn modelId="{0817631C-E04D-448A-9AD9-373974F454FB}" type="presParOf" srcId="{3BF4B2D6-3DCF-4ED0-ADE1-74E58E071A79}" destId="{7B265E8A-167A-49FF-ABAF-1F91E451D513}" srcOrd="2" destOrd="0" presId="urn:microsoft.com/office/officeart/2018/2/layout/IconLabelList"/>
    <dgm:cxn modelId="{940717FC-38C3-4266-809E-F21E42061D8D}" type="presParOf" srcId="{32380E09-2B8D-4676-83FC-BA97469B0095}" destId="{DA12E949-F4AF-4A45-9486-79F03B339D1F}" srcOrd="13" destOrd="0" presId="urn:microsoft.com/office/officeart/2018/2/layout/IconLabelList"/>
    <dgm:cxn modelId="{0D1FA899-8DBF-4F67-A153-0358542D47EE}" type="presParOf" srcId="{32380E09-2B8D-4676-83FC-BA97469B0095}" destId="{E58E3024-8EF5-4554-B0BB-9B4570F8E9E8}" srcOrd="14" destOrd="0" presId="urn:microsoft.com/office/officeart/2018/2/layout/IconLabelList"/>
    <dgm:cxn modelId="{A557220F-4512-4974-9A3D-9B1150B4C587}" type="presParOf" srcId="{E58E3024-8EF5-4554-B0BB-9B4570F8E9E8}" destId="{C14B85E8-49E2-4599-9A31-10462004A042}" srcOrd="0" destOrd="0" presId="urn:microsoft.com/office/officeart/2018/2/layout/IconLabelList"/>
    <dgm:cxn modelId="{2DBEC402-CCCA-42B0-ABFD-C4075813690C}" type="presParOf" srcId="{E58E3024-8EF5-4554-B0BB-9B4570F8E9E8}" destId="{90DF350C-B800-46F7-BD1C-BED50B5C63DD}" srcOrd="1" destOrd="0" presId="urn:microsoft.com/office/officeart/2018/2/layout/IconLabelList"/>
    <dgm:cxn modelId="{83F7FF98-A607-497B-9083-B6CC442F69A0}" type="presParOf" srcId="{E58E3024-8EF5-4554-B0BB-9B4570F8E9E8}" destId="{020CD7EB-EFD7-43F4-8077-7437FC7C7D53}"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A3C3F4-8CEA-4282-8DBA-018714D21606}"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496B0E4A-1CAE-4BD5-AF87-D210C2508040}">
      <dgm:prSet/>
      <dgm:spPr/>
      <dgm:t>
        <a:bodyPr/>
        <a:lstStyle/>
        <a:p>
          <a:pPr>
            <a:lnSpc>
              <a:spcPct val="100000"/>
            </a:lnSpc>
          </a:pPr>
          <a:r>
            <a:rPr lang="en-GB" b="1"/>
            <a:t>Containing and managing risk!</a:t>
          </a:r>
          <a:endParaRPr lang="en-US"/>
        </a:p>
      </dgm:t>
    </dgm:pt>
    <dgm:pt modelId="{450C90D6-0010-4A08-8711-0BCF2CF59172}" type="parTrans" cxnId="{DC181336-9D2D-4426-B5B9-826C4A19B337}">
      <dgm:prSet/>
      <dgm:spPr/>
      <dgm:t>
        <a:bodyPr/>
        <a:lstStyle/>
        <a:p>
          <a:endParaRPr lang="en-US"/>
        </a:p>
      </dgm:t>
    </dgm:pt>
    <dgm:pt modelId="{495BE151-FDEF-4EEF-8493-A18D52670E5A}" type="sibTrans" cxnId="{DC181336-9D2D-4426-B5B9-826C4A19B337}">
      <dgm:prSet/>
      <dgm:spPr/>
      <dgm:t>
        <a:bodyPr/>
        <a:lstStyle/>
        <a:p>
          <a:endParaRPr lang="en-US"/>
        </a:p>
      </dgm:t>
    </dgm:pt>
    <dgm:pt modelId="{D318DF54-ED09-43C1-B396-54D6388C0A1C}">
      <dgm:prSet/>
      <dgm:spPr/>
      <dgm:t>
        <a:bodyPr/>
        <a:lstStyle/>
        <a:p>
          <a:pPr>
            <a:lnSpc>
              <a:spcPct val="100000"/>
            </a:lnSpc>
          </a:pPr>
          <a:r>
            <a:rPr lang="en-GB" dirty="0"/>
            <a:t>May improve current quality of life?</a:t>
          </a:r>
          <a:endParaRPr lang="en-US" dirty="0"/>
        </a:p>
      </dgm:t>
    </dgm:pt>
    <dgm:pt modelId="{0336C95F-D87F-4C1D-880B-10DE3C20A73D}" type="parTrans" cxnId="{E6345379-34AF-4043-A379-8362749662D9}">
      <dgm:prSet/>
      <dgm:spPr/>
      <dgm:t>
        <a:bodyPr/>
        <a:lstStyle/>
        <a:p>
          <a:endParaRPr lang="en-US"/>
        </a:p>
      </dgm:t>
    </dgm:pt>
    <dgm:pt modelId="{E6C0E760-3209-4869-A52D-BA4140A208CF}" type="sibTrans" cxnId="{E6345379-34AF-4043-A379-8362749662D9}">
      <dgm:prSet/>
      <dgm:spPr/>
      <dgm:t>
        <a:bodyPr/>
        <a:lstStyle/>
        <a:p>
          <a:endParaRPr lang="en-US"/>
        </a:p>
      </dgm:t>
    </dgm:pt>
    <dgm:pt modelId="{0D20BA2C-2FD9-42D7-8663-BBFAB0376E22}">
      <dgm:prSet/>
      <dgm:spPr/>
      <dgm:t>
        <a:bodyPr/>
        <a:lstStyle/>
        <a:p>
          <a:pPr>
            <a:lnSpc>
              <a:spcPct val="100000"/>
            </a:lnSpc>
          </a:pPr>
          <a:r>
            <a:rPr lang="en-GB"/>
            <a:t>Reduces risk of immediate harms …</a:t>
          </a:r>
          <a:endParaRPr lang="en-US"/>
        </a:p>
      </dgm:t>
    </dgm:pt>
    <dgm:pt modelId="{E34591A1-90F9-46A0-BDB8-D24C033DE2F5}" type="parTrans" cxnId="{CBBEAB8D-E021-4210-BE41-D93076BA937E}">
      <dgm:prSet/>
      <dgm:spPr/>
      <dgm:t>
        <a:bodyPr/>
        <a:lstStyle/>
        <a:p>
          <a:endParaRPr lang="en-US"/>
        </a:p>
      </dgm:t>
    </dgm:pt>
    <dgm:pt modelId="{91A1667B-7AD5-4F1F-8CBA-65E4C5870591}" type="sibTrans" cxnId="{CBBEAB8D-E021-4210-BE41-D93076BA937E}">
      <dgm:prSet/>
      <dgm:spPr/>
      <dgm:t>
        <a:bodyPr/>
        <a:lstStyle/>
        <a:p>
          <a:endParaRPr lang="en-US"/>
        </a:p>
      </dgm:t>
    </dgm:pt>
    <dgm:pt modelId="{B717DEFC-6382-4E9B-8371-4EA3A9BED424}" type="pres">
      <dgm:prSet presAssocID="{2FA3C3F4-8CEA-4282-8DBA-018714D21606}" presName="linear" presStyleCnt="0">
        <dgm:presLayoutVars>
          <dgm:animLvl val="lvl"/>
          <dgm:resizeHandles val="exact"/>
        </dgm:presLayoutVars>
      </dgm:prSet>
      <dgm:spPr/>
    </dgm:pt>
    <dgm:pt modelId="{414495FC-B67F-4ABC-A16D-1672F3131570}" type="pres">
      <dgm:prSet presAssocID="{496B0E4A-1CAE-4BD5-AF87-D210C2508040}" presName="parentText" presStyleLbl="node1" presStyleIdx="0" presStyleCnt="3">
        <dgm:presLayoutVars>
          <dgm:chMax val="0"/>
          <dgm:bulletEnabled val="1"/>
        </dgm:presLayoutVars>
      </dgm:prSet>
      <dgm:spPr/>
    </dgm:pt>
    <dgm:pt modelId="{5C086B01-48F1-4358-B70E-AF82DDEC45ED}" type="pres">
      <dgm:prSet presAssocID="{495BE151-FDEF-4EEF-8493-A18D52670E5A}" presName="spacer" presStyleCnt="0"/>
      <dgm:spPr/>
    </dgm:pt>
    <dgm:pt modelId="{EE8FC702-03E8-4AA4-B528-390A42591221}" type="pres">
      <dgm:prSet presAssocID="{D318DF54-ED09-43C1-B396-54D6388C0A1C}" presName="parentText" presStyleLbl="node1" presStyleIdx="1" presStyleCnt="3">
        <dgm:presLayoutVars>
          <dgm:chMax val="0"/>
          <dgm:bulletEnabled val="1"/>
        </dgm:presLayoutVars>
      </dgm:prSet>
      <dgm:spPr/>
    </dgm:pt>
    <dgm:pt modelId="{ADCEC8A5-7FD2-46B9-A0A1-460F22A26804}" type="pres">
      <dgm:prSet presAssocID="{E6C0E760-3209-4869-A52D-BA4140A208CF}" presName="spacer" presStyleCnt="0"/>
      <dgm:spPr/>
    </dgm:pt>
    <dgm:pt modelId="{F28EA5C4-5FD0-4096-8C3D-306DFBF3779F}" type="pres">
      <dgm:prSet presAssocID="{0D20BA2C-2FD9-42D7-8663-BBFAB0376E22}" presName="parentText" presStyleLbl="node1" presStyleIdx="2" presStyleCnt="3">
        <dgm:presLayoutVars>
          <dgm:chMax val="0"/>
          <dgm:bulletEnabled val="1"/>
        </dgm:presLayoutVars>
      </dgm:prSet>
      <dgm:spPr/>
    </dgm:pt>
  </dgm:ptLst>
  <dgm:cxnLst>
    <dgm:cxn modelId="{71ADFA2B-620A-4759-9190-1CBFFE9A8D96}" type="presOf" srcId="{496B0E4A-1CAE-4BD5-AF87-D210C2508040}" destId="{414495FC-B67F-4ABC-A16D-1672F3131570}" srcOrd="0" destOrd="0" presId="urn:microsoft.com/office/officeart/2005/8/layout/vList2"/>
    <dgm:cxn modelId="{DC181336-9D2D-4426-B5B9-826C4A19B337}" srcId="{2FA3C3F4-8CEA-4282-8DBA-018714D21606}" destId="{496B0E4A-1CAE-4BD5-AF87-D210C2508040}" srcOrd="0" destOrd="0" parTransId="{450C90D6-0010-4A08-8711-0BCF2CF59172}" sibTransId="{495BE151-FDEF-4EEF-8493-A18D52670E5A}"/>
    <dgm:cxn modelId="{D59E4939-24C8-4A3C-9972-33D67B19ABB3}" type="presOf" srcId="{D318DF54-ED09-43C1-B396-54D6388C0A1C}" destId="{EE8FC702-03E8-4AA4-B528-390A42591221}" srcOrd="0" destOrd="0" presId="urn:microsoft.com/office/officeart/2005/8/layout/vList2"/>
    <dgm:cxn modelId="{E6345379-34AF-4043-A379-8362749662D9}" srcId="{2FA3C3F4-8CEA-4282-8DBA-018714D21606}" destId="{D318DF54-ED09-43C1-B396-54D6388C0A1C}" srcOrd="1" destOrd="0" parTransId="{0336C95F-D87F-4C1D-880B-10DE3C20A73D}" sibTransId="{E6C0E760-3209-4869-A52D-BA4140A208CF}"/>
    <dgm:cxn modelId="{CBBEAB8D-E021-4210-BE41-D93076BA937E}" srcId="{2FA3C3F4-8CEA-4282-8DBA-018714D21606}" destId="{0D20BA2C-2FD9-42D7-8663-BBFAB0376E22}" srcOrd="2" destOrd="0" parTransId="{E34591A1-90F9-46A0-BDB8-D24C033DE2F5}" sibTransId="{91A1667B-7AD5-4F1F-8CBA-65E4C5870591}"/>
    <dgm:cxn modelId="{AFBFE494-D8CB-4D4D-962C-54AFDB8A58F3}" type="presOf" srcId="{2FA3C3F4-8CEA-4282-8DBA-018714D21606}" destId="{B717DEFC-6382-4E9B-8371-4EA3A9BED424}" srcOrd="0" destOrd="0" presId="urn:microsoft.com/office/officeart/2005/8/layout/vList2"/>
    <dgm:cxn modelId="{3998F99B-280D-4C7C-9E1E-330EC3AAC579}" type="presOf" srcId="{0D20BA2C-2FD9-42D7-8663-BBFAB0376E22}" destId="{F28EA5C4-5FD0-4096-8C3D-306DFBF3779F}" srcOrd="0" destOrd="0" presId="urn:microsoft.com/office/officeart/2005/8/layout/vList2"/>
    <dgm:cxn modelId="{A7F65DFA-539E-4353-82A0-36A0460709C4}" type="presParOf" srcId="{B717DEFC-6382-4E9B-8371-4EA3A9BED424}" destId="{414495FC-B67F-4ABC-A16D-1672F3131570}" srcOrd="0" destOrd="0" presId="urn:microsoft.com/office/officeart/2005/8/layout/vList2"/>
    <dgm:cxn modelId="{EBABC4EC-388E-4414-8732-10BFEF468D38}" type="presParOf" srcId="{B717DEFC-6382-4E9B-8371-4EA3A9BED424}" destId="{5C086B01-48F1-4358-B70E-AF82DDEC45ED}" srcOrd="1" destOrd="0" presId="urn:microsoft.com/office/officeart/2005/8/layout/vList2"/>
    <dgm:cxn modelId="{251C321D-1591-4F40-B9AB-ECBA608D50D5}" type="presParOf" srcId="{B717DEFC-6382-4E9B-8371-4EA3A9BED424}" destId="{EE8FC702-03E8-4AA4-B528-390A42591221}" srcOrd="2" destOrd="0" presId="urn:microsoft.com/office/officeart/2005/8/layout/vList2"/>
    <dgm:cxn modelId="{237032FF-2299-4B4F-AF17-3F208CBDBA18}" type="presParOf" srcId="{B717DEFC-6382-4E9B-8371-4EA3A9BED424}" destId="{ADCEC8A5-7FD2-46B9-A0A1-460F22A26804}" srcOrd="3" destOrd="0" presId="urn:microsoft.com/office/officeart/2005/8/layout/vList2"/>
    <dgm:cxn modelId="{C3460C3B-FE06-4E6D-800B-0DC8924FAD3E}" type="presParOf" srcId="{B717DEFC-6382-4E9B-8371-4EA3A9BED424}" destId="{F28EA5C4-5FD0-4096-8C3D-306DFBF3779F}"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32F68D9-DE91-4C23-A366-A3C6C52B32C3}"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3A9D096B-80B9-4933-82D4-5A5F1097C596}">
      <dgm:prSet/>
      <dgm:spPr/>
      <dgm:t>
        <a:bodyPr/>
        <a:lstStyle/>
        <a:p>
          <a:r>
            <a:rPr lang="en-GB"/>
            <a:t>Medication prompts and support</a:t>
          </a:r>
          <a:endParaRPr lang="en-US"/>
        </a:p>
      </dgm:t>
    </dgm:pt>
    <dgm:pt modelId="{9D570756-D229-477D-AD3A-6A1158FF4F5C}" type="parTrans" cxnId="{30114CDE-6E10-4B7F-8A17-3BA82A6D9079}">
      <dgm:prSet/>
      <dgm:spPr/>
      <dgm:t>
        <a:bodyPr/>
        <a:lstStyle/>
        <a:p>
          <a:endParaRPr lang="en-US"/>
        </a:p>
      </dgm:t>
    </dgm:pt>
    <dgm:pt modelId="{CD795FC8-DCB9-4201-BD96-2F3E5182AFF2}" type="sibTrans" cxnId="{30114CDE-6E10-4B7F-8A17-3BA82A6D9079}">
      <dgm:prSet/>
      <dgm:spPr/>
      <dgm:t>
        <a:bodyPr/>
        <a:lstStyle/>
        <a:p>
          <a:endParaRPr lang="en-US"/>
        </a:p>
      </dgm:t>
    </dgm:pt>
    <dgm:pt modelId="{2A152C1B-84EB-4C73-ACC9-49635FE78654}">
      <dgm:prSet/>
      <dgm:spPr/>
      <dgm:t>
        <a:bodyPr/>
        <a:lstStyle/>
        <a:p>
          <a:r>
            <a:rPr lang="en-GB"/>
            <a:t>Health Action Plans </a:t>
          </a:r>
          <a:endParaRPr lang="en-US"/>
        </a:p>
      </dgm:t>
    </dgm:pt>
    <dgm:pt modelId="{5CB1A20D-7867-4D8C-A6E9-9B7EF907FA4F}" type="parTrans" cxnId="{FA1B1555-16F2-49FE-9870-7C67F2A7C5B5}">
      <dgm:prSet/>
      <dgm:spPr/>
      <dgm:t>
        <a:bodyPr/>
        <a:lstStyle/>
        <a:p>
          <a:endParaRPr lang="en-US"/>
        </a:p>
      </dgm:t>
    </dgm:pt>
    <dgm:pt modelId="{51678FCF-0ABB-40C3-B3A5-3EB86056CC64}" type="sibTrans" cxnId="{FA1B1555-16F2-49FE-9870-7C67F2A7C5B5}">
      <dgm:prSet/>
      <dgm:spPr/>
      <dgm:t>
        <a:bodyPr/>
        <a:lstStyle/>
        <a:p>
          <a:endParaRPr lang="en-US"/>
        </a:p>
      </dgm:t>
    </dgm:pt>
    <dgm:pt modelId="{5742206F-B794-4256-8E07-2143CAF1C9D8}">
      <dgm:prSet/>
      <dgm:spPr/>
      <dgm:t>
        <a:bodyPr/>
        <a:lstStyle/>
        <a:p>
          <a:r>
            <a:rPr lang="en-GB"/>
            <a:t>Hospital Admission Profiles</a:t>
          </a:r>
          <a:endParaRPr lang="en-US"/>
        </a:p>
      </dgm:t>
    </dgm:pt>
    <dgm:pt modelId="{36F3126F-5FEC-464B-9E1A-B86E194D1E27}" type="parTrans" cxnId="{DA354832-2610-4D7F-B36C-5E98A0E37839}">
      <dgm:prSet/>
      <dgm:spPr/>
      <dgm:t>
        <a:bodyPr/>
        <a:lstStyle/>
        <a:p>
          <a:endParaRPr lang="en-US"/>
        </a:p>
      </dgm:t>
    </dgm:pt>
    <dgm:pt modelId="{956939CC-6FEE-44F7-995A-69179F1B63F7}" type="sibTrans" cxnId="{DA354832-2610-4D7F-B36C-5E98A0E37839}">
      <dgm:prSet/>
      <dgm:spPr/>
      <dgm:t>
        <a:bodyPr/>
        <a:lstStyle/>
        <a:p>
          <a:endParaRPr lang="en-US"/>
        </a:p>
      </dgm:t>
    </dgm:pt>
    <dgm:pt modelId="{9982FD8F-BED3-422F-A5DA-4028ADAEFAE4}">
      <dgm:prSet/>
      <dgm:spPr/>
      <dgm:t>
        <a:bodyPr/>
        <a:lstStyle/>
        <a:p>
          <a:r>
            <a:rPr lang="en-GB"/>
            <a:t>Communication Passports</a:t>
          </a:r>
          <a:endParaRPr lang="en-US"/>
        </a:p>
      </dgm:t>
    </dgm:pt>
    <dgm:pt modelId="{658A9146-0C30-4570-8D04-EEBCCFFAA9A3}" type="parTrans" cxnId="{704331F4-541B-4D17-94CD-BA599FF7F3BD}">
      <dgm:prSet/>
      <dgm:spPr/>
      <dgm:t>
        <a:bodyPr/>
        <a:lstStyle/>
        <a:p>
          <a:endParaRPr lang="en-US"/>
        </a:p>
      </dgm:t>
    </dgm:pt>
    <dgm:pt modelId="{E642AD40-F9ED-42AA-8C6B-3BA2A1711395}" type="sibTrans" cxnId="{704331F4-541B-4D17-94CD-BA599FF7F3BD}">
      <dgm:prSet/>
      <dgm:spPr/>
      <dgm:t>
        <a:bodyPr/>
        <a:lstStyle/>
        <a:p>
          <a:endParaRPr lang="en-US"/>
        </a:p>
      </dgm:t>
    </dgm:pt>
    <dgm:pt modelId="{AEAF1C35-C630-4753-AFCD-60972C959DE2}">
      <dgm:prSet/>
      <dgm:spPr/>
      <dgm:t>
        <a:bodyPr/>
        <a:lstStyle/>
        <a:p>
          <a:r>
            <a:rPr lang="en-GB"/>
            <a:t>Family reconnection </a:t>
          </a:r>
          <a:endParaRPr lang="en-US"/>
        </a:p>
      </dgm:t>
    </dgm:pt>
    <dgm:pt modelId="{832D42E9-D4D4-426D-8A27-21185BB22220}" type="parTrans" cxnId="{0ABD8107-0550-4326-A027-BD8D9AF1A311}">
      <dgm:prSet/>
      <dgm:spPr/>
      <dgm:t>
        <a:bodyPr/>
        <a:lstStyle/>
        <a:p>
          <a:endParaRPr lang="en-US"/>
        </a:p>
      </dgm:t>
    </dgm:pt>
    <dgm:pt modelId="{5A576478-E6DF-4B7C-9962-DD264DD55D28}" type="sibTrans" cxnId="{0ABD8107-0550-4326-A027-BD8D9AF1A311}">
      <dgm:prSet/>
      <dgm:spPr/>
      <dgm:t>
        <a:bodyPr/>
        <a:lstStyle/>
        <a:p>
          <a:endParaRPr lang="en-US"/>
        </a:p>
      </dgm:t>
    </dgm:pt>
    <dgm:pt modelId="{C59A8A11-C754-41E4-A2E1-B4570B92A5FD}">
      <dgm:prSet/>
      <dgm:spPr/>
      <dgm:t>
        <a:bodyPr/>
        <a:lstStyle/>
        <a:p>
          <a:r>
            <a:rPr lang="en-GB"/>
            <a:t>Headway / ICE cards</a:t>
          </a:r>
          <a:endParaRPr lang="en-US"/>
        </a:p>
      </dgm:t>
    </dgm:pt>
    <dgm:pt modelId="{B74755D0-F6F0-4738-8A33-6F46C484BE60}" type="parTrans" cxnId="{5CED8C96-C9F6-4625-8948-75960338DA01}">
      <dgm:prSet/>
      <dgm:spPr/>
      <dgm:t>
        <a:bodyPr/>
        <a:lstStyle/>
        <a:p>
          <a:endParaRPr lang="en-US"/>
        </a:p>
      </dgm:t>
    </dgm:pt>
    <dgm:pt modelId="{AACF8DD7-43E2-4F89-BE63-38B93B185996}" type="sibTrans" cxnId="{5CED8C96-C9F6-4625-8948-75960338DA01}">
      <dgm:prSet/>
      <dgm:spPr/>
      <dgm:t>
        <a:bodyPr/>
        <a:lstStyle/>
        <a:p>
          <a:endParaRPr lang="en-US"/>
        </a:p>
      </dgm:t>
    </dgm:pt>
    <dgm:pt modelId="{0A8A146D-23F8-437C-B22B-4C14A1E8EA71}">
      <dgm:prSet/>
      <dgm:spPr/>
      <dgm:t>
        <a:bodyPr/>
        <a:lstStyle/>
        <a:p>
          <a:r>
            <a:rPr lang="en-GB"/>
            <a:t>Support with finances </a:t>
          </a:r>
          <a:endParaRPr lang="en-US"/>
        </a:p>
      </dgm:t>
    </dgm:pt>
    <dgm:pt modelId="{D5CAFE3C-8D7D-4F19-AC38-5DA5A63E69A1}" type="parTrans" cxnId="{00A57291-6C27-4BC2-804C-B50BE7E5D1E4}">
      <dgm:prSet/>
      <dgm:spPr/>
      <dgm:t>
        <a:bodyPr/>
        <a:lstStyle/>
        <a:p>
          <a:endParaRPr lang="en-US"/>
        </a:p>
      </dgm:t>
    </dgm:pt>
    <dgm:pt modelId="{95E59A55-9F83-44D6-B658-9D88B58CB757}" type="sibTrans" cxnId="{00A57291-6C27-4BC2-804C-B50BE7E5D1E4}">
      <dgm:prSet/>
      <dgm:spPr/>
      <dgm:t>
        <a:bodyPr/>
        <a:lstStyle/>
        <a:p>
          <a:endParaRPr lang="en-US"/>
        </a:p>
      </dgm:t>
    </dgm:pt>
    <dgm:pt modelId="{4DF55458-D0D9-4F63-9C4A-38D0EEEAB988}">
      <dgm:prSet/>
      <dgm:spPr/>
      <dgm:t>
        <a:bodyPr/>
        <a:lstStyle/>
        <a:p>
          <a:r>
            <a:rPr lang="en-GB"/>
            <a:t>Understanding challenging behaviour as a form of communication…</a:t>
          </a:r>
          <a:endParaRPr lang="en-US"/>
        </a:p>
      </dgm:t>
    </dgm:pt>
    <dgm:pt modelId="{4BCB048D-416B-461F-8AE3-1DE6D78359D4}" type="parTrans" cxnId="{9D34ED10-669C-48C3-A88D-C07813F8EF59}">
      <dgm:prSet/>
      <dgm:spPr/>
      <dgm:t>
        <a:bodyPr/>
        <a:lstStyle/>
        <a:p>
          <a:endParaRPr lang="en-US"/>
        </a:p>
      </dgm:t>
    </dgm:pt>
    <dgm:pt modelId="{092B7C70-25A2-448D-A95B-E5F4650D92B3}" type="sibTrans" cxnId="{9D34ED10-669C-48C3-A88D-C07813F8EF59}">
      <dgm:prSet/>
      <dgm:spPr/>
      <dgm:t>
        <a:bodyPr/>
        <a:lstStyle/>
        <a:p>
          <a:endParaRPr lang="en-US"/>
        </a:p>
      </dgm:t>
    </dgm:pt>
    <dgm:pt modelId="{EF3FBD2C-5CA9-4D1D-A967-FC17DB0B1075}" type="pres">
      <dgm:prSet presAssocID="{A32F68D9-DE91-4C23-A366-A3C6C52B32C3}" presName="diagram" presStyleCnt="0">
        <dgm:presLayoutVars>
          <dgm:dir/>
          <dgm:resizeHandles val="exact"/>
        </dgm:presLayoutVars>
      </dgm:prSet>
      <dgm:spPr/>
    </dgm:pt>
    <dgm:pt modelId="{250DE995-DB0C-4722-A7DD-259C890C88DB}" type="pres">
      <dgm:prSet presAssocID="{3A9D096B-80B9-4933-82D4-5A5F1097C596}" presName="node" presStyleLbl="node1" presStyleIdx="0" presStyleCnt="8">
        <dgm:presLayoutVars>
          <dgm:bulletEnabled val="1"/>
        </dgm:presLayoutVars>
      </dgm:prSet>
      <dgm:spPr/>
    </dgm:pt>
    <dgm:pt modelId="{9F589A65-1D10-4086-A095-17E86B2593BE}" type="pres">
      <dgm:prSet presAssocID="{CD795FC8-DCB9-4201-BD96-2F3E5182AFF2}" presName="sibTrans" presStyleCnt="0"/>
      <dgm:spPr/>
    </dgm:pt>
    <dgm:pt modelId="{41F29C83-A663-4BA4-84EF-A96F09A61AF4}" type="pres">
      <dgm:prSet presAssocID="{2A152C1B-84EB-4C73-ACC9-49635FE78654}" presName="node" presStyleLbl="node1" presStyleIdx="1" presStyleCnt="8">
        <dgm:presLayoutVars>
          <dgm:bulletEnabled val="1"/>
        </dgm:presLayoutVars>
      </dgm:prSet>
      <dgm:spPr/>
    </dgm:pt>
    <dgm:pt modelId="{7F2BA170-0F98-4A37-8B67-1A95BBE6624F}" type="pres">
      <dgm:prSet presAssocID="{51678FCF-0ABB-40C3-B3A5-3EB86056CC64}" presName="sibTrans" presStyleCnt="0"/>
      <dgm:spPr/>
    </dgm:pt>
    <dgm:pt modelId="{06391A71-A178-487D-BDAC-23EAF11D88DC}" type="pres">
      <dgm:prSet presAssocID="{5742206F-B794-4256-8E07-2143CAF1C9D8}" presName="node" presStyleLbl="node1" presStyleIdx="2" presStyleCnt="8">
        <dgm:presLayoutVars>
          <dgm:bulletEnabled val="1"/>
        </dgm:presLayoutVars>
      </dgm:prSet>
      <dgm:spPr/>
    </dgm:pt>
    <dgm:pt modelId="{E0643021-4026-4302-B18A-2CC1C1272BC9}" type="pres">
      <dgm:prSet presAssocID="{956939CC-6FEE-44F7-995A-69179F1B63F7}" presName="sibTrans" presStyleCnt="0"/>
      <dgm:spPr/>
    </dgm:pt>
    <dgm:pt modelId="{BB9F8AF2-080B-4680-937E-034B6FB77FBE}" type="pres">
      <dgm:prSet presAssocID="{9982FD8F-BED3-422F-A5DA-4028ADAEFAE4}" presName="node" presStyleLbl="node1" presStyleIdx="3" presStyleCnt="8">
        <dgm:presLayoutVars>
          <dgm:bulletEnabled val="1"/>
        </dgm:presLayoutVars>
      </dgm:prSet>
      <dgm:spPr/>
    </dgm:pt>
    <dgm:pt modelId="{7DB1A0EE-1088-4100-8FD4-D97B055B61D4}" type="pres">
      <dgm:prSet presAssocID="{E642AD40-F9ED-42AA-8C6B-3BA2A1711395}" presName="sibTrans" presStyleCnt="0"/>
      <dgm:spPr/>
    </dgm:pt>
    <dgm:pt modelId="{227C6320-12B5-495A-A09A-59658B29054A}" type="pres">
      <dgm:prSet presAssocID="{AEAF1C35-C630-4753-AFCD-60972C959DE2}" presName="node" presStyleLbl="node1" presStyleIdx="4" presStyleCnt="8">
        <dgm:presLayoutVars>
          <dgm:bulletEnabled val="1"/>
        </dgm:presLayoutVars>
      </dgm:prSet>
      <dgm:spPr/>
    </dgm:pt>
    <dgm:pt modelId="{9C9E9C4C-2AC7-4FC0-8C7A-4A8BFDACB7D4}" type="pres">
      <dgm:prSet presAssocID="{5A576478-E6DF-4B7C-9962-DD264DD55D28}" presName="sibTrans" presStyleCnt="0"/>
      <dgm:spPr/>
    </dgm:pt>
    <dgm:pt modelId="{1C99EDE9-AE66-42EE-AB13-4EDBB17FBB79}" type="pres">
      <dgm:prSet presAssocID="{C59A8A11-C754-41E4-A2E1-B4570B92A5FD}" presName="node" presStyleLbl="node1" presStyleIdx="5" presStyleCnt="8">
        <dgm:presLayoutVars>
          <dgm:bulletEnabled val="1"/>
        </dgm:presLayoutVars>
      </dgm:prSet>
      <dgm:spPr/>
    </dgm:pt>
    <dgm:pt modelId="{FE24191B-DDF3-42A9-81E5-BDBAA1F95352}" type="pres">
      <dgm:prSet presAssocID="{AACF8DD7-43E2-4F89-BE63-38B93B185996}" presName="sibTrans" presStyleCnt="0"/>
      <dgm:spPr/>
    </dgm:pt>
    <dgm:pt modelId="{F4832B40-903E-4AEF-81BE-749700A335A2}" type="pres">
      <dgm:prSet presAssocID="{0A8A146D-23F8-437C-B22B-4C14A1E8EA71}" presName="node" presStyleLbl="node1" presStyleIdx="6" presStyleCnt="8">
        <dgm:presLayoutVars>
          <dgm:bulletEnabled val="1"/>
        </dgm:presLayoutVars>
      </dgm:prSet>
      <dgm:spPr/>
    </dgm:pt>
    <dgm:pt modelId="{E5C8B79C-D23B-4EA0-87F8-DF5662BC7525}" type="pres">
      <dgm:prSet presAssocID="{95E59A55-9F83-44D6-B658-9D88B58CB757}" presName="sibTrans" presStyleCnt="0"/>
      <dgm:spPr/>
    </dgm:pt>
    <dgm:pt modelId="{1E6C8DC8-0FC4-46FA-A272-6C24B76F30AA}" type="pres">
      <dgm:prSet presAssocID="{4DF55458-D0D9-4F63-9C4A-38D0EEEAB988}" presName="node" presStyleLbl="node1" presStyleIdx="7" presStyleCnt="8">
        <dgm:presLayoutVars>
          <dgm:bulletEnabled val="1"/>
        </dgm:presLayoutVars>
      </dgm:prSet>
      <dgm:spPr/>
    </dgm:pt>
  </dgm:ptLst>
  <dgm:cxnLst>
    <dgm:cxn modelId="{0ABD8107-0550-4326-A027-BD8D9AF1A311}" srcId="{A32F68D9-DE91-4C23-A366-A3C6C52B32C3}" destId="{AEAF1C35-C630-4753-AFCD-60972C959DE2}" srcOrd="4" destOrd="0" parTransId="{832D42E9-D4D4-426D-8A27-21185BB22220}" sibTransId="{5A576478-E6DF-4B7C-9962-DD264DD55D28}"/>
    <dgm:cxn modelId="{9D34ED10-669C-48C3-A88D-C07813F8EF59}" srcId="{A32F68D9-DE91-4C23-A366-A3C6C52B32C3}" destId="{4DF55458-D0D9-4F63-9C4A-38D0EEEAB988}" srcOrd="7" destOrd="0" parTransId="{4BCB048D-416B-461F-8AE3-1DE6D78359D4}" sibTransId="{092B7C70-25A2-448D-A95B-E5F4650D92B3}"/>
    <dgm:cxn modelId="{E8FF9019-5F71-4C46-B793-95DCCF683774}" type="presOf" srcId="{0A8A146D-23F8-437C-B22B-4C14A1E8EA71}" destId="{F4832B40-903E-4AEF-81BE-749700A335A2}" srcOrd="0" destOrd="0" presId="urn:microsoft.com/office/officeart/2005/8/layout/default"/>
    <dgm:cxn modelId="{DA354832-2610-4D7F-B36C-5E98A0E37839}" srcId="{A32F68D9-DE91-4C23-A366-A3C6C52B32C3}" destId="{5742206F-B794-4256-8E07-2143CAF1C9D8}" srcOrd="2" destOrd="0" parTransId="{36F3126F-5FEC-464B-9E1A-B86E194D1E27}" sibTransId="{956939CC-6FEE-44F7-995A-69179F1B63F7}"/>
    <dgm:cxn modelId="{FA1B1555-16F2-49FE-9870-7C67F2A7C5B5}" srcId="{A32F68D9-DE91-4C23-A366-A3C6C52B32C3}" destId="{2A152C1B-84EB-4C73-ACC9-49635FE78654}" srcOrd="1" destOrd="0" parTransId="{5CB1A20D-7867-4D8C-A6E9-9B7EF907FA4F}" sibTransId="{51678FCF-0ABB-40C3-B3A5-3EB86056CC64}"/>
    <dgm:cxn modelId="{B9E6DC7A-BFCD-4A9A-8DA4-B1E18EA287F9}" type="presOf" srcId="{2A152C1B-84EB-4C73-ACC9-49635FE78654}" destId="{41F29C83-A663-4BA4-84EF-A96F09A61AF4}" srcOrd="0" destOrd="0" presId="urn:microsoft.com/office/officeart/2005/8/layout/default"/>
    <dgm:cxn modelId="{7B1F0D84-F210-435D-8C8C-848A3BA43A7D}" type="presOf" srcId="{AEAF1C35-C630-4753-AFCD-60972C959DE2}" destId="{227C6320-12B5-495A-A09A-59658B29054A}" srcOrd="0" destOrd="0" presId="urn:microsoft.com/office/officeart/2005/8/layout/default"/>
    <dgm:cxn modelId="{00A57291-6C27-4BC2-804C-B50BE7E5D1E4}" srcId="{A32F68D9-DE91-4C23-A366-A3C6C52B32C3}" destId="{0A8A146D-23F8-437C-B22B-4C14A1E8EA71}" srcOrd="6" destOrd="0" parTransId="{D5CAFE3C-8D7D-4F19-AC38-5DA5A63E69A1}" sibTransId="{95E59A55-9F83-44D6-B658-9D88B58CB757}"/>
    <dgm:cxn modelId="{5CED8C96-C9F6-4625-8948-75960338DA01}" srcId="{A32F68D9-DE91-4C23-A366-A3C6C52B32C3}" destId="{C59A8A11-C754-41E4-A2E1-B4570B92A5FD}" srcOrd="5" destOrd="0" parTransId="{B74755D0-F6F0-4738-8A33-6F46C484BE60}" sibTransId="{AACF8DD7-43E2-4F89-BE63-38B93B185996}"/>
    <dgm:cxn modelId="{456C57A8-ABA6-43AC-A68D-873F213279DE}" type="presOf" srcId="{A32F68D9-DE91-4C23-A366-A3C6C52B32C3}" destId="{EF3FBD2C-5CA9-4D1D-A967-FC17DB0B1075}" srcOrd="0" destOrd="0" presId="urn:microsoft.com/office/officeart/2005/8/layout/default"/>
    <dgm:cxn modelId="{B79384B1-3431-489E-918A-B7B34B0860FC}" type="presOf" srcId="{9982FD8F-BED3-422F-A5DA-4028ADAEFAE4}" destId="{BB9F8AF2-080B-4680-937E-034B6FB77FBE}" srcOrd="0" destOrd="0" presId="urn:microsoft.com/office/officeart/2005/8/layout/default"/>
    <dgm:cxn modelId="{09C40CD9-5C5E-4C1C-9EAA-A9B4D7DC31C7}" type="presOf" srcId="{C59A8A11-C754-41E4-A2E1-B4570B92A5FD}" destId="{1C99EDE9-AE66-42EE-AB13-4EDBB17FBB79}" srcOrd="0" destOrd="0" presId="urn:microsoft.com/office/officeart/2005/8/layout/default"/>
    <dgm:cxn modelId="{691CF3DA-CD35-4857-B600-5302FF1E442D}" type="presOf" srcId="{4DF55458-D0D9-4F63-9C4A-38D0EEEAB988}" destId="{1E6C8DC8-0FC4-46FA-A272-6C24B76F30AA}" srcOrd="0" destOrd="0" presId="urn:microsoft.com/office/officeart/2005/8/layout/default"/>
    <dgm:cxn modelId="{30114CDE-6E10-4B7F-8A17-3BA82A6D9079}" srcId="{A32F68D9-DE91-4C23-A366-A3C6C52B32C3}" destId="{3A9D096B-80B9-4933-82D4-5A5F1097C596}" srcOrd="0" destOrd="0" parTransId="{9D570756-D229-477D-AD3A-6A1158FF4F5C}" sibTransId="{CD795FC8-DCB9-4201-BD96-2F3E5182AFF2}"/>
    <dgm:cxn modelId="{184083ED-FF60-4132-9680-F87B6A730FD0}" type="presOf" srcId="{5742206F-B794-4256-8E07-2143CAF1C9D8}" destId="{06391A71-A178-487D-BDAC-23EAF11D88DC}" srcOrd="0" destOrd="0" presId="urn:microsoft.com/office/officeart/2005/8/layout/default"/>
    <dgm:cxn modelId="{704331F4-541B-4D17-94CD-BA599FF7F3BD}" srcId="{A32F68D9-DE91-4C23-A366-A3C6C52B32C3}" destId="{9982FD8F-BED3-422F-A5DA-4028ADAEFAE4}" srcOrd="3" destOrd="0" parTransId="{658A9146-0C30-4570-8D04-EEBCCFFAA9A3}" sibTransId="{E642AD40-F9ED-42AA-8C6B-3BA2A1711395}"/>
    <dgm:cxn modelId="{466F9BFB-06BA-47FD-8674-A1C2644B34F9}" type="presOf" srcId="{3A9D096B-80B9-4933-82D4-5A5F1097C596}" destId="{250DE995-DB0C-4722-A7DD-259C890C88DB}" srcOrd="0" destOrd="0" presId="urn:microsoft.com/office/officeart/2005/8/layout/default"/>
    <dgm:cxn modelId="{32B60840-EA3C-47DC-A60E-117400BA50A2}" type="presParOf" srcId="{EF3FBD2C-5CA9-4D1D-A967-FC17DB0B1075}" destId="{250DE995-DB0C-4722-A7DD-259C890C88DB}" srcOrd="0" destOrd="0" presId="urn:microsoft.com/office/officeart/2005/8/layout/default"/>
    <dgm:cxn modelId="{062E0493-3DC3-4B18-989A-4BCDBA7F195C}" type="presParOf" srcId="{EF3FBD2C-5CA9-4D1D-A967-FC17DB0B1075}" destId="{9F589A65-1D10-4086-A095-17E86B2593BE}" srcOrd="1" destOrd="0" presId="urn:microsoft.com/office/officeart/2005/8/layout/default"/>
    <dgm:cxn modelId="{2537BBCB-1BCA-472A-A31C-B58CAAE4528B}" type="presParOf" srcId="{EF3FBD2C-5CA9-4D1D-A967-FC17DB0B1075}" destId="{41F29C83-A663-4BA4-84EF-A96F09A61AF4}" srcOrd="2" destOrd="0" presId="urn:microsoft.com/office/officeart/2005/8/layout/default"/>
    <dgm:cxn modelId="{112F3C46-CC8A-4DB2-AED4-09F03F6AEF3A}" type="presParOf" srcId="{EF3FBD2C-5CA9-4D1D-A967-FC17DB0B1075}" destId="{7F2BA170-0F98-4A37-8B67-1A95BBE6624F}" srcOrd="3" destOrd="0" presId="urn:microsoft.com/office/officeart/2005/8/layout/default"/>
    <dgm:cxn modelId="{575C4B6F-36F4-451E-B84C-E2FFFC347B33}" type="presParOf" srcId="{EF3FBD2C-5CA9-4D1D-A967-FC17DB0B1075}" destId="{06391A71-A178-487D-BDAC-23EAF11D88DC}" srcOrd="4" destOrd="0" presId="urn:microsoft.com/office/officeart/2005/8/layout/default"/>
    <dgm:cxn modelId="{C902EAF1-F3CE-46D1-BA89-B54C1201592A}" type="presParOf" srcId="{EF3FBD2C-5CA9-4D1D-A967-FC17DB0B1075}" destId="{E0643021-4026-4302-B18A-2CC1C1272BC9}" srcOrd="5" destOrd="0" presId="urn:microsoft.com/office/officeart/2005/8/layout/default"/>
    <dgm:cxn modelId="{4B68D5E9-487C-4EA0-BE4D-6BF0B85BBC47}" type="presParOf" srcId="{EF3FBD2C-5CA9-4D1D-A967-FC17DB0B1075}" destId="{BB9F8AF2-080B-4680-937E-034B6FB77FBE}" srcOrd="6" destOrd="0" presId="urn:microsoft.com/office/officeart/2005/8/layout/default"/>
    <dgm:cxn modelId="{71000BA2-ECB0-4325-82DA-16356776FF5B}" type="presParOf" srcId="{EF3FBD2C-5CA9-4D1D-A967-FC17DB0B1075}" destId="{7DB1A0EE-1088-4100-8FD4-D97B055B61D4}" srcOrd="7" destOrd="0" presId="urn:microsoft.com/office/officeart/2005/8/layout/default"/>
    <dgm:cxn modelId="{1B90DCB9-18AD-43AB-AC83-FF93C789992C}" type="presParOf" srcId="{EF3FBD2C-5CA9-4D1D-A967-FC17DB0B1075}" destId="{227C6320-12B5-495A-A09A-59658B29054A}" srcOrd="8" destOrd="0" presId="urn:microsoft.com/office/officeart/2005/8/layout/default"/>
    <dgm:cxn modelId="{979F6DEE-F9D9-4B91-B78A-C054186D22D7}" type="presParOf" srcId="{EF3FBD2C-5CA9-4D1D-A967-FC17DB0B1075}" destId="{9C9E9C4C-2AC7-4FC0-8C7A-4A8BFDACB7D4}" srcOrd="9" destOrd="0" presId="urn:microsoft.com/office/officeart/2005/8/layout/default"/>
    <dgm:cxn modelId="{B56E8F33-9501-4D22-B47D-AE70DE97B5C0}" type="presParOf" srcId="{EF3FBD2C-5CA9-4D1D-A967-FC17DB0B1075}" destId="{1C99EDE9-AE66-42EE-AB13-4EDBB17FBB79}" srcOrd="10" destOrd="0" presId="urn:microsoft.com/office/officeart/2005/8/layout/default"/>
    <dgm:cxn modelId="{2F3ED2F2-3E18-4FFD-8823-69B006AEF6D6}" type="presParOf" srcId="{EF3FBD2C-5CA9-4D1D-A967-FC17DB0B1075}" destId="{FE24191B-DDF3-42A9-81E5-BDBAA1F95352}" srcOrd="11" destOrd="0" presId="urn:microsoft.com/office/officeart/2005/8/layout/default"/>
    <dgm:cxn modelId="{984C588C-230D-4F72-901F-BB7A92062D86}" type="presParOf" srcId="{EF3FBD2C-5CA9-4D1D-A967-FC17DB0B1075}" destId="{F4832B40-903E-4AEF-81BE-749700A335A2}" srcOrd="12" destOrd="0" presId="urn:microsoft.com/office/officeart/2005/8/layout/default"/>
    <dgm:cxn modelId="{05F14069-8E3A-446C-935B-450F2135EB63}" type="presParOf" srcId="{EF3FBD2C-5CA9-4D1D-A967-FC17DB0B1075}" destId="{E5C8B79C-D23B-4EA0-87F8-DF5662BC7525}" srcOrd="13" destOrd="0" presId="urn:microsoft.com/office/officeart/2005/8/layout/default"/>
    <dgm:cxn modelId="{BBA9103A-D73A-4BDA-8806-A68866165A69}" type="presParOf" srcId="{EF3FBD2C-5CA9-4D1D-A967-FC17DB0B1075}" destId="{1E6C8DC8-0FC4-46FA-A272-6C24B76F30AA}"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C4473E-8DA0-403F-8EB2-EBEB89552CC0}">
      <dsp:nvSpPr>
        <dsp:cNvPr id="0" name=""/>
        <dsp:cNvSpPr/>
      </dsp:nvSpPr>
      <dsp:spPr>
        <a:xfrm>
          <a:off x="402484" y="347901"/>
          <a:ext cx="655751" cy="65575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5E67E6-2D78-42C5-866F-C1D1FB702282}">
      <dsp:nvSpPr>
        <dsp:cNvPr id="0" name=""/>
        <dsp:cNvSpPr/>
      </dsp:nvSpPr>
      <dsp:spPr>
        <a:xfrm>
          <a:off x="1747" y="1252014"/>
          <a:ext cx="1457226" cy="58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GB" sz="1600" b="1" kern="1200" dirty="0">
              <a:latin typeface="Calibri"/>
              <a:ea typeface="+mn-ea"/>
              <a:cs typeface="+mn-cs"/>
            </a:rPr>
            <a:t>Accommodation</a:t>
          </a:r>
        </a:p>
      </dsp:txBody>
      <dsp:txXfrm>
        <a:off x="1747" y="1252014"/>
        <a:ext cx="1457226" cy="582890"/>
      </dsp:txXfrm>
    </dsp:sp>
    <dsp:sp modelId="{6261BBCD-5F60-4699-950B-84F295AA21E4}">
      <dsp:nvSpPr>
        <dsp:cNvPr id="0" name=""/>
        <dsp:cNvSpPr/>
      </dsp:nvSpPr>
      <dsp:spPr>
        <a:xfrm>
          <a:off x="2114725" y="347901"/>
          <a:ext cx="655751" cy="655751"/>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91CFA0-FD02-4F3D-8487-FDD72337217D}">
      <dsp:nvSpPr>
        <dsp:cNvPr id="0" name=""/>
        <dsp:cNvSpPr/>
      </dsp:nvSpPr>
      <dsp:spPr>
        <a:xfrm>
          <a:off x="1713988" y="1252014"/>
          <a:ext cx="1457226" cy="58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GB" sz="1600" b="1" kern="1200" dirty="0"/>
            <a:t>Health &amp; Wellbeing</a:t>
          </a:r>
        </a:p>
      </dsp:txBody>
      <dsp:txXfrm>
        <a:off x="1713988" y="1252014"/>
        <a:ext cx="1457226" cy="582890"/>
      </dsp:txXfrm>
    </dsp:sp>
    <dsp:sp modelId="{3AA6BE2F-45B3-4B7B-8F21-A594D315BEA3}">
      <dsp:nvSpPr>
        <dsp:cNvPr id="0" name=""/>
        <dsp:cNvSpPr/>
      </dsp:nvSpPr>
      <dsp:spPr>
        <a:xfrm>
          <a:off x="3826966" y="347901"/>
          <a:ext cx="655751" cy="65575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9D53F98-D723-4058-984A-6F45A6B9404E}">
      <dsp:nvSpPr>
        <dsp:cNvPr id="0" name=""/>
        <dsp:cNvSpPr/>
      </dsp:nvSpPr>
      <dsp:spPr>
        <a:xfrm>
          <a:off x="3426229" y="1252014"/>
          <a:ext cx="1457226" cy="58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GB" sz="1600" b="1" kern="1200" dirty="0">
              <a:latin typeface="Calibri"/>
              <a:ea typeface="+mn-ea"/>
              <a:cs typeface="+mn-cs"/>
            </a:rPr>
            <a:t>Substance Use</a:t>
          </a:r>
        </a:p>
      </dsp:txBody>
      <dsp:txXfrm>
        <a:off x="3426229" y="1252014"/>
        <a:ext cx="1457226" cy="582890"/>
      </dsp:txXfrm>
    </dsp:sp>
    <dsp:sp modelId="{56CD5762-80F1-4F35-88E5-6B6A95582CD4}">
      <dsp:nvSpPr>
        <dsp:cNvPr id="0" name=""/>
        <dsp:cNvSpPr/>
      </dsp:nvSpPr>
      <dsp:spPr>
        <a:xfrm>
          <a:off x="402484" y="2199211"/>
          <a:ext cx="655751" cy="65575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2135AF1-CB06-4510-BA43-051E01BCD795}">
      <dsp:nvSpPr>
        <dsp:cNvPr id="0" name=""/>
        <dsp:cNvSpPr/>
      </dsp:nvSpPr>
      <dsp:spPr>
        <a:xfrm>
          <a:off x="1747" y="3103323"/>
          <a:ext cx="1457226" cy="58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GB" sz="1600" b="1" kern="1200" dirty="0">
              <a:latin typeface="Calibri"/>
              <a:ea typeface="+mn-ea"/>
              <a:cs typeface="+mn-cs"/>
            </a:rPr>
            <a:t>Social Issues</a:t>
          </a:r>
        </a:p>
      </dsp:txBody>
      <dsp:txXfrm>
        <a:off x="1747" y="3103323"/>
        <a:ext cx="1457226" cy="582890"/>
      </dsp:txXfrm>
    </dsp:sp>
    <dsp:sp modelId="{11DE4BA2-32D6-4F39-9714-EA14E4AE1FCD}">
      <dsp:nvSpPr>
        <dsp:cNvPr id="0" name=""/>
        <dsp:cNvSpPr/>
      </dsp:nvSpPr>
      <dsp:spPr>
        <a:xfrm>
          <a:off x="2114725" y="2199211"/>
          <a:ext cx="655751" cy="655751"/>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9CC1F35-64D0-40A8-B2C6-7FE176DF57DE}">
      <dsp:nvSpPr>
        <dsp:cNvPr id="0" name=""/>
        <dsp:cNvSpPr/>
      </dsp:nvSpPr>
      <dsp:spPr>
        <a:xfrm>
          <a:off x="1713988" y="3103323"/>
          <a:ext cx="1457226" cy="58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GB" sz="1600" b="1" kern="1200" dirty="0">
              <a:latin typeface="Calibri"/>
              <a:ea typeface="+mn-ea"/>
              <a:cs typeface="+mn-cs"/>
            </a:rPr>
            <a:t>Achieving Economic Wellbeing</a:t>
          </a:r>
        </a:p>
      </dsp:txBody>
      <dsp:txXfrm>
        <a:off x="1713988" y="3103323"/>
        <a:ext cx="1457226" cy="582890"/>
      </dsp:txXfrm>
    </dsp:sp>
    <dsp:sp modelId="{3BC7C2FC-0BCA-4262-9594-CCAB8751D7FC}">
      <dsp:nvSpPr>
        <dsp:cNvPr id="0" name=""/>
        <dsp:cNvSpPr/>
      </dsp:nvSpPr>
      <dsp:spPr>
        <a:xfrm>
          <a:off x="3826966" y="2199211"/>
          <a:ext cx="655751" cy="655751"/>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B50E1C-5B9C-4608-8D63-91684E1F33E2}">
      <dsp:nvSpPr>
        <dsp:cNvPr id="0" name=""/>
        <dsp:cNvSpPr/>
      </dsp:nvSpPr>
      <dsp:spPr>
        <a:xfrm>
          <a:off x="3426229" y="3103323"/>
          <a:ext cx="1457226" cy="58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GB" sz="1800" b="1" kern="1200" dirty="0">
              <a:latin typeface="Calibri"/>
              <a:ea typeface="+mn-ea"/>
              <a:cs typeface="+mn-cs"/>
            </a:rPr>
            <a:t>Independent Living Skills</a:t>
          </a:r>
        </a:p>
      </dsp:txBody>
      <dsp:txXfrm>
        <a:off x="3426229" y="3103323"/>
        <a:ext cx="1457226" cy="582890"/>
      </dsp:txXfrm>
    </dsp:sp>
    <dsp:sp modelId="{636DC8B5-1680-488C-A839-C10CBDE04AB5}">
      <dsp:nvSpPr>
        <dsp:cNvPr id="0" name=""/>
        <dsp:cNvSpPr/>
      </dsp:nvSpPr>
      <dsp:spPr>
        <a:xfrm>
          <a:off x="1258604" y="4050521"/>
          <a:ext cx="655751" cy="655751"/>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B265E8A-167A-49FF-ABAF-1F91E451D513}">
      <dsp:nvSpPr>
        <dsp:cNvPr id="0" name=""/>
        <dsp:cNvSpPr/>
      </dsp:nvSpPr>
      <dsp:spPr>
        <a:xfrm>
          <a:off x="857867" y="4954633"/>
          <a:ext cx="1457226" cy="58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GB" sz="1800" b="1" kern="1200" dirty="0" err="1">
              <a:latin typeface="Calibri"/>
              <a:ea typeface="+mn-ea"/>
              <a:cs typeface="+mn-cs"/>
            </a:rPr>
            <a:t>Meaningul</a:t>
          </a:r>
          <a:r>
            <a:rPr lang="en-GB" sz="1800" b="1" kern="1200" dirty="0">
              <a:latin typeface="Calibri"/>
              <a:ea typeface="+mn-ea"/>
              <a:cs typeface="+mn-cs"/>
            </a:rPr>
            <a:t> Activities</a:t>
          </a:r>
        </a:p>
      </dsp:txBody>
      <dsp:txXfrm>
        <a:off x="857867" y="4954633"/>
        <a:ext cx="1457226" cy="582890"/>
      </dsp:txXfrm>
    </dsp:sp>
    <dsp:sp modelId="{C14B85E8-49E2-4599-9A31-10462004A042}">
      <dsp:nvSpPr>
        <dsp:cNvPr id="0" name=""/>
        <dsp:cNvSpPr/>
      </dsp:nvSpPr>
      <dsp:spPr>
        <a:xfrm>
          <a:off x="2970846" y="4050521"/>
          <a:ext cx="655751" cy="655751"/>
        </a:xfrm>
        <a:prstGeom prst="rect">
          <a:avLst/>
        </a:prstGeom>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20CD7EB-EFD7-43F4-8077-7437FC7C7D53}">
      <dsp:nvSpPr>
        <dsp:cNvPr id="0" name=""/>
        <dsp:cNvSpPr/>
      </dsp:nvSpPr>
      <dsp:spPr>
        <a:xfrm>
          <a:off x="2570108" y="4954633"/>
          <a:ext cx="1457226" cy="58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100000"/>
            </a:lnSpc>
            <a:spcBef>
              <a:spcPct val="0"/>
            </a:spcBef>
            <a:spcAft>
              <a:spcPct val="35000"/>
            </a:spcAft>
            <a:buNone/>
          </a:pPr>
          <a:r>
            <a:rPr lang="en-GB" sz="1800" b="1" kern="1200" dirty="0">
              <a:latin typeface="Calibri"/>
              <a:ea typeface="+mn-ea"/>
              <a:cs typeface="+mn-cs"/>
            </a:rPr>
            <a:t>Safety &amp; Risk</a:t>
          </a:r>
        </a:p>
      </dsp:txBody>
      <dsp:txXfrm>
        <a:off x="2570108" y="4954633"/>
        <a:ext cx="1457226" cy="5828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4495FC-B67F-4ABC-A16D-1672F3131570}">
      <dsp:nvSpPr>
        <dsp:cNvPr id="0" name=""/>
        <dsp:cNvSpPr/>
      </dsp:nvSpPr>
      <dsp:spPr>
        <a:xfrm>
          <a:off x="0" y="230112"/>
          <a:ext cx="4885203" cy="17316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100000"/>
            </a:lnSpc>
            <a:spcBef>
              <a:spcPct val="0"/>
            </a:spcBef>
            <a:spcAft>
              <a:spcPct val="35000"/>
            </a:spcAft>
            <a:buNone/>
          </a:pPr>
          <a:r>
            <a:rPr lang="en-GB" sz="4000" b="1" kern="1200"/>
            <a:t>Containing and managing risk!</a:t>
          </a:r>
          <a:endParaRPr lang="en-US" sz="4000" kern="1200"/>
        </a:p>
      </dsp:txBody>
      <dsp:txXfrm>
        <a:off x="84530" y="314642"/>
        <a:ext cx="4716143" cy="1562540"/>
      </dsp:txXfrm>
    </dsp:sp>
    <dsp:sp modelId="{EE8FC702-03E8-4AA4-B528-390A42591221}">
      <dsp:nvSpPr>
        <dsp:cNvPr id="0" name=""/>
        <dsp:cNvSpPr/>
      </dsp:nvSpPr>
      <dsp:spPr>
        <a:xfrm>
          <a:off x="0" y="2076912"/>
          <a:ext cx="4885203" cy="1731600"/>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100000"/>
            </a:lnSpc>
            <a:spcBef>
              <a:spcPct val="0"/>
            </a:spcBef>
            <a:spcAft>
              <a:spcPct val="35000"/>
            </a:spcAft>
            <a:buNone/>
          </a:pPr>
          <a:r>
            <a:rPr lang="en-GB" sz="4000" kern="1200" dirty="0"/>
            <a:t>May improve current quality of life?</a:t>
          </a:r>
          <a:endParaRPr lang="en-US" sz="4000" kern="1200" dirty="0"/>
        </a:p>
      </dsp:txBody>
      <dsp:txXfrm>
        <a:off x="84530" y="2161442"/>
        <a:ext cx="4716143" cy="1562540"/>
      </dsp:txXfrm>
    </dsp:sp>
    <dsp:sp modelId="{F28EA5C4-5FD0-4096-8C3D-306DFBF3779F}">
      <dsp:nvSpPr>
        <dsp:cNvPr id="0" name=""/>
        <dsp:cNvSpPr/>
      </dsp:nvSpPr>
      <dsp:spPr>
        <a:xfrm>
          <a:off x="0" y="3923713"/>
          <a:ext cx="4885203" cy="173160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100000"/>
            </a:lnSpc>
            <a:spcBef>
              <a:spcPct val="0"/>
            </a:spcBef>
            <a:spcAft>
              <a:spcPct val="35000"/>
            </a:spcAft>
            <a:buNone/>
          </a:pPr>
          <a:r>
            <a:rPr lang="en-GB" sz="4000" kern="1200"/>
            <a:t>Reduces risk of immediate harms …</a:t>
          </a:r>
          <a:endParaRPr lang="en-US" sz="4000" kern="1200"/>
        </a:p>
      </dsp:txBody>
      <dsp:txXfrm>
        <a:off x="84530" y="4008243"/>
        <a:ext cx="4716143" cy="15625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0DE995-DB0C-4722-A7DD-259C890C88DB}">
      <dsp:nvSpPr>
        <dsp:cNvPr id="0" name=""/>
        <dsp:cNvSpPr/>
      </dsp:nvSpPr>
      <dsp:spPr>
        <a:xfrm>
          <a:off x="155882" y="2646"/>
          <a:ext cx="2177827" cy="130669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Medication prompts and support</a:t>
          </a:r>
          <a:endParaRPr lang="en-US" sz="1900" kern="1200"/>
        </a:p>
      </dsp:txBody>
      <dsp:txXfrm>
        <a:off x="155882" y="2646"/>
        <a:ext cx="2177827" cy="1306696"/>
      </dsp:txXfrm>
    </dsp:sp>
    <dsp:sp modelId="{41F29C83-A663-4BA4-84EF-A96F09A61AF4}">
      <dsp:nvSpPr>
        <dsp:cNvPr id="0" name=""/>
        <dsp:cNvSpPr/>
      </dsp:nvSpPr>
      <dsp:spPr>
        <a:xfrm>
          <a:off x="2551492" y="2646"/>
          <a:ext cx="2177827" cy="1306696"/>
        </a:xfrm>
        <a:prstGeom prst="rect">
          <a:avLst/>
        </a:prstGeom>
        <a:solidFill>
          <a:schemeClr val="accent2">
            <a:hueOff val="668788"/>
            <a:satOff val="-834"/>
            <a:lumOff val="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Health Action Plans </a:t>
          </a:r>
          <a:endParaRPr lang="en-US" sz="1900" kern="1200"/>
        </a:p>
      </dsp:txBody>
      <dsp:txXfrm>
        <a:off x="2551492" y="2646"/>
        <a:ext cx="2177827" cy="1306696"/>
      </dsp:txXfrm>
    </dsp:sp>
    <dsp:sp modelId="{06391A71-A178-487D-BDAC-23EAF11D88DC}">
      <dsp:nvSpPr>
        <dsp:cNvPr id="0" name=""/>
        <dsp:cNvSpPr/>
      </dsp:nvSpPr>
      <dsp:spPr>
        <a:xfrm>
          <a:off x="155882" y="1527125"/>
          <a:ext cx="2177827" cy="1306696"/>
        </a:xfrm>
        <a:prstGeom prst="rect">
          <a:avLst/>
        </a:prstGeom>
        <a:solidFill>
          <a:schemeClr val="accent2">
            <a:hueOff val="1337577"/>
            <a:satOff val="-1668"/>
            <a:lumOff val="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Hospital Admission Profiles</a:t>
          </a:r>
          <a:endParaRPr lang="en-US" sz="1900" kern="1200"/>
        </a:p>
      </dsp:txBody>
      <dsp:txXfrm>
        <a:off x="155882" y="1527125"/>
        <a:ext cx="2177827" cy="1306696"/>
      </dsp:txXfrm>
    </dsp:sp>
    <dsp:sp modelId="{BB9F8AF2-080B-4680-937E-034B6FB77FBE}">
      <dsp:nvSpPr>
        <dsp:cNvPr id="0" name=""/>
        <dsp:cNvSpPr/>
      </dsp:nvSpPr>
      <dsp:spPr>
        <a:xfrm>
          <a:off x="2551492" y="1527125"/>
          <a:ext cx="2177827" cy="1306696"/>
        </a:xfrm>
        <a:prstGeom prst="rect">
          <a:avLst/>
        </a:prstGeom>
        <a:solidFill>
          <a:schemeClr val="accent2">
            <a:hueOff val="2006365"/>
            <a:satOff val="-2502"/>
            <a:lumOff val="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Communication Passports</a:t>
          </a:r>
          <a:endParaRPr lang="en-US" sz="1900" kern="1200"/>
        </a:p>
      </dsp:txBody>
      <dsp:txXfrm>
        <a:off x="2551492" y="1527125"/>
        <a:ext cx="2177827" cy="1306696"/>
      </dsp:txXfrm>
    </dsp:sp>
    <dsp:sp modelId="{227C6320-12B5-495A-A09A-59658B29054A}">
      <dsp:nvSpPr>
        <dsp:cNvPr id="0" name=""/>
        <dsp:cNvSpPr/>
      </dsp:nvSpPr>
      <dsp:spPr>
        <a:xfrm>
          <a:off x="155882" y="3051604"/>
          <a:ext cx="2177827" cy="1306696"/>
        </a:xfrm>
        <a:prstGeom prst="rect">
          <a:avLst/>
        </a:prstGeom>
        <a:solidFill>
          <a:schemeClr val="accent2">
            <a:hueOff val="2675154"/>
            <a:satOff val="-3337"/>
            <a:lumOff val="7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Family reconnection </a:t>
          </a:r>
          <a:endParaRPr lang="en-US" sz="1900" kern="1200"/>
        </a:p>
      </dsp:txBody>
      <dsp:txXfrm>
        <a:off x="155882" y="3051604"/>
        <a:ext cx="2177827" cy="1306696"/>
      </dsp:txXfrm>
    </dsp:sp>
    <dsp:sp modelId="{1C99EDE9-AE66-42EE-AB13-4EDBB17FBB79}">
      <dsp:nvSpPr>
        <dsp:cNvPr id="0" name=""/>
        <dsp:cNvSpPr/>
      </dsp:nvSpPr>
      <dsp:spPr>
        <a:xfrm>
          <a:off x="2551492" y="3051604"/>
          <a:ext cx="2177827" cy="1306696"/>
        </a:xfrm>
        <a:prstGeom prst="rect">
          <a:avLst/>
        </a:prstGeom>
        <a:solidFill>
          <a:schemeClr val="accent2">
            <a:hueOff val="3343942"/>
            <a:satOff val="-4171"/>
            <a:lumOff val="9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Headway / ICE cards</a:t>
          </a:r>
          <a:endParaRPr lang="en-US" sz="1900" kern="1200"/>
        </a:p>
      </dsp:txBody>
      <dsp:txXfrm>
        <a:off x="2551492" y="3051604"/>
        <a:ext cx="2177827" cy="1306696"/>
      </dsp:txXfrm>
    </dsp:sp>
    <dsp:sp modelId="{F4832B40-903E-4AEF-81BE-749700A335A2}">
      <dsp:nvSpPr>
        <dsp:cNvPr id="0" name=""/>
        <dsp:cNvSpPr/>
      </dsp:nvSpPr>
      <dsp:spPr>
        <a:xfrm>
          <a:off x="155882" y="4576083"/>
          <a:ext cx="2177827" cy="1306696"/>
        </a:xfrm>
        <a:prstGeom prst="rect">
          <a:avLst/>
        </a:prstGeom>
        <a:solidFill>
          <a:schemeClr val="accent2">
            <a:hueOff val="4012731"/>
            <a:satOff val="-5005"/>
            <a:lumOff val="1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Support with finances </a:t>
          </a:r>
          <a:endParaRPr lang="en-US" sz="1900" kern="1200"/>
        </a:p>
      </dsp:txBody>
      <dsp:txXfrm>
        <a:off x="155882" y="4576083"/>
        <a:ext cx="2177827" cy="1306696"/>
      </dsp:txXfrm>
    </dsp:sp>
    <dsp:sp modelId="{1E6C8DC8-0FC4-46FA-A272-6C24B76F30AA}">
      <dsp:nvSpPr>
        <dsp:cNvPr id="0" name=""/>
        <dsp:cNvSpPr/>
      </dsp:nvSpPr>
      <dsp:spPr>
        <a:xfrm>
          <a:off x="2551492" y="4576083"/>
          <a:ext cx="2177827" cy="1306696"/>
        </a:xfrm>
        <a:prstGeom prst="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Understanding challenging behaviour as a form of communication…</a:t>
          </a:r>
          <a:endParaRPr lang="en-US" sz="1900" kern="1200"/>
        </a:p>
      </dsp:txBody>
      <dsp:txXfrm>
        <a:off x="2551492" y="4576083"/>
        <a:ext cx="2177827" cy="1306696"/>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endParaRPr lang="en-GB" dirty="0"/>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3687DCC4-23D0-493D-BAD1-4A9890A199D9}" type="slidenum">
              <a:rPr lang="en-GB" smtClean="0"/>
              <a:t>‹#›</a:t>
            </a:fld>
            <a:endParaRPr lang="en-GB" dirty="0"/>
          </a:p>
        </p:txBody>
      </p:sp>
    </p:spTree>
    <p:extLst>
      <p:ext uri="{BB962C8B-B14F-4D97-AF65-F5344CB8AC3E}">
        <p14:creationId xmlns:p14="http://schemas.microsoft.com/office/powerpoint/2010/main" val="424904564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9354E1AB-1102-4D69-AA26-051C7E9945CE}" type="slidenum">
              <a:rPr lang="en-GB" smtClean="0"/>
              <a:t>‹#›</a:t>
            </a:fld>
            <a:endParaRPr lang="en-GB" dirty="0"/>
          </a:p>
        </p:txBody>
      </p:sp>
    </p:spTree>
    <p:extLst>
      <p:ext uri="{BB962C8B-B14F-4D97-AF65-F5344CB8AC3E}">
        <p14:creationId xmlns:p14="http://schemas.microsoft.com/office/powerpoint/2010/main" val="182083119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last 12 months, nearly half of the residents at the project have been identified as having a cognitive impairment, identified through medical records or on assessment with </a:t>
            </a:r>
            <a:r>
              <a:rPr lang="en-GB" dirty="0" err="1"/>
              <a:t>Neurotriage</a:t>
            </a:r>
            <a:r>
              <a:rPr lang="en-GB" dirty="0"/>
              <a:t>.</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2</a:t>
            </a:fld>
            <a:endParaRPr lang="en-GB" dirty="0"/>
          </a:p>
        </p:txBody>
      </p:sp>
    </p:spTree>
    <p:extLst>
      <p:ext uri="{BB962C8B-B14F-4D97-AF65-F5344CB8AC3E}">
        <p14:creationId xmlns:p14="http://schemas.microsoft.com/office/powerpoint/2010/main" val="3985478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Distraction from drinking alcohol, develop skills, co-ordination, engagement with peers, encourages social activity away from alcohol, </a:t>
            </a:r>
          </a:p>
          <a:p>
            <a:endParaRPr lang="en-GB" dirty="0"/>
          </a:p>
          <a:p>
            <a:r>
              <a:rPr lang="en-GB" dirty="0"/>
              <a:t>Activities have to be low level and often require some one to one support. </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13</a:t>
            </a:fld>
            <a:endParaRPr lang="en-GB" dirty="0"/>
          </a:p>
        </p:txBody>
      </p:sp>
    </p:spTree>
    <p:extLst>
      <p:ext uri="{BB962C8B-B14F-4D97-AF65-F5344CB8AC3E}">
        <p14:creationId xmlns:p14="http://schemas.microsoft.com/office/powerpoint/2010/main" val="3856406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Home fire safety check – provision of fire proof bedding etc </a:t>
            </a:r>
          </a:p>
          <a:p>
            <a:endParaRPr lang="en-GB" dirty="0"/>
          </a:p>
          <a:p>
            <a:r>
              <a:rPr lang="en-GB" dirty="0"/>
              <a:t>In case of emergency card with contact details for the project, </a:t>
            </a:r>
          </a:p>
          <a:p>
            <a:endParaRPr lang="en-GB" dirty="0"/>
          </a:p>
          <a:p>
            <a:r>
              <a:rPr lang="en-GB" dirty="0"/>
              <a:t>Mobile phone! Slowly teaching him how to use a mobile phone, accessibility settings, contact with family, ring us if he gets lost in the community </a:t>
            </a:r>
          </a:p>
          <a:p>
            <a:endParaRPr lang="en-GB" dirty="0"/>
          </a:p>
          <a:p>
            <a:r>
              <a:rPr lang="en-GB" dirty="0"/>
              <a:t>Missing persons profile and individualised missing persons procedure agreed with him and his social worker. </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14</a:t>
            </a:fld>
            <a:endParaRPr lang="en-GB" dirty="0"/>
          </a:p>
        </p:txBody>
      </p:sp>
    </p:spTree>
    <p:extLst>
      <p:ext uri="{BB962C8B-B14F-4D97-AF65-F5344CB8AC3E}">
        <p14:creationId xmlns:p14="http://schemas.microsoft.com/office/powerpoint/2010/main" val="3393008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It’s inevitable that as long as he continues to drink alcohol, he will not recover and cognitive impairment may continue to progress. </a:t>
            </a:r>
          </a:p>
          <a:p>
            <a:endParaRPr lang="en-GB" dirty="0"/>
          </a:p>
          <a:p>
            <a:r>
              <a:rPr lang="en-GB" dirty="0"/>
              <a:t>A calm environment without alcohol around him, social network that doesn’t involve others with problematic substance use. Where do we go from here? </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15</a:t>
            </a:fld>
            <a:endParaRPr lang="en-GB" dirty="0"/>
          </a:p>
        </p:txBody>
      </p:sp>
    </p:spTree>
    <p:extLst>
      <p:ext uri="{BB962C8B-B14F-4D97-AF65-F5344CB8AC3E}">
        <p14:creationId xmlns:p14="http://schemas.microsoft.com/office/powerpoint/2010/main" val="2584630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profile gives us insight into each individuals support needs. It would be easy to mistake poor attention for a lack of interest in engaging with support. This can easily lead to unhelpful labels or predispositions – they are a “non-engager”. It also perpetuates a sense of blame. It’s the individuals fault that they cannot access this service because they choose not to engage… </a:t>
            </a:r>
          </a:p>
          <a:p>
            <a:endParaRPr lang="en-GB" dirty="0"/>
          </a:p>
          <a:p>
            <a:r>
              <a:rPr lang="en-GB" dirty="0"/>
              <a:t>In some service users we’ve also been able to exploit their strengths! If short term memory has been poor but delayed memory relatively intact, we use constant reinforcement and repetition of information to try and enable recall of information through delayed memory. </a:t>
            </a:r>
          </a:p>
          <a:p>
            <a:endParaRPr lang="en-GB" dirty="0"/>
          </a:p>
          <a:p>
            <a:r>
              <a:rPr lang="en-GB" dirty="0"/>
              <a:t>The more insight we have, the more we can adapt our approach to enable and empower the people we work with. It enables us to meet people where they are at. If someone’s attention is poor we might break up support sessions, keep tasks broken down into small chunks. Deficits in short term memory can be aided through providing written summaries of important conversations or support sessions. Some residents have signs on their doors reminding them to take their key and lock their door. Others might have pictures if there are difficulties with literacy. </a:t>
            </a:r>
          </a:p>
          <a:p>
            <a:endParaRPr lang="en-GB" dirty="0"/>
          </a:p>
          <a:p>
            <a:r>
              <a:rPr lang="en-GB" dirty="0"/>
              <a:t>Cognitive profiles alone often won’t be enough. </a:t>
            </a:r>
            <a:r>
              <a:rPr lang="en-GB" dirty="0" err="1"/>
              <a:t>Neurotriage</a:t>
            </a:r>
            <a:r>
              <a:rPr lang="en-GB" dirty="0"/>
              <a:t> also provided a </a:t>
            </a:r>
            <a:r>
              <a:rPr lang="en-GB" dirty="0" err="1"/>
              <a:t>linkworker</a:t>
            </a:r>
            <a:r>
              <a:rPr lang="en-GB" dirty="0"/>
              <a:t> who could translate that profile into something meaningful for support workers and service users to work with. </a:t>
            </a:r>
          </a:p>
          <a:p>
            <a:endParaRPr lang="en-GB" dirty="0"/>
          </a:p>
          <a:p>
            <a:r>
              <a:rPr lang="en-GB" dirty="0"/>
              <a:t>The process of enhancing the support provided to those with cognitive impairment started with the staff team identifying a problem. In many homeless services, the staff team will be the first to notice. </a:t>
            </a:r>
            <a:r>
              <a:rPr lang="en-GB" dirty="0" err="1"/>
              <a:t>NeuroTriage</a:t>
            </a:r>
            <a:r>
              <a:rPr lang="en-GB" dirty="0"/>
              <a:t> have been the first to assess it providing invaluable insight into each individuals support needs. The problem lies in how we move forward from supporting people with their impairments, to giving them the opportunity of recovery and rehabilitation. </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18</a:t>
            </a:fld>
            <a:endParaRPr lang="en-GB" dirty="0"/>
          </a:p>
        </p:txBody>
      </p:sp>
    </p:spTree>
    <p:extLst>
      <p:ext uri="{BB962C8B-B14F-4D97-AF65-F5344CB8AC3E}">
        <p14:creationId xmlns:p14="http://schemas.microsoft.com/office/powerpoint/2010/main" val="1756246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19</a:t>
            </a:fld>
            <a:endParaRPr lang="en-GB" dirty="0"/>
          </a:p>
        </p:txBody>
      </p:sp>
    </p:spTree>
    <p:extLst>
      <p:ext uri="{BB962C8B-B14F-4D97-AF65-F5344CB8AC3E}">
        <p14:creationId xmlns:p14="http://schemas.microsoft.com/office/powerpoint/2010/main" val="2219429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"Family members are very often a crucial asset to the patient, providing both long-term support and a major contribution to the rehabilitation process. It is also important for the team to recognise that family members often have a special rapport with the patient and may detect subtle communication in advance of the professionals.</a:t>
            </a:r>
          </a:p>
          <a:p>
            <a:endParaRPr lang="en-GB" dirty="0"/>
          </a:p>
          <a:p>
            <a:r>
              <a:rPr lang="en-GB" dirty="0"/>
              <a:t>"Families can provide valuable insights into the patient's character, choices and ambitions, as well as important information on the presentation of difficulties in the home setting. This is essential in initial assessment, and in the monitoring of rehabilitation gain, to minimise under-reporting of difficulties when the brain-injured person lacks insight"</a:t>
            </a:r>
          </a:p>
          <a:p>
            <a:endParaRPr lang="en-GB" dirty="0"/>
          </a:p>
          <a:p>
            <a:r>
              <a:rPr lang="en-GB" dirty="0"/>
              <a:t>(From: Rehabilitation following acquired brain injury: national clinical guidelines, BSRM, 2003).</a:t>
            </a:r>
          </a:p>
        </p:txBody>
      </p:sp>
      <p:sp>
        <p:nvSpPr>
          <p:cNvPr id="4" name="Date Placeholder 3"/>
          <p:cNvSpPr>
            <a:spLocks noGrp="1"/>
          </p:cNvSpPr>
          <p:nvPr>
            <p:ph type="dt"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9354E1AB-1102-4D69-AA26-051C7E9945CE}" type="slidenum">
              <a:rPr lang="en-GB" smtClean="0"/>
              <a:t>3</a:t>
            </a:fld>
            <a:endParaRPr lang="en-GB" dirty="0"/>
          </a:p>
        </p:txBody>
      </p:sp>
    </p:spTree>
    <p:extLst>
      <p:ext uri="{BB962C8B-B14F-4D97-AF65-F5344CB8AC3E}">
        <p14:creationId xmlns:p14="http://schemas.microsoft.com/office/powerpoint/2010/main" val="2551345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dirty="0">
                <a:solidFill>
                  <a:schemeClr val="bg1"/>
                </a:solidFill>
              </a:rPr>
              <a:t>Forgetting name and where he lives</a:t>
            </a:r>
          </a:p>
          <a:p>
            <a:pPr marL="285750" indent="-285750">
              <a:buFont typeface="Arial" panose="020B0604020202020204" pitchFamily="34" charset="0"/>
              <a:buChar char="•"/>
            </a:pPr>
            <a:r>
              <a:rPr lang="en-GB" dirty="0">
                <a:solidFill>
                  <a:schemeClr val="bg1"/>
                </a:solidFill>
              </a:rPr>
              <a:t>Periods of extreme distress and delusions</a:t>
            </a:r>
          </a:p>
          <a:p>
            <a:pPr marL="285750" indent="-285750">
              <a:buFont typeface="Arial" panose="020B0604020202020204" pitchFamily="34" charset="0"/>
              <a:buChar char="•"/>
            </a:pPr>
            <a:r>
              <a:rPr lang="en-GB" dirty="0">
                <a:solidFill>
                  <a:schemeClr val="bg1"/>
                </a:solidFill>
              </a:rPr>
              <a:t>Becomes disorientated within the service</a:t>
            </a:r>
          </a:p>
          <a:p>
            <a:pPr marL="285750" indent="-285750">
              <a:buFont typeface="Arial" panose="020B0604020202020204" pitchFamily="34" charset="0"/>
              <a:buChar char="•"/>
            </a:pPr>
            <a:r>
              <a:rPr lang="en-GB" dirty="0">
                <a:solidFill>
                  <a:schemeClr val="bg1"/>
                </a:solidFill>
              </a:rPr>
              <a:t>Masking behaviours</a:t>
            </a:r>
            <a:endParaRPr lang="en-GB" dirty="0">
              <a:solidFill>
                <a:schemeClr val="tx1"/>
              </a:solidFill>
            </a:endParaRPr>
          </a:p>
          <a:p>
            <a:pPr marL="285750" indent="-285750">
              <a:buFont typeface="Arial" panose="020B0604020202020204" pitchFamily="34" charset="0"/>
              <a:buChar char="•"/>
            </a:pPr>
            <a:r>
              <a:rPr lang="en-GB" dirty="0">
                <a:solidFill>
                  <a:schemeClr val="tx1"/>
                </a:solidFill>
              </a:rPr>
              <a:t>Unable</a:t>
            </a:r>
            <a:r>
              <a:rPr lang="en-GB" baseline="0" dirty="0">
                <a:solidFill>
                  <a:schemeClr val="tx1"/>
                </a:solidFill>
              </a:rPr>
              <a:t> to recall if he has eaten, taken medication</a:t>
            </a:r>
          </a:p>
          <a:p>
            <a:pPr marL="285750" indent="-285750">
              <a:buFont typeface="Arial" panose="020B0604020202020204" pitchFamily="34" charset="0"/>
              <a:buChar char="•"/>
            </a:pPr>
            <a:r>
              <a:rPr lang="en-GB" baseline="0" dirty="0">
                <a:solidFill>
                  <a:schemeClr val="tx1"/>
                </a:solidFill>
              </a:rPr>
              <a:t>Repetitive </a:t>
            </a:r>
          </a:p>
          <a:p>
            <a:pPr marL="285750" indent="-285750">
              <a:buFont typeface="Arial" panose="020B0604020202020204" pitchFamily="34" charset="0"/>
              <a:buChar char="•"/>
            </a:pPr>
            <a:r>
              <a:rPr lang="en-GB" baseline="0" dirty="0">
                <a:solidFill>
                  <a:schemeClr val="tx1"/>
                </a:solidFill>
              </a:rPr>
              <a:t>Unable to attend appointments independently </a:t>
            </a:r>
            <a:endParaRPr lang="en-GB" baseline="0" dirty="0">
              <a:solidFill>
                <a:schemeClr val="bg1"/>
              </a:solidFill>
            </a:endParaRPr>
          </a:p>
          <a:p>
            <a:pPr marL="285750" indent="-285750">
              <a:buFont typeface="Arial" panose="020B0604020202020204" pitchFamily="34" charset="0"/>
              <a:buChar char="•"/>
            </a:pPr>
            <a:r>
              <a:rPr lang="en-GB" baseline="0" dirty="0">
                <a:solidFill>
                  <a:schemeClr val="bg1"/>
                </a:solidFill>
              </a:rPr>
              <a:t>No insight into impairment </a:t>
            </a:r>
          </a:p>
          <a:p>
            <a:pPr marL="285750" indent="-285750">
              <a:buFont typeface="Arial" panose="020B0604020202020204" pitchFamily="34" charset="0"/>
              <a:buChar char="•"/>
            </a:pPr>
            <a:r>
              <a:rPr lang="en-GB" baseline="0" dirty="0">
                <a:solidFill>
                  <a:schemeClr val="bg1"/>
                </a:solidFill>
              </a:rPr>
              <a:t>E.g. missing persons, emergency psychiatric hospital admission, financial abuse, overdose </a:t>
            </a:r>
          </a:p>
        </p:txBody>
      </p:sp>
      <p:sp>
        <p:nvSpPr>
          <p:cNvPr id="4" name="Date Placeholder 3"/>
          <p:cNvSpPr>
            <a:spLocks noGrp="1"/>
          </p:cNvSpPr>
          <p:nvPr>
            <p:ph type="dt"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9354E1AB-1102-4D69-AA26-051C7E9945CE}" type="slidenum">
              <a:rPr lang="en-GB" smtClean="0"/>
              <a:t>5</a:t>
            </a:fld>
            <a:endParaRPr lang="en-GB" dirty="0"/>
          </a:p>
        </p:txBody>
      </p:sp>
    </p:spTree>
    <p:extLst>
      <p:ext uri="{BB962C8B-B14F-4D97-AF65-F5344CB8AC3E}">
        <p14:creationId xmlns:p14="http://schemas.microsoft.com/office/powerpoint/2010/main" val="4252645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 longer term than most other temporary accommodation in the city but still only temporary </a:t>
            </a:r>
          </a:p>
          <a:p>
            <a:endParaRPr lang="en-GB" dirty="0"/>
          </a:p>
          <a:p>
            <a:r>
              <a:rPr lang="en-GB" dirty="0"/>
              <a:t>Inclusion policy assists in services not losing contact and provides more stability and continuity </a:t>
            </a:r>
          </a:p>
          <a:p>
            <a:endParaRPr lang="en-GB" dirty="0"/>
          </a:p>
          <a:p>
            <a:r>
              <a:rPr lang="en-GB" dirty="0"/>
              <a:t>24/7 staffing – higher staffing ratios than other TA, up to 5 staff on duty during the day time. </a:t>
            </a:r>
          </a:p>
          <a:p>
            <a:endParaRPr lang="en-GB" dirty="0"/>
          </a:p>
          <a:p>
            <a:r>
              <a:rPr lang="en-GB" dirty="0"/>
              <a:t>Would often get lost around the project, quickly improvised a system with sticky notes showing him the way to his room, gradually removed one at a time</a:t>
            </a:r>
          </a:p>
          <a:p>
            <a:endParaRPr lang="en-GB" dirty="0"/>
          </a:p>
          <a:p>
            <a:r>
              <a:rPr lang="en-GB" dirty="0"/>
              <a:t>Took several weeks to orientate himself – believed he was in prison and couldn’t leave, thought he was in an old peoples home… </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7</a:t>
            </a:fld>
            <a:endParaRPr lang="en-GB" dirty="0"/>
          </a:p>
        </p:txBody>
      </p:sp>
    </p:spTree>
    <p:extLst>
      <p:ext uri="{BB962C8B-B14F-4D97-AF65-F5344CB8AC3E}">
        <p14:creationId xmlns:p14="http://schemas.microsoft.com/office/powerpoint/2010/main" val="3377920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arrival he was not taking any of his prescribed medication including vit B / thiamine. Prompts to take medication but also explaining what they were for increased adherence. Some days he will now ask for his medication! 100% adherent. </a:t>
            </a:r>
          </a:p>
          <a:p>
            <a:endParaRPr lang="en-GB" dirty="0"/>
          </a:p>
          <a:p>
            <a:r>
              <a:rPr lang="en-GB" dirty="0"/>
              <a:t>Unable to attend any appointments without support. Needs reminding several times on the day of the appointment, will repeatedly ask where we are going, will ask where we are when in the waiting room. Becomes quite agitated with medical professionals – can’t remember why he is there so will guess! </a:t>
            </a:r>
          </a:p>
          <a:p>
            <a:endParaRPr lang="en-GB" dirty="0"/>
          </a:p>
          <a:p>
            <a:r>
              <a:rPr lang="en-GB" dirty="0"/>
              <a:t>Health action plan </a:t>
            </a:r>
            <a:r>
              <a:rPr lang="en-GB" dirty="0">
                <a:sym typeface="Wingdings" panose="05000000000000000000" pitchFamily="2" charset="2"/>
              </a:rPr>
              <a:t> ensure all his health needs are met including dentist, optician, regular health checks, medication reviews. Considered nutrition, diet and exercise. </a:t>
            </a:r>
          </a:p>
          <a:p>
            <a:endParaRPr lang="en-GB" dirty="0">
              <a:sym typeface="Wingdings" panose="05000000000000000000" pitchFamily="2" charset="2"/>
            </a:endParaRPr>
          </a:p>
          <a:p>
            <a:r>
              <a:rPr lang="en-GB" dirty="0">
                <a:sym typeface="Wingdings" panose="05000000000000000000" pitchFamily="2" charset="2"/>
              </a:rPr>
              <a:t>Hospital admission profile  in case of an emergency hospital admission, hand over to paramedics, very high functioning and masks his impairment well if you’re only speaking to him briefly or on one occasion. Gives hospital team all the information they need about his current health, medication, what support he has, cognitive impairment etc. </a:t>
            </a:r>
          </a:p>
          <a:p>
            <a:endParaRPr lang="en-GB" dirty="0">
              <a:sym typeface="Wingdings" panose="05000000000000000000" pitchFamily="2" charset="2"/>
            </a:endParaRPr>
          </a:p>
          <a:p>
            <a:r>
              <a:rPr lang="en-GB" dirty="0">
                <a:sym typeface="Wingdings" panose="05000000000000000000" pitchFamily="2" charset="2"/>
              </a:rPr>
              <a:t>Seizure records  increased seizure activity, keep records of seizures in detail in order to provide to neuro consultant. </a:t>
            </a:r>
          </a:p>
          <a:p>
            <a:endParaRPr lang="en-GB" dirty="0">
              <a:sym typeface="Wingdings" panose="05000000000000000000" pitchFamily="2" charset="2"/>
            </a:endParaRP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8</a:t>
            </a:fld>
            <a:endParaRPr lang="en-GB" dirty="0"/>
          </a:p>
        </p:txBody>
      </p:sp>
    </p:spTree>
    <p:extLst>
      <p:ext uri="{BB962C8B-B14F-4D97-AF65-F5344CB8AC3E}">
        <p14:creationId xmlns:p14="http://schemas.microsoft.com/office/powerpoint/2010/main" val="734672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Fixated on needing Librium! Would ask every medical professional he saw for Librium. Just discharged from hospital and was abstinent, still believed he needed Librium because he couldn’t remember that he had been in hospital… couldn’t have Librium so began drinking to avoid withdrawal…. </a:t>
            </a:r>
          </a:p>
          <a:p>
            <a:endParaRPr lang="en-GB" dirty="0"/>
          </a:p>
          <a:p>
            <a:r>
              <a:rPr lang="en-GB" dirty="0"/>
              <a:t>Managed alcohol plan drinking 8 cans daily of 4% cider – reminders throughout the day, alcohol held in the staff office and distributed throughout the day to prevent withdrawal</a:t>
            </a:r>
          </a:p>
          <a:p>
            <a:endParaRPr lang="en-GB" dirty="0"/>
          </a:p>
          <a:p>
            <a:r>
              <a:rPr lang="en-GB" dirty="0"/>
              <a:t>The overall goal needs to be abstinence… 75% chance of some degree of recovery if abstinent… but how? Tried residential rehab but cognitive impairment presented as a significant barrier to impairment. </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9</a:t>
            </a:fld>
            <a:endParaRPr lang="en-GB" dirty="0"/>
          </a:p>
        </p:txBody>
      </p:sp>
    </p:spTree>
    <p:extLst>
      <p:ext uri="{BB962C8B-B14F-4D97-AF65-F5344CB8AC3E}">
        <p14:creationId xmlns:p14="http://schemas.microsoft.com/office/powerpoint/2010/main" val="1911542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Family is important. Able to track down his 3 children who had also been looking for him. He met his grandchildren for the first time! But, he needs reminded most days that he has grandchildren. </a:t>
            </a:r>
          </a:p>
          <a:p>
            <a:endParaRPr lang="en-GB" dirty="0"/>
          </a:p>
          <a:p>
            <a:r>
              <a:rPr lang="en-GB" dirty="0"/>
              <a:t>Also support to attend probation so he doesn’t breach </a:t>
            </a:r>
          </a:p>
          <a:p>
            <a:endParaRPr lang="en-GB" dirty="0"/>
          </a:p>
          <a:p>
            <a:r>
              <a:rPr lang="en-GB" dirty="0"/>
              <a:t>Headway card in case he has contact with police, but forgets that he has it… </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10</a:t>
            </a:fld>
            <a:endParaRPr lang="en-GB" dirty="0"/>
          </a:p>
        </p:txBody>
      </p:sp>
    </p:spTree>
    <p:extLst>
      <p:ext uri="{BB962C8B-B14F-4D97-AF65-F5344CB8AC3E}">
        <p14:creationId xmlns:p14="http://schemas.microsoft.com/office/powerpoint/2010/main" val="2222067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Maximised income through benefits check. People were telling him they had lent him money, he couldn’t remember if he had or not but was scared of reprisal so would give them the money. Safeguarding for financial abuse led to financial capacity assessment. Now has financial appointeeship to help manage money. This also means his money doesn’t run out therefore he doesn’t run out of alcohol between pay days which reduces the risk of withdrawal. </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11</a:t>
            </a:fld>
            <a:endParaRPr lang="en-GB" dirty="0"/>
          </a:p>
        </p:txBody>
      </p:sp>
    </p:spTree>
    <p:extLst>
      <p:ext uri="{BB962C8B-B14F-4D97-AF65-F5344CB8AC3E}">
        <p14:creationId xmlns:p14="http://schemas.microsoft.com/office/powerpoint/2010/main" val="2793866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Staff support him to go to the local shops as he often gets lost or people will take money from him. Trusting of strangers. </a:t>
            </a:r>
          </a:p>
          <a:p>
            <a:endParaRPr lang="en-GB" dirty="0"/>
          </a:p>
          <a:p>
            <a:r>
              <a:rPr lang="en-GB" dirty="0"/>
              <a:t>Alternative provision made so he can access microwave, toaster, kettle, rather than have them in his room to reduce risk of burns or fire. Access to cooking sessions to develop skills and allow supervised meal preparation. Meals also provided on-site which he pays for. </a:t>
            </a:r>
          </a:p>
          <a:p>
            <a:endParaRPr lang="en-GB" dirty="0"/>
          </a:p>
          <a:p>
            <a:r>
              <a:rPr lang="en-GB" dirty="0"/>
              <a:t>Weekly support sessions to clean room and do laundry. </a:t>
            </a:r>
          </a:p>
          <a:p>
            <a:endParaRPr lang="en-GB" dirty="0"/>
          </a:p>
          <a:p>
            <a:r>
              <a:rPr lang="en-GB" dirty="0"/>
              <a:t>Communication passport to enable communication with other professionals with minimal input from staff. </a:t>
            </a:r>
          </a:p>
        </p:txBody>
      </p:sp>
      <p:sp>
        <p:nvSpPr>
          <p:cNvPr id="4" name="Date Placeholder 3"/>
          <p:cNvSpPr>
            <a:spLocks noGrp="1"/>
          </p:cNvSpPr>
          <p:nvPr>
            <p:ph type="dt" idx="1"/>
          </p:nvPr>
        </p:nvSpPr>
        <p:spPr/>
        <p:txBody>
          <a:bodyPr/>
          <a:lstStyle/>
          <a:p>
            <a:endParaRPr lang="en-GB" dirty="0"/>
          </a:p>
        </p:txBody>
      </p:sp>
      <p:sp>
        <p:nvSpPr>
          <p:cNvPr id="5" name="Slide Number Placeholder 4"/>
          <p:cNvSpPr>
            <a:spLocks noGrp="1"/>
          </p:cNvSpPr>
          <p:nvPr>
            <p:ph type="sldNum" sz="quarter" idx="5"/>
          </p:nvPr>
        </p:nvSpPr>
        <p:spPr/>
        <p:txBody>
          <a:bodyPr/>
          <a:lstStyle/>
          <a:p>
            <a:fld id="{9354E1AB-1102-4D69-AA26-051C7E9945CE}" type="slidenum">
              <a:rPr lang="en-GB" smtClean="0"/>
              <a:t>12</a:t>
            </a:fld>
            <a:endParaRPr lang="en-GB" dirty="0"/>
          </a:p>
        </p:txBody>
      </p:sp>
    </p:spTree>
    <p:extLst>
      <p:ext uri="{BB962C8B-B14F-4D97-AF65-F5344CB8AC3E}">
        <p14:creationId xmlns:p14="http://schemas.microsoft.com/office/powerpoint/2010/main" val="978416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213341384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203498768"/>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339789817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71626868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1151997110"/>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397061707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87895913"/>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453454507"/>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2019211040"/>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2252665034"/>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79972FA-2C37-49D6-BA27-AE165BFC2AD0}" type="datetimeFigureOut">
              <a:rPr lang="en-GB" smtClean="0"/>
              <a:t>17/06/2019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42BD7C9B-2EAB-4C1A-858B-DCB3B72FC8C4}" type="slidenum">
              <a:rPr lang="en-GB" smtClean="0"/>
              <a:t>‹#›</a:t>
            </a:fld>
            <a:endParaRPr lang="en-GB" dirty="0"/>
          </a:p>
        </p:txBody>
      </p:sp>
    </p:spTree>
    <p:extLst>
      <p:ext uri="{BB962C8B-B14F-4D97-AF65-F5344CB8AC3E}">
        <p14:creationId xmlns:p14="http://schemas.microsoft.com/office/powerpoint/2010/main" val="3545552106"/>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9972FA-2C37-49D6-BA27-AE165BFC2AD0}" type="datetimeFigureOut">
              <a:rPr lang="en-GB" smtClean="0"/>
              <a:t>17/06/2019</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BD7C9B-2EAB-4C1A-858B-DCB3B72FC8C4}" type="slidenum">
              <a:rPr lang="en-GB" smtClean="0"/>
              <a:t>‹#›</a:t>
            </a:fld>
            <a:endParaRPr lang="en-GB" dirty="0"/>
          </a:p>
        </p:txBody>
      </p:sp>
    </p:spTree>
    <p:extLst>
      <p:ext uri="{BB962C8B-B14F-4D97-AF65-F5344CB8AC3E}">
        <p14:creationId xmlns:p14="http://schemas.microsoft.com/office/powerpoint/2010/main" val="19545105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36.svg"/></Relationships>
</file>

<file path=ppt/slides/_rels/slide11.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slides/_rels/slide12.xml.rels><?xml version="1.0" encoding="UTF-8" standalone="yes"?>
<Relationships xmlns="http://schemas.openxmlformats.org/package/2006/relationships"><Relationship Id="rId8" Type="http://schemas.openxmlformats.org/officeDocument/2006/relationships/image" Target="../media/image48.svg"/><Relationship Id="rId13"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sv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46.sv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svg"/><Relationship Id="rId4" Type="http://schemas.openxmlformats.org/officeDocument/2006/relationships/image" Target="../media/image44.svg"/><Relationship Id="rId9" Type="http://schemas.openxmlformats.org/officeDocument/2006/relationships/image" Target="../media/image49.png"/><Relationship Id="rId14" Type="http://schemas.openxmlformats.org/officeDocument/2006/relationships/image" Target="../media/image54.svg"/></Relationships>
</file>

<file path=ppt/slides/_rels/slide13.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58.svg"/><Relationship Id="rId5" Type="http://schemas.openxmlformats.org/officeDocument/2006/relationships/image" Target="../media/image57.png"/><Relationship Id="rId10" Type="http://schemas.openxmlformats.org/officeDocument/2006/relationships/image" Target="../media/image62.svg"/><Relationship Id="rId4" Type="http://schemas.openxmlformats.org/officeDocument/2006/relationships/image" Target="../media/image56.svg"/><Relationship Id="rId9" Type="http://schemas.openxmlformats.org/officeDocument/2006/relationships/image" Target="../media/image61.png"/></Relationships>
</file>

<file path=ppt/slides/_rels/slide14.xml.rels><?xml version="1.0" encoding="UTF-8" standalone="yes"?>
<Relationships xmlns="http://schemas.openxmlformats.org/package/2006/relationships"><Relationship Id="rId8" Type="http://schemas.openxmlformats.org/officeDocument/2006/relationships/image" Target="../media/image68.sv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66.svg"/><Relationship Id="rId5" Type="http://schemas.openxmlformats.org/officeDocument/2006/relationships/image" Target="../media/image65.png"/><Relationship Id="rId10" Type="http://schemas.openxmlformats.org/officeDocument/2006/relationships/image" Target="../media/image70.svg"/><Relationship Id="rId4" Type="http://schemas.openxmlformats.org/officeDocument/2006/relationships/image" Target="../media/image64.svg"/><Relationship Id="rId9" Type="http://schemas.openxmlformats.org/officeDocument/2006/relationships/image" Target="../media/image69.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22.svg"/></Relationships>
</file>

<file path=ppt/slides/_rels/slide8.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26.sv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980728"/>
            <a:ext cx="7772400" cy="4176464"/>
          </a:xfrm>
        </p:spPr>
        <p:txBody>
          <a:bodyPr>
            <a:normAutofit/>
          </a:bodyPr>
          <a:lstStyle/>
          <a:p>
            <a:pPr algn="l"/>
            <a:r>
              <a:rPr lang="en-GB" sz="4800" dirty="0">
                <a:ln w="5000" cmpd="sng">
                  <a:noFill/>
                  <a:prstDash val="solid"/>
                </a:ln>
                <a:solidFill>
                  <a:schemeClr val="bg1"/>
                </a:solidFill>
                <a:latin typeface="Arial" panose="020B0604020202020204" pitchFamily="34" charset="0"/>
                <a:cs typeface="Arial" panose="020B0604020202020204" pitchFamily="34" charset="0"/>
              </a:rPr>
              <a:t>The Whitechapel Centre</a:t>
            </a:r>
            <a:br>
              <a:rPr lang="en-GB" sz="4800" dirty="0">
                <a:ln w="5000" cmpd="sng">
                  <a:noFill/>
                  <a:prstDash val="solid"/>
                </a:ln>
                <a:solidFill>
                  <a:schemeClr val="bg1"/>
                </a:solidFill>
                <a:latin typeface="Arial" panose="020B0604020202020204" pitchFamily="34" charset="0"/>
                <a:cs typeface="Arial" panose="020B0604020202020204" pitchFamily="34" charset="0"/>
              </a:rPr>
            </a:br>
            <a:r>
              <a:rPr lang="en-GB" sz="3100" dirty="0">
                <a:ln w="5000" cmpd="sng">
                  <a:noFill/>
                  <a:prstDash val="solid"/>
                </a:ln>
                <a:solidFill>
                  <a:srgbClr val="FFD700"/>
                </a:solidFill>
                <a:latin typeface="Arial" panose="020B0604020202020204" pitchFamily="34" charset="0"/>
                <a:cs typeface="Arial" panose="020B0604020202020204" pitchFamily="34" charset="0"/>
              </a:rPr>
              <a:t>Hostel Provision in the Context of ARBD</a:t>
            </a:r>
            <a:br>
              <a:rPr lang="en-GB" cap="none" dirty="0">
                <a:ln w="5000" cmpd="sng">
                  <a:noFill/>
                  <a:prstDash val="solid"/>
                </a:ln>
                <a:solidFill>
                  <a:srgbClr val="FFD700"/>
                </a:solidFill>
                <a:latin typeface="Arial" panose="020B0604020202020204" pitchFamily="34" charset="0"/>
                <a:cs typeface="Arial" panose="020B0604020202020204" pitchFamily="34" charset="0"/>
              </a:rPr>
            </a:br>
            <a:br>
              <a:rPr lang="en-GB" sz="2700" cap="none" dirty="0">
                <a:ln w="5000" cmpd="sng">
                  <a:noFill/>
                  <a:prstDash val="solid"/>
                </a:ln>
                <a:solidFill>
                  <a:srgbClr val="FFD700"/>
                </a:solidFill>
                <a:latin typeface="Arial" panose="020B0604020202020204" pitchFamily="34" charset="0"/>
                <a:cs typeface="Arial" panose="020B0604020202020204" pitchFamily="34" charset="0"/>
              </a:rPr>
            </a:br>
            <a:br>
              <a:rPr lang="en-GB" sz="2700" cap="none" dirty="0">
                <a:ln w="5000" cmpd="sng">
                  <a:noFill/>
                  <a:prstDash val="solid"/>
                </a:ln>
                <a:solidFill>
                  <a:srgbClr val="FFD700"/>
                </a:solidFill>
                <a:latin typeface="Arial" panose="020B0604020202020204" pitchFamily="34" charset="0"/>
                <a:cs typeface="Arial" panose="020B0604020202020204" pitchFamily="34" charset="0"/>
              </a:rPr>
            </a:br>
            <a:r>
              <a:rPr lang="en-GB" sz="2700" dirty="0">
                <a:ln w="5000" cmpd="sng">
                  <a:noFill/>
                  <a:prstDash val="solid"/>
                </a:ln>
                <a:solidFill>
                  <a:schemeClr val="bg1"/>
                </a:solidFill>
                <a:latin typeface="Arial" panose="020B0604020202020204" pitchFamily="34" charset="0"/>
                <a:cs typeface="Arial" panose="020B0604020202020204" pitchFamily="34" charset="0"/>
              </a:rPr>
              <a:t>Sophie Holding</a:t>
            </a:r>
            <a:br>
              <a:rPr lang="en-GB" sz="2700" dirty="0">
                <a:ln w="5000" cmpd="sng">
                  <a:noFill/>
                  <a:prstDash val="solid"/>
                </a:ln>
                <a:solidFill>
                  <a:schemeClr val="bg1"/>
                </a:solidFill>
                <a:latin typeface="Arial" panose="020B0604020202020204" pitchFamily="34" charset="0"/>
                <a:cs typeface="Arial" panose="020B0604020202020204" pitchFamily="34" charset="0"/>
              </a:rPr>
            </a:br>
            <a:r>
              <a:rPr lang="en-GB" sz="2700" dirty="0">
                <a:ln w="5000" cmpd="sng">
                  <a:noFill/>
                  <a:prstDash val="solid"/>
                </a:ln>
                <a:solidFill>
                  <a:schemeClr val="bg1"/>
                </a:solidFill>
                <a:latin typeface="Arial" panose="020B0604020202020204" pitchFamily="34" charset="0"/>
                <a:cs typeface="Arial" panose="020B0604020202020204" pitchFamily="34" charset="0"/>
              </a:rPr>
              <a:t>Harm Reduction Service</a:t>
            </a:r>
            <a:br>
              <a:rPr lang="en-GB" sz="2700" cap="none" dirty="0">
                <a:ln w="5000" cmpd="sng">
                  <a:noFill/>
                  <a:prstDash val="solid"/>
                </a:ln>
                <a:solidFill>
                  <a:srgbClr val="FFD700"/>
                </a:solidFill>
                <a:latin typeface="Arial" panose="020B0604020202020204" pitchFamily="34" charset="0"/>
                <a:cs typeface="Arial" panose="020B0604020202020204" pitchFamily="34" charset="0"/>
              </a:rPr>
            </a:br>
            <a:br>
              <a:rPr lang="en-GB" sz="2700" cap="none" dirty="0">
                <a:ln w="5000" cmpd="sng">
                  <a:noFill/>
                  <a:prstDash val="solid"/>
                </a:ln>
                <a:solidFill>
                  <a:srgbClr val="FFD700"/>
                </a:solidFill>
                <a:latin typeface="Arial" panose="020B0604020202020204" pitchFamily="34" charset="0"/>
                <a:cs typeface="Arial" panose="020B0604020202020204" pitchFamily="34" charset="0"/>
              </a:rPr>
            </a:br>
            <a:br>
              <a:rPr lang="en-GB" sz="2700" dirty="0">
                <a:ln w="5000" cmpd="sng">
                  <a:noFill/>
                  <a:prstDash val="solid"/>
                </a:ln>
                <a:solidFill>
                  <a:srgbClr val="FFD700"/>
                </a:solidFill>
                <a:latin typeface="Arial" panose="020B0604020202020204" pitchFamily="34" charset="0"/>
                <a:cs typeface="Arial" panose="020B0604020202020204" pitchFamily="34" charset="0"/>
              </a:rPr>
            </a:br>
            <a:endParaRPr lang="en-GB" sz="2700" cap="none" dirty="0">
              <a:ln w="5000" cmpd="sng">
                <a:noFill/>
                <a:prstDash val="solid"/>
              </a:ln>
              <a:solidFill>
                <a:srgbClr val="FFD700"/>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6136" y="3501008"/>
            <a:ext cx="2592288" cy="2592288"/>
          </a:xfrm>
          <a:prstGeom prst="rect">
            <a:avLst/>
          </a:prstGeom>
        </p:spPr>
      </p:pic>
      <p:pic>
        <p:nvPicPr>
          <p:cNvPr id="4" name="Picture 3"/>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5800"/>
                    </a14:imgEffect>
                  </a14:imgLayer>
                </a14:imgProps>
              </a:ext>
              <a:ext uri="{28A0092B-C50C-407E-A947-70E740481C1C}">
                <a14:useLocalDpi xmlns:a14="http://schemas.microsoft.com/office/drawing/2010/main" val="0"/>
              </a:ext>
            </a:extLst>
          </a:blip>
          <a:srcRect b="4284"/>
          <a:stretch/>
        </p:blipFill>
        <p:spPr>
          <a:xfrm>
            <a:off x="4380642" y="4293096"/>
            <a:ext cx="1559510" cy="1492709"/>
          </a:xfrm>
          <a:prstGeom prst="rect">
            <a:avLst/>
          </a:prstGeom>
        </p:spPr>
      </p:pic>
    </p:spTree>
    <p:extLst>
      <p:ext uri="{BB962C8B-B14F-4D97-AF65-F5344CB8AC3E}">
        <p14:creationId xmlns:p14="http://schemas.microsoft.com/office/powerpoint/2010/main" val="907463633"/>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90CD1-6F87-4F63-86CC-5EBF8B7378A5}"/>
              </a:ext>
            </a:extLst>
          </p:cNvPr>
          <p:cNvSpPr>
            <a:spLocks noGrp="1"/>
          </p:cNvSpPr>
          <p:nvPr>
            <p:ph type="title"/>
          </p:nvPr>
        </p:nvSpPr>
        <p:spPr>
          <a:xfrm>
            <a:off x="363212" y="1326724"/>
            <a:ext cx="3985902" cy="994172"/>
          </a:xfrm>
        </p:spPr>
        <p:txBody>
          <a:bodyPr vert="horz" lIns="91440" tIns="45720" rIns="91440" bIns="45720" rtlCol="0" anchor="ctr">
            <a:normAutofit/>
          </a:bodyPr>
          <a:lstStyle/>
          <a:p>
            <a:pPr algn="l">
              <a:lnSpc>
                <a:spcPct val="90000"/>
              </a:lnSpc>
            </a:pPr>
            <a:r>
              <a:rPr lang="en-US" kern="1200">
                <a:solidFill>
                  <a:schemeClr val="tx1"/>
                </a:solidFill>
                <a:latin typeface="+mj-lt"/>
                <a:ea typeface="+mj-ea"/>
                <a:cs typeface="+mj-cs"/>
              </a:rPr>
              <a:t>Social Issues</a:t>
            </a:r>
          </a:p>
        </p:txBody>
      </p:sp>
      <p:sp>
        <p:nvSpPr>
          <p:cNvPr id="4" name="Content Placeholder 3">
            <a:extLst>
              <a:ext uri="{FF2B5EF4-FFF2-40B4-BE49-F238E27FC236}">
                <a16:creationId xmlns:a16="http://schemas.microsoft.com/office/drawing/2014/main" id="{EF7C117D-01A0-4A33-8114-AD3B7D5AC112}"/>
              </a:ext>
            </a:extLst>
          </p:cNvPr>
          <p:cNvSpPr>
            <a:spLocks noGrp="1"/>
          </p:cNvSpPr>
          <p:nvPr>
            <p:ph sz="half" idx="2"/>
          </p:nvPr>
        </p:nvSpPr>
        <p:spPr>
          <a:xfrm>
            <a:off x="363212" y="2433494"/>
            <a:ext cx="3985907" cy="2881456"/>
          </a:xfrm>
        </p:spPr>
        <p:txBody>
          <a:bodyPr vert="horz" lIns="91440" tIns="45720" rIns="91440" bIns="45720" rtlCol="0" anchor="t">
            <a:normAutofit/>
          </a:bodyPr>
          <a:lstStyle/>
          <a:p>
            <a:pPr marL="0" indent="0">
              <a:lnSpc>
                <a:spcPct val="90000"/>
              </a:lnSpc>
              <a:buNone/>
            </a:pPr>
            <a:r>
              <a:rPr lang="en-US" b="1" dirty="0">
                <a:solidFill>
                  <a:srgbClr val="FFD700"/>
                </a:solidFill>
              </a:rPr>
              <a:t>Reconnected</a:t>
            </a:r>
            <a:r>
              <a:rPr lang="en-US" dirty="0">
                <a:solidFill>
                  <a:srgbClr val="FFD700"/>
                </a:solidFill>
              </a:rPr>
              <a:t> with children and met grandchildren </a:t>
            </a:r>
          </a:p>
          <a:p>
            <a:pPr marL="0" indent="-228600">
              <a:lnSpc>
                <a:spcPct val="90000"/>
              </a:lnSpc>
            </a:pPr>
            <a:endParaRPr lang="en-US" dirty="0">
              <a:solidFill>
                <a:srgbClr val="FFD700"/>
              </a:solidFill>
            </a:endParaRPr>
          </a:p>
          <a:p>
            <a:pPr marL="0" indent="0">
              <a:lnSpc>
                <a:spcPct val="90000"/>
              </a:lnSpc>
              <a:buNone/>
            </a:pPr>
            <a:r>
              <a:rPr lang="en-US" dirty="0">
                <a:solidFill>
                  <a:srgbClr val="FFD700"/>
                </a:solidFill>
              </a:rPr>
              <a:t>No re-offending… </a:t>
            </a:r>
          </a:p>
        </p:txBody>
      </p:sp>
      <p:sp>
        <p:nvSpPr>
          <p:cNvPr id="19" name="Freeform: Shape 12">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419600" y="0"/>
            <a:ext cx="4724400" cy="4919011"/>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sp>
        <p:nvSpPr>
          <p:cNvPr id="20" name="Freeform: Shape 14">
            <a:extLst>
              <a:ext uri="{FF2B5EF4-FFF2-40B4-BE49-F238E27FC236}">
                <a16:creationId xmlns:a16="http://schemas.microsoft.com/office/drawing/2014/main" id="{52AC6D7F-F068-4E11-BB06-F601D89BB9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0561" y="1505"/>
            <a:ext cx="4583439" cy="4762908"/>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pic>
        <p:nvPicPr>
          <p:cNvPr id="8" name="Graphic 7" descr="Children">
            <a:extLst>
              <a:ext uri="{FF2B5EF4-FFF2-40B4-BE49-F238E27FC236}">
                <a16:creationId xmlns:a16="http://schemas.microsoft.com/office/drawing/2014/main" id="{CB3C8A5A-5254-4388-9948-6255A052342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62767" y="485518"/>
            <a:ext cx="3197870" cy="3197870"/>
          </a:xfrm>
          <a:prstGeom prst="rect">
            <a:avLst/>
          </a:prstGeom>
        </p:spPr>
      </p:pic>
    </p:spTree>
    <p:extLst>
      <p:ext uri="{BB962C8B-B14F-4D97-AF65-F5344CB8AC3E}">
        <p14:creationId xmlns:p14="http://schemas.microsoft.com/office/powerpoint/2010/main" val="25799648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6F2C6-D8E5-4CA8-AA5A-52DE6B1859C3}"/>
              </a:ext>
            </a:extLst>
          </p:cNvPr>
          <p:cNvSpPr>
            <a:spLocks noGrp="1"/>
          </p:cNvSpPr>
          <p:nvPr>
            <p:ph type="title"/>
          </p:nvPr>
        </p:nvSpPr>
        <p:spPr>
          <a:xfrm>
            <a:off x="5407084" y="1625019"/>
            <a:ext cx="3299330" cy="1620852"/>
          </a:xfrm>
        </p:spPr>
        <p:txBody>
          <a:bodyPr vert="horz" lIns="91440" tIns="45720" rIns="91440" bIns="45720" rtlCol="0" anchor="ctr">
            <a:normAutofit/>
          </a:bodyPr>
          <a:lstStyle/>
          <a:p>
            <a:pPr algn="l">
              <a:lnSpc>
                <a:spcPct val="90000"/>
              </a:lnSpc>
            </a:pPr>
            <a:r>
              <a:rPr lang="en-US" kern="1200">
                <a:solidFill>
                  <a:schemeClr val="tx1"/>
                </a:solidFill>
                <a:latin typeface="+mj-lt"/>
                <a:ea typeface="+mj-ea"/>
                <a:cs typeface="+mj-cs"/>
              </a:rPr>
              <a:t>Economic Wellbeing</a:t>
            </a:r>
          </a:p>
        </p:txBody>
      </p:sp>
      <p:sp>
        <p:nvSpPr>
          <p:cNvPr id="17" name="Freeform: Shape 16">
            <a:extLst>
              <a:ext uri="{FF2B5EF4-FFF2-40B4-BE49-F238E27FC236}">
                <a16:creationId xmlns:a16="http://schemas.microsoft.com/office/drawing/2014/main" id="{2EEE8F11-3582-44B7-9869-F2D26D7DD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15544"/>
            <a:ext cx="3525504" cy="3026781"/>
          </a:xfrm>
          <a:custGeom>
            <a:avLst/>
            <a:gdLst>
              <a:gd name="connsiteX0" fmla="*/ 0 w 4133221"/>
              <a:gd name="connsiteY0" fmla="*/ 0 h 3548529"/>
              <a:gd name="connsiteX1" fmla="*/ 3798429 w 4133221"/>
              <a:gd name="connsiteY1" fmla="*/ 0 h 3548529"/>
              <a:gd name="connsiteX2" fmla="*/ 3850140 w 4133221"/>
              <a:gd name="connsiteY2" fmla="*/ 85119 h 3548529"/>
              <a:gd name="connsiteX3" fmla="*/ 4133221 w 4133221"/>
              <a:gd name="connsiteY3" fmla="*/ 1203093 h 3548529"/>
              <a:gd name="connsiteX4" fmla="*/ 1787785 w 4133221"/>
              <a:gd name="connsiteY4" fmla="*/ 3548529 h 3548529"/>
              <a:gd name="connsiteX5" fmla="*/ 129311 w 4133221"/>
              <a:gd name="connsiteY5" fmla="*/ 2861567 h 3548529"/>
              <a:gd name="connsiteX6" fmla="*/ 0 w 4133221"/>
              <a:gd name="connsiteY6" fmla="*/ 2719289 h 354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3221" h="3548529">
                <a:moveTo>
                  <a:pt x="0" y="0"/>
                </a:moveTo>
                <a:lnTo>
                  <a:pt x="3798429" y="0"/>
                </a:lnTo>
                <a:lnTo>
                  <a:pt x="3850140" y="85119"/>
                </a:lnTo>
                <a:cubicBezTo>
                  <a:pt x="4030674" y="417451"/>
                  <a:pt x="4133221" y="798296"/>
                  <a:pt x="4133221" y="1203093"/>
                </a:cubicBezTo>
                <a:cubicBezTo>
                  <a:pt x="4133221" y="2498442"/>
                  <a:pt x="3083134" y="3548529"/>
                  <a:pt x="1787785" y="3548529"/>
                </a:cubicBezTo>
                <a:cubicBezTo>
                  <a:pt x="1140111" y="3548529"/>
                  <a:pt x="553752" y="3286007"/>
                  <a:pt x="129311" y="2861567"/>
                </a:cubicBezTo>
                <a:lnTo>
                  <a:pt x="0" y="2719289"/>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sp>
        <p:nvSpPr>
          <p:cNvPr id="19" name="Freeform: Shape 18">
            <a:extLst>
              <a:ext uri="{FF2B5EF4-FFF2-40B4-BE49-F238E27FC236}">
                <a16:creationId xmlns:a16="http://schemas.microsoft.com/office/drawing/2014/main" id="{2141F1CC-6A53-4BCF-9127-AABB52E249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199694"/>
            <a:ext cx="2927453" cy="2658306"/>
          </a:xfrm>
          <a:custGeom>
            <a:avLst/>
            <a:gdLst>
              <a:gd name="connsiteX0" fmla="*/ 1359768 w 3321156"/>
              <a:gd name="connsiteY0" fmla="*/ 0 h 3015812"/>
              <a:gd name="connsiteX1" fmla="*/ 3321156 w 3321156"/>
              <a:gd name="connsiteY1" fmla="*/ 1961388 h 3015812"/>
              <a:gd name="connsiteX2" fmla="*/ 3084427 w 3321156"/>
              <a:gd name="connsiteY2" fmla="*/ 2896302 h 3015812"/>
              <a:gd name="connsiteX3" fmla="*/ 3011823 w 3321156"/>
              <a:gd name="connsiteY3" fmla="*/ 3015812 h 3015812"/>
              <a:gd name="connsiteX4" fmla="*/ 0 w 3321156"/>
              <a:gd name="connsiteY4" fmla="*/ 3015812 h 3015812"/>
              <a:gd name="connsiteX5" fmla="*/ 0 w 3321156"/>
              <a:gd name="connsiteY5" fmla="*/ 549808 h 3015812"/>
              <a:gd name="connsiteX6" fmla="*/ 112143 w 3321156"/>
              <a:gd name="connsiteY6" fmla="*/ 447886 h 3015812"/>
              <a:gd name="connsiteX7" fmla="*/ 1359768 w 3321156"/>
              <a:gd name="connsiteY7" fmla="*/ 0 h 301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21156" h="3015812">
                <a:moveTo>
                  <a:pt x="1359768" y="0"/>
                </a:moveTo>
                <a:cubicBezTo>
                  <a:pt x="2443013" y="0"/>
                  <a:pt x="3321156" y="878143"/>
                  <a:pt x="3321156" y="1961388"/>
                </a:cubicBezTo>
                <a:cubicBezTo>
                  <a:pt x="3321156" y="2299902"/>
                  <a:pt x="3235400" y="2618387"/>
                  <a:pt x="3084427" y="2896302"/>
                </a:cubicBezTo>
                <a:lnTo>
                  <a:pt x="3011823" y="3015812"/>
                </a:lnTo>
                <a:lnTo>
                  <a:pt x="0" y="3015812"/>
                </a:lnTo>
                <a:lnTo>
                  <a:pt x="0" y="549808"/>
                </a:lnTo>
                <a:lnTo>
                  <a:pt x="112143" y="447886"/>
                </a:lnTo>
                <a:cubicBezTo>
                  <a:pt x="451187" y="168082"/>
                  <a:pt x="885848" y="0"/>
                  <a:pt x="135976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sp>
        <p:nvSpPr>
          <p:cNvPr id="21" name="Freeform: Shape 20">
            <a:extLst>
              <a:ext uri="{FF2B5EF4-FFF2-40B4-BE49-F238E27FC236}">
                <a16:creationId xmlns:a16="http://schemas.microsoft.com/office/drawing/2014/main" id="{C20C2C41-D9A8-45BE-9E21-91268EC186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345190"/>
            <a:ext cx="2781056" cy="2512810"/>
          </a:xfrm>
          <a:custGeom>
            <a:avLst/>
            <a:gdLst>
              <a:gd name="connsiteX0" fmla="*/ 1358746 w 3155071"/>
              <a:gd name="connsiteY0" fmla="*/ 0 h 2850749"/>
              <a:gd name="connsiteX1" fmla="*/ 3155071 w 3155071"/>
              <a:gd name="connsiteY1" fmla="*/ 1796325 h 2850749"/>
              <a:gd name="connsiteX2" fmla="*/ 2848287 w 3155071"/>
              <a:gd name="connsiteY2" fmla="*/ 2800668 h 2850749"/>
              <a:gd name="connsiteX3" fmla="*/ 2810837 w 3155071"/>
              <a:gd name="connsiteY3" fmla="*/ 2850749 h 2850749"/>
              <a:gd name="connsiteX4" fmla="*/ 0 w 3155071"/>
              <a:gd name="connsiteY4" fmla="*/ 2850749 h 2850749"/>
              <a:gd name="connsiteX5" fmla="*/ 0 w 3155071"/>
              <a:gd name="connsiteY5" fmla="*/ 623564 h 2850749"/>
              <a:gd name="connsiteX6" fmla="*/ 88552 w 3155071"/>
              <a:gd name="connsiteY6" fmla="*/ 526132 h 2850749"/>
              <a:gd name="connsiteX7" fmla="*/ 1358746 w 3155071"/>
              <a:gd name="connsiteY7" fmla="*/ 0 h 285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55071" h="2850749">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sp>
        <p:nvSpPr>
          <p:cNvPr id="23" name="Oval 22">
            <a:extLst>
              <a:ext uri="{FF2B5EF4-FFF2-40B4-BE49-F238E27FC236}">
                <a16:creationId xmlns:a16="http://schemas.microsoft.com/office/drawing/2014/main" id="{561B2B49-7142-4CA8-A929-4671548E6A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19594" y="2513329"/>
            <a:ext cx="2628151" cy="2628151"/>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sp>
        <p:nvSpPr>
          <p:cNvPr id="25" name="Oval 24">
            <a:extLst>
              <a:ext uri="{FF2B5EF4-FFF2-40B4-BE49-F238E27FC236}">
                <a16:creationId xmlns:a16="http://schemas.microsoft.com/office/drawing/2014/main" id="{B38B1FC8-38BF-4066-8F4A-12EEC1C1A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52290" y="2636696"/>
            <a:ext cx="2350692" cy="23506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sp>
        <p:nvSpPr>
          <p:cNvPr id="27" name="Freeform: Shape 26">
            <a:extLst>
              <a:ext uri="{FF2B5EF4-FFF2-40B4-BE49-F238E27FC236}">
                <a16:creationId xmlns:a16="http://schemas.microsoft.com/office/drawing/2014/main" id="{178B4B56-5CC4-4608-A9A9-996108D35B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5546"/>
            <a:ext cx="3384554" cy="2885829"/>
          </a:xfrm>
          <a:custGeom>
            <a:avLst/>
            <a:gdLst>
              <a:gd name="connsiteX0" fmla="*/ 0 w 3967973"/>
              <a:gd name="connsiteY0" fmla="*/ 0 h 3383280"/>
              <a:gd name="connsiteX1" fmla="*/ 3605273 w 3967973"/>
              <a:gd name="connsiteY1" fmla="*/ 0 h 3383280"/>
              <a:gd name="connsiteX2" fmla="*/ 3704836 w 3967973"/>
              <a:gd name="connsiteY2" fmla="*/ 163887 h 3383280"/>
              <a:gd name="connsiteX3" fmla="*/ 3967973 w 3967973"/>
              <a:gd name="connsiteY3" fmla="*/ 1203093 h 3383280"/>
              <a:gd name="connsiteX4" fmla="*/ 1787786 w 3967973"/>
              <a:gd name="connsiteY4" fmla="*/ 3383280 h 3383280"/>
              <a:gd name="connsiteX5" fmla="*/ 105448 w 3967973"/>
              <a:gd name="connsiteY5" fmla="*/ 2589894 h 3383280"/>
              <a:gd name="connsiteX6" fmla="*/ 0 w 3967973"/>
              <a:gd name="connsiteY6" fmla="*/ 2448881 h 338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7973" h="3383280">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pic>
        <p:nvPicPr>
          <p:cNvPr id="12" name="Graphic 11" descr="Piggy Bank">
            <a:extLst>
              <a:ext uri="{FF2B5EF4-FFF2-40B4-BE49-F238E27FC236}">
                <a16:creationId xmlns:a16="http://schemas.microsoft.com/office/drawing/2014/main" id="{07AA2977-4E76-4C98-B0E0-2324A76EC4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7979" y="191942"/>
            <a:ext cx="1910034" cy="1910034"/>
          </a:xfrm>
          <a:prstGeom prst="rect">
            <a:avLst/>
          </a:prstGeom>
        </p:spPr>
      </p:pic>
      <p:pic>
        <p:nvPicPr>
          <p:cNvPr id="8" name="Content Placeholder 7" descr="Credit card">
            <a:extLst>
              <a:ext uri="{FF2B5EF4-FFF2-40B4-BE49-F238E27FC236}">
                <a16:creationId xmlns:a16="http://schemas.microsoft.com/office/drawing/2014/main" id="{A45B22F1-5342-4C3D-825E-1CD12C78AC0D}"/>
              </a:ext>
            </a:extLst>
          </p:cNvPr>
          <p:cNvPicPr>
            <a:picLocks noGrp="1" noChangeAspect="1"/>
          </p:cNvPicPr>
          <p:nvPr>
            <p:ph sz="quarter" idx="4"/>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76010" y="3044263"/>
            <a:ext cx="1566280" cy="1566280"/>
          </a:xfrm>
          <a:prstGeom prst="rect">
            <a:avLst/>
          </a:prstGeom>
        </p:spPr>
      </p:pic>
      <p:pic>
        <p:nvPicPr>
          <p:cNvPr id="10" name="Graphic 9" descr="Pound">
            <a:extLst>
              <a:ext uri="{FF2B5EF4-FFF2-40B4-BE49-F238E27FC236}">
                <a16:creationId xmlns:a16="http://schemas.microsoft.com/office/drawing/2014/main" id="{A1639906-4755-4086-BD4C-EC6390D7395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72838" y="4955761"/>
            <a:ext cx="1694100" cy="1694100"/>
          </a:xfrm>
          <a:prstGeom prst="rect">
            <a:avLst/>
          </a:prstGeom>
        </p:spPr>
      </p:pic>
      <p:sp>
        <p:nvSpPr>
          <p:cNvPr id="4" name="Content Placeholder 3">
            <a:extLst>
              <a:ext uri="{FF2B5EF4-FFF2-40B4-BE49-F238E27FC236}">
                <a16:creationId xmlns:a16="http://schemas.microsoft.com/office/drawing/2014/main" id="{D37688B4-027F-494D-A09C-3316E33F35A2}"/>
              </a:ext>
            </a:extLst>
          </p:cNvPr>
          <p:cNvSpPr>
            <a:spLocks noGrp="1"/>
          </p:cNvSpPr>
          <p:nvPr>
            <p:ph sz="half" idx="2"/>
          </p:nvPr>
        </p:nvSpPr>
        <p:spPr>
          <a:xfrm>
            <a:off x="5407083" y="3533752"/>
            <a:ext cx="3178922" cy="2386263"/>
          </a:xfrm>
        </p:spPr>
        <p:txBody>
          <a:bodyPr vert="horz" lIns="91440" tIns="45720" rIns="91440" bIns="45720" rtlCol="0" anchor="t">
            <a:normAutofit/>
          </a:bodyPr>
          <a:lstStyle/>
          <a:p>
            <a:pPr marL="0" indent="0">
              <a:lnSpc>
                <a:spcPct val="90000"/>
              </a:lnSpc>
              <a:buNone/>
            </a:pPr>
            <a:r>
              <a:rPr lang="en-US" b="1" dirty="0">
                <a:solidFill>
                  <a:srgbClr val="FFD700"/>
                </a:solidFill>
              </a:rPr>
              <a:t>Maximised income… </a:t>
            </a:r>
          </a:p>
          <a:p>
            <a:pPr marL="0" indent="-228600">
              <a:lnSpc>
                <a:spcPct val="90000"/>
              </a:lnSpc>
            </a:pPr>
            <a:endParaRPr lang="en-US" dirty="0">
              <a:solidFill>
                <a:srgbClr val="FFD700"/>
              </a:solidFill>
            </a:endParaRPr>
          </a:p>
          <a:p>
            <a:pPr marL="0" indent="0">
              <a:lnSpc>
                <a:spcPct val="90000"/>
              </a:lnSpc>
              <a:buNone/>
            </a:pPr>
            <a:r>
              <a:rPr lang="en-US" dirty="0">
                <a:solidFill>
                  <a:srgbClr val="FFD700"/>
                </a:solidFill>
              </a:rPr>
              <a:t>Financial appointeeship </a:t>
            </a:r>
          </a:p>
          <a:p>
            <a:pPr marL="0" indent="-228600">
              <a:lnSpc>
                <a:spcPct val="90000"/>
              </a:lnSpc>
            </a:pPr>
            <a:endParaRPr lang="en-US" sz="1350" dirty="0"/>
          </a:p>
          <a:p>
            <a:pPr marL="0" indent="-228600">
              <a:lnSpc>
                <a:spcPct val="90000"/>
              </a:lnSpc>
            </a:pPr>
            <a:endParaRPr lang="en-US" sz="1350" dirty="0"/>
          </a:p>
        </p:txBody>
      </p:sp>
    </p:spTree>
    <p:extLst>
      <p:ext uri="{BB962C8B-B14F-4D97-AF65-F5344CB8AC3E}">
        <p14:creationId xmlns:p14="http://schemas.microsoft.com/office/powerpoint/2010/main" val="7502946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102E0-4467-4E4D-B2A7-3BADD5D450F0}"/>
              </a:ext>
            </a:extLst>
          </p:cNvPr>
          <p:cNvSpPr>
            <a:spLocks noGrp="1"/>
          </p:cNvSpPr>
          <p:nvPr>
            <p:ph type="title"/>
          </p:nvPr>
        </p:nvSpPr>
        <p:spPr>
          <a:xfrm>
            <a:off x="46307" y="45231"/>
            <a:ext cx="5631802" cy="570953"/>
          </a:xfrm>
        </p:spPr>
        <p:txBody>
          <a:bodyPr vert="horz" lIns="91440" tIns="45720" rIns="91440" bIns="45720" rtlCol="0" anchor="ctr">
            <a:noAutofit/>
          </a:bodyPr>
          <a:lstStyle/>
          <a:p>
            <a:pPr algn="l">
              <a:lnSpc>
                <a:spcPct val="90000"/>
              </a:lnSpc>
            </a:pPr>
            <a:r>
              <a:rPr lang="en-US" sz="3600" dirty="0"/>
              <a:t>Independent Living Skills</a:t>
            </a:r>
          </a:p>
        </p:txBody>
      </p:sp>
      <p:sp>
        <p:nvSpPr>
          <p:cNvPr id="4" name="Content Placeholder 3">
            <a:extLst>
              <a:ext uri="{FF2B5EF4-FFF2-40B4-BE49-F238E27FC236}">
                <a16:creationId xmlns:a16="http://schemas.microsoft.com/office/drawing/2014/main" id="{54F1F08E-9929-419C-8671-7CEEEBD01773}"/>
              </a:ext>
            </a:extLst>
          </p:cNvPr>
          <p:cNvSpPr>
            <a:spLocks noGrp="1"/>
          </p:cNvSpPr>
          <p:nvPr>
            <p:ph sz="half" idx="2"/>
          </p:nvPr>
        </p:nvSpPr>
        <p:spPr>
          <a:xfrm>
            <a:off x="158611" y="735052"/>
            <a:ext cx="3706473" cy="3487593"/>
          </a:xfrm>
        </p:spPr>
        <p:txBody>
          <a:bodyPr vert="horz" lIns="91440" tIns="45720" rIns="91440" bIns="45720" rtlCol="0" anchor="t">
            <a:noAutofit/>
          </a:bodyPr>
          <a:lstStyle/>
          <a:p>
            <a:pPr marL="0" indent="0">
              <a:lnSpc>
                <a:spcPct val="90000"/>
              </a:lnSpc>
              <a:buNone/>
            </a:pPr>
            <a:r>
              <a:rPr lang="en-US" dirty="0">
                <a:solidFill>
                  <a:srgbClr val="FFD700"/>
                </a:solidFill>
              </a:rPr>
              <a:t>Accessing the community </a:t>
            </a:r>
          </a:p>
          <a:p>
            <a:pPr marL="0" indent="-228600">
              <a:lnSpc>
                <a:spcPct val="90000"/>
              </a:lnSpc>
            </a:pPr>
            <a:endParaRPr lang="en-US" dirty="0">
              <a:solidFill>
                <a:srgbClr val="FFD700"/>
              </a:solidFill>
            </a:endParaRPr>
          </a:p>
          <a:p>
            <a:pPr marL="0" indent="0">
              <a:lnSpc>
                <a:spcPct val="90000"/>
              </a:lnSpc>
              <a:buNone/>
            </a:pPr>
            <a:r>
              <a:rPr lang="en-US" dirty="0">
                <a:solidFill>
                  <a:srgbClr val="FFD700"/>
                </a:solidFill>
              </a:rPr>
              <a:t>Preparing meals safely </a:t>
            </a:r>
          </a:p>
          <a:p>
            <a:pPr marL="0" indent="-228600">
              <a:lnSpc>
                <a:spcPct val="90000"/>
              </a:lnSpc>
            </a:pPr>
            <a:endParaRPr lang="en-US" dirty="0">
              <a:solidFill>
                <a:srgbClr val="FFD700"/>
              </a:solidFill>
            </a:endParaRPr>
          </a:p>
          <a:p>
            <a:pPr marL="0" indent="0">
              <a:lnSpc>
                <a:spcPct val="90000"/>
              </a:lnSpc>
              <a:buNone/>
            </a:pPr>
            <a:r>
              <a:rPr lang="en-US" dirty="0">
                <a:solidFill>
                  <a:srgbClr val="FFD700"/>
                </a:solidFill>
              </a:rPr>
              <a:t>Maintaining living environment</a:t>
            </a:r>
          </a:p>
          <a:p>
            <a:pPr marL="0" indent="-228600">
              <a:lnSpc>
                <a:spcPct val="90000"/>
              </a:lnSpc>
            </a:pPr>
            <a:endParaRPr lang="en-US" dirty="0">
              <a:solidFill>
                <a:srgbClr val="FFD700"/>
              </a:solidFill>
            </a:endParaRPr>
          </a:p>
          <a:p>
            <a:pPr marL="0" indent="0">
              <a:lnSpc>
                <a:spcPct val="90000"/>
              </a:lnSpc>
              <a:buNone/>
            </a:pPr>
            <a:r>
              <a:rPr lang="en-US" b="1" dirty="0">
                <a:solidFill>
                  <a:srgbClr val="FFD700"/>
                </a:solidFill>
              </a:rPr>
              <a:t>Communication Passport </a:t>
            </a:r>
          </a:p>
        </p:txBody>
      </p:sp>
      <p:sp>
        <p:nvSpPr>
          <p:cNvPr id="25" name="Freeform: Shape 24">
            <a:extLst>
              <a:ext uri="{FF2B5EF4-FFF2-40B4-BE49-F238E27FC236}">
                <a16:creationId xmlns:a16="http://schemas.microsoft.com/office/drawing/2014/main" id="{81F3642D-13C8-47D1-8141-3F5A7CEBA8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80356" y="1064378"/>
            <a:ext cx="1497423" cy="1497423"/>
          </a:xfrm>
          <a:custGeom>
            <a:avLst/>
            <a:gdLst>
              <a:gd name="connsiteX0" fmla="*/ 845820 w 1691640"/>
              <a:gd name="connsiteY0" fmla="*/ 0 h 1691640"/>
              <a:gd name="connsiteX1" fmla="*/ 1691640 w 1691640"/>
              <a:gd name="connsiteY1" fmla="*/ 845820 h 1691640"/>
              <a:gd name="connsiteX2" fmla="*/ 845820 w 1691640"/>
              <a:gd name="connsiteY2" fmla="*/ 1691640 h 1691640"/>
              <a:gd name="connsiteX3" fmla="*/ 0 w 1691640"/>
              <a:gd name="connsiteY3" fmla="*/ 845820 h 1691640"/>
              <a:gd name="connsiteX4" fmla="*/ 845820 w 1691640"/>
              <a:gd name="connsiteY4" fmla="*/ 0 h 1691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1640" h="1691640">
                <a:moveTo>
                  <a:pt x="845820" y="0"/>
                </a:moveTo>
                <a:cubicBezTo>
                  <a:pt x="1312954" y="0"/>
                  <a:pt x="1691640" y="378686"/>
                  <a:pt x="1691640" y="845820"/>
                </a:cubicBezTo>
                <a:cubicBezTo>
                  <a:pt x="1691640" y="1312954"/>
                  <a:pt x="1312954" y="1691640"/>
                  <a:pt x="845820" y="1691640"/>
                </a:cubicBezTo>
                <a:cubicBezTo>
                  <a:pt x="378687" y="1691640"/>
                  <a:pt x="0" y="1312954"/>
                  <a:pt x="0" y="845820"/>
                </a:cubicBezTo>
                <a:cubicBezTo>
                  <a:pt x="0" y="378686"/>
                  <a:pt x="378687" y="0"/>
                  <a:pt x="84582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dirty="0"/>
          </a:p>
        </p:txBody>
      </p:sp>
      <p:sp>
        <p:nvSpPr>
          <p:cNvPr id="27" name="Oval 26">
            <a:extLst>
              <a:ext uri="{FF2B5EF4-FFF2-40B4-BE49-F238E27FC236}">
                <a16:creationId xmlns:a16="http://schemas.microsoft.com/office/drawing/2014/main" id="{07977D39-626F-40D7-B00F-16E02602DD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976" y="914874"/>
            <a:ext cx="1788813" cy="1788813"/>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pic>
        <p:nvPicPr>
          <p:cNvPr id="12" name="Graphic 11" descr="Toothbrush">
            <a:extLst>
              <a:ext uri="{FF2B5EF4-FFF2-40B4-BE49-F238E27FC236}">
                <a16:creationId xmlns:a16="http://schemas.microsoft.com/office/drawing/2014/main" id="{CC13BFAE-23CE-4546-A256-5079CCCC853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56275" y="1329577"/>
            <a:ext cx="930314" cy="930314"/>
          </a:xfrm>
          <a:prstGeom prst="rect">
            <a:avLst/>
          </a:prstGeom>
        </p:spPr>
      </p:pic>
      <p:sp>
        <p:nvSpPr>
          <p:cNvPr id="29" name="Freeform: Shape 28">
            <a:extLst>
              <a:ext uri="{FF2B5EF4-FFF2-40B4-BE49-F238E27FC236}">
                <a16:creationId xmlns:a16="http://schemas.microsoft.com/office/drawing/2014/main" id="{EF1CD662-C732-41EB-A08A-EFB9E7EB89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17263" y="-5219"/>
            <a:ext cx="3326736" cy="2789641"/>
          </a:xfrm>
          <a:custGeom>
            <a:avLst/>
            <a:gdLst>
              <a:gd name="connsiteX0" fmla="*/ 267865 w 3913376"/>
              <a:gd name="connsiteY0" fmla="*/ 0 h 3281569"/>
              <a:gd name="connsiteX1" fmla="*/ 3913376 w 3913376"/>
              <a:gd name="connsiteY1" fmla="*/ 0 h 3281569"/>
              <a:gd name="connsiteX2" fmla="*/ 3913376 w 3913376"/>
              <a:gd name="connsiteY2" fmla="*/ 2499938 h 3281569"/>
              <a:gd name="connsiteX3" fmla="*/ 3794714 w 3913376"/>
              <a:gd name="connsiteY3" fmla="*/ 2630499 h 3281569"/>
              <a:gd name="connsiteX4" fmla="*/ 2222892 w 3913376"/>
              <a:gd name="connsiteY4" fmla="*/ 3281569 h 3281569"/>
              <a:gd name="connsiteX5" fmla="*/ 0 w 3913376"/>
              <a:gd name="connsiteY5" fmla="*/ 1058677 h 3281569"/>
              <a:gd name="connsiteX6" fmla="*/ 174686 w 3913376"/>
              <a:gd name="connsiteY6" fmla="*/ 193427 h 3281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376" h="3281569">
                <a:moveTo>
                  <a:pt x="267865" y="0"/>
                </a:moveTo>
                <a:lnTo>
                  <a:pt x="3913376" y="0"/>
                </a:lnTo>
                <a:lnTo>
                  <a:pt x="3913376" y="2499938"/>
                </a:lnTo>
                <a:lnTo>
                  <a:pt x="3794714" y="2630499"/>
                </a:lnTo>
                <a:cubicBezTo>
                  <a:pt x="3392450" y="3032763"/>
                  <a:pt x="2836727" y="3281569"/>
                  <a:pt x="2222892" y="3281569"/>
                </a:cubicBezTo>
                <a:cubicBezTo>
                  <a:pt x="995223" y="3281569"/>
                  <a:pt x="0" y="2286346"/>
                  <a:pt x="0" y="1058677"/>
                </a:cubicBezTo>
                <a:cubicBezTo>
                  <a:pt x="0" y="751760"/>
                  <a:pt x="62202" y="459370"/>
                  <a:pt x="174686" y="19342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dirty="0"/>
          </a:p>
        </p:txBody>
      </p:sp>
      <p:sp>
        <p:nvSpPr>
          <p:cNvPr id="31" name="Freeform: Shape 30">
            <a:extLst>
              <a:ext uri="{FF2B5EF4-FFF2-40B4-BE49-F238E27FC236}">
                <a16:creationId xmlns:a16="http://schemas.microsoft.com/office/drawing/2014/main" id="{B905CDE4-B751-4B3E-B625-6E59F89034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78110" y="-5221"/>
            <a:ext cx="3465890" cy="2928795"/>
          </a:xfrm>
          <a:custGeom>
            <a:avLst/>
            <a:gdLst>
              <a:gd name="connsiteX0" fmla="*/ 250035 w 4077068"/>
              <a:gd name="connsiteY0" fmla="*/ 0 h 3445261"/>
              <a:gd name="connsiteX1" fmla="*/ 4077068 w 4077068"/>
              <a:gd name="connsiteY1" fmla="*/ 0 h 3445261"/>
              <a:gd name="connsiteX2" fmla="*/ 4077068 w 4077068"/>
              <a:gd name="connsiteY2" fmla="*/ 2743040 h 3445261"/>
              <a:gd name="connsiteX3" fmla="*/ 4074154 w 4077068"/>
              <a:gd name="connsiteY3" fmla="*/ 2746247 h 3445261"/>
              <a:gd name="connsiteX4" fmla="*/ 2386584 w 4077068"/>
              <a:gd name="connsiteY4" fmla="*/ 3445261 h 3445261"/>
              <a:gd name="connsiteX5" fmla="*/ 0 w 4077068"/>
              <a:gd name="connsiteY5" fmla="*/ 1058677 h 3445261"/>
              <a:gd name="connsiteX6" fmla="*/ 187550 w 4077068"/>
              <a:gd name="connsiteY6" fmla="*/ 129711 h 3445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7068" h="3445261">
                <a:moveTo>
                  <a:pt x="250035" y="0"/>
                </a:moveTo>
                <a:lnTo>
                  <a:pt x="4077068" y="0"/>
                </a:lnTo>
                <a:lnTo>
                  <a:pt x="4077068" y="2743040"/>
                </a:lnTo>
                <a:lnTo>
                  <a:pt x="4074154" y="2746247"/>
                </a:lnTo>
                <a:cubicBezTo>
                  <a:pt x="3642267" y="3178134"/>
                  <a:pt x="3045621" y="3445261"/>
                  <a:pt x="2386584" y="3445261"/>
                </a:cubicBezTo>
                <a:cubicBezTo>
                  <a:pt x="1068510" y="3445261"/>
                  <a:pt x="0" y="2376751"/>
                  <a:pt x="0" y="1058677"/>
                </a:cubicBezTo>
                <a:cubicBezTo>
                  <a:pt x="0" y="729159"/>
                  <a:pt x="66782" y="415238"/>
                  <a:pt x="187550" y="129711"/>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pic>
        <p:nvPicPr>
          <p:cNvPr id="16" name="Graphic 15" descr="Fork and knife">
            <a:extLst>
              <a:ext uri="{FF2B5EF4-FFF2-40B4-BE49-F238E27FC236}">
                <a16:creationId xmlns:a16="http://schemas.microsoft.com/office/drawing/2014/main" id="{B12CAAFE-D882-4BB2-8165-8CA46F5815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62891" y="135372"/>
            <a:ext cx="1986310" cy="1986310"/>
          </a:xfrm>
          <a:prstGeom prst="rect">
            <a:avLst/>
          </a:prstGeom>
        </p:spPr>
      </p:pic>
      <p:sp>
        <p:nvSpPr>
          <p:cNvPr id="33" name="Freeform: Shape 32">
            <a:extLst>
              <a:ext uri="{FF2B5EF4-FFF2-40B4-BE49-F238E27FC236}">
                <a16:creationId xmlns:a16="http://schemas.microsoft.com/office/drawing/2014/main" id="{98E915F0-311A-4BDD-94EC-B0A3D6A3C5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4790" y="3099184"/>
            <a:ext cx="2057400" cy="2057400"/>
          </a:xfrm>
          <a:custGeom>
            <a:avLst/>
            <a:gdLst>
              <a:gd name="connsiteX0" fmla="*/ 1371600 w 2743200"/>
              <a:gd name="connsiteY0" fmla="*/ 0 h 2743200"/>
              <a:gd name="connsiteX1" fmla="*/ 2743200 w 2743200"/>
              <a:gd name="connsiteY1" fmla="*/ 1371600 h 2743200"/>
              <a:gd name="connsiteX2" fmla="*/ 1371600 w 2743200"/>
              <a:gd name="connsiteY2" fmla="*/ 2743200 h 2743200"/>
              <a:gd name="connsiteX3" fmla="*/ 0 w 2743200"/>
              <a:gd name="connsiteY3" fmla="*/ 1371600 h 2743200"/>
              <a:gd name="connsiteX4" fmla="*/ 1371600 w 2743200"/>
              <a:gd name="connsiteY4" fmla="*/ 0 h 274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743200">
                <a:moveTo>
                  <a:pt x="1371600" y="0"/>
                </a:moveTo>
                <a:cubicBezTo>
                  <a:pt x="2129114" y="0"/>
                  <a:pt x="2743200" y="614087"/>
                  <a:pt x="2743200" y="1371600"/>
                </a:cubicBezTo>
                <a:cubicBezTo>
                  <a:pt x="2743200" y="2129114"/>
                  <a:pt x="2129114" y="2743200"/>
                  <a:pt x="1371600" y="2743200"/>
                </a:cubicBezTo>
                <a:cubicBezTo>
                  <a:pt x="614087" y="2743200"/>
                  <a:pt x="0" y="2129114"/>
                  <a:pt x="0" y="1371600"/>
                </a:cubicBezTo>
                <a:cubicBezTo>
                  <a:pt x="0" y="614087"/>
                  <a:pt x="614087" y="0"/>
                  <a:pt x="13716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dirty="0"/>
          </a:p>
        </p:txBody>
      </p:sp>
      <p:sp>
        <p:nvSpPr>
          <p:cNvPr id="35" name="Oval 34">
            <a:extLst>
              <a:ext uri="{FF2B5EF4-FFF2-40B4-BE49-F238E27FC236}">
                <a16:creationId xmlns:a16="http://schemas.microsoft.com/office/drawing/2014/main" id="{08108C16-F4C0-44AA-999D-17BD39219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6979" y="2968886"/>
            <a:ext cx="2304288" cy="2304288"/>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sp>
        <p:nvSpPr>
          <p:cNvPr id="37" name="Freeform: Shape 36">
            <a:extLst>
              <a:ext uri="{FF2B5EF4-FFF2-40B4-BE49-F238E27FC236}">
                <a16:creationId xmlns:a16="http://schemas.microsoft.com/office/drawing/2014/main" id="{CDC29AC1-2821-4FCC-B597-88DAF39C3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5137" y="5027781"/>
            <a:ext cx="3496302" cy="1840728"/>
          </a:xfrm>
          <a:custGeom>
            <a:avLst/>
            <a:gdLst>
              <a:gd name="connsiteX0" fmla="*/ 2140556 w 4281112"/>
              <a:gd name="connsiteY0" fmla="*/ 0 h 2253913"/>
              <a:gd name="connsiteX1" fmla="*/ 4281112 w 4281112"/>
              <a:gd name="connsiteY1" fmla="*/ 2140556 h 2253913"/>
              <a:gd name="connsiteX2" fmla="*/ 4275388 w 4281112"/>
              <a:gd name="connsiteY2" fmla="*/ 2253913 h 2253913"/>
              <a:gd name="connsiteX3" fmla="*/ 5724 w 4281112"/>
              <a:gd name="connsiteY3" fmla="*/ 2253913 h 2253913"/>
              <a:gd name="connsiteX4" fmla="*/ 0 w 4281112"/>
              <a:gd name="connsiteY4" fmla="*/ 2140556 h 2253913"/>
              <a:gd name="connsiteX5" fmla="*/ 2140556 w 4281112"/>
              <a:gd name="connsiteY5" fmla="*/ 0 h 2253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1112" h="2253913">
                <a:moveTo>
                  <a:pt x="2140556" y="0"/>
                </a:moveTo>
                <a:cubicBezTo>
                  <a:pt x="3322752" y="0"/>
                  <a:pt x="4281112" y="958360"/>
                  <a:pt x="4281112" y="2140556"/>
                </a:cubicBezTo>
                <a:lnTo>
                  <a:pt x="4275388" y="2253913"/>
                </a:lnTo>
                <a:lnTo>
                  <a:pt x="5724" y="2253913"/>
                </a:lnTo>
                <a:lnTo>
                  <a:pt x="0" y="2140556"/>
                </a:lnTo>
                <a:cubicBezTo>
                  <a:pt x="0" y="958360"/>
                  <a:pt x="958360" y="0"/>
                  <a:pt x="2140556"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sp>
        <p:nvSpPr>
          <p:cNvPr id="39" name="Freeform: Shape 38">
            <a:extLst>
              <a:ext uri="{FF2B5EF4-FFF2-40B4-BE49-F238E27FC236}">
                <a16:creationId xmlns:a16="http://schemas.microsoft.com/office/drawing/2014/main" id="{0640CCAE-325C-4DD0-BB26-38BF690F3B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45451"/>
            <a:ext cx="1351050" cy="1696600"/>
          </a:xfrm>
          <a:custGeom>
            <a:avLst/>
            <a:gdLst>
              <a:gd name="connsiteX0" fmla="*/ 644549 w 1732108"/>
              <a:gd name="connsiteY0" fmla="*/ 0 h 2175118"/>
              <a:gd name="connsiteX1" fmla="*/ 1732108 w 1732108"/>
              <a:gd name="connsiteY1" fmla="*/ 1087559 h 2175118"/>
              <a:gd name="connsiteX2" fmla="*/ 644549 w 1732108"/>
              <a:gd name="connsiteY2" fmla="*/ 2175118 h 2175118"/>
              <a:gd name="connsiteX3" fmla="*/ 36485 w 1732108"/>
              <a:gd name="connsiteY3" fmla="*/ 1989380 h 2175118"/>
              <a:gd name="connsiteX4" fmla="*/ 0 w 1732108"/>
              <a:gd name="connsiteY4" fmla="*/ 1959278 h 2175118"/>
              <a:gd name="connsiteX5" fmla="*/ 0 w 1732108"/>
              <a:gd name="connsiteY5" fmla="*/ 215841 h 2175118"/>
              <a:gd name="connsiteX6" fmla="*/ 36485 w 1732108"/>
              <a:gd name="connsiteY6" fmla="*/ 185738 h 2175118"/>
              <a:gd name="connsiteX7" fmla="*/ 644549 w 1732108"/>
              <a:gd name="connsiteY7" fmla="*/ 0 h 217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2108" h="2175118">
                <a:moveTo>
                  <a:pt x="644549" y="0"/>
                </a:moveTo>
                <a:cubicBezTo>
                  <a:pt x="1245191" y="0"/>
                  <a:pt x="1732108" y="486917"/>
                  <a:pt x="1732108" y="1087559"/>
                </a:cubicBezTo>
                <a:cubicBezTo>
                  <a:pt x="1732108" y="1688201"/>
                  <a:pt x="1245191" y="2175118"/>
                  <a:pt x="644549" y="2175118"/>
                </a:cubicBezTo>
                <a:cubicBezTo>
                  <a:pt x="419308" y="2175118"/>
                  <a:pt x="210060" y="2106646"/>
                  <a:pt x="36485" y="1989380"/>
                </a:cubicBezTo>
                <a:lnTo>
                  <a:pt x="0" y="1959278"/>
                </a:lnTo>
                <a:lnTo>
                  <a:pt x="0" y="215841"/>
                </a:lnTo>
                <a:lnTo>
                  <a:pt x="36485" y="185738"/>
                </a:lnTo>
                <a:cubicBezTo>
                  <a:pt x="210060" y="68473"/>
                  <a:pt x="419308" y="0"/>
                  <a:pt x="644549"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sp>
        <p:nvSpPr>
          <p:cNvPr id="41" name="Freeform: Shape 40">
            <a:extLst>
              <a:ext uri="{FF2B5EF4-FFF2-40B4-BE49-F238E27FC236}">
                <a16:creationId xmlns:a16="http://schemas.microsoft.com/office/drawing/2014/main" id="{49AC9A43-F5C5-4703-A0F0-78CBB9542E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168462"/>
            <a:ext cx="1223117" cy="1440735"/>
          </a:xfrm>
          <a:custGeom>
            <a:avLst/>
            <a:gdLst>
              <a:gd name="connsiteX0" fmla="*/ 644548 w 1568092"/>
              <a:gd name="connsiteY0" fmla="*/ 0 h 1847088"/>
              <a:gd name="connsiteX1" fmla="*/ 1568092 w 1568092"/>
              <a:gd name="connsiteY1" fmla="*/ 923544 h 1847088"/>
              <a:gd name="connsiteX2" fmla="*/ 644548 w 1568092"/>
              <a:gd name="connsiteY2" fmla="*/ 1847088 h 1847088"/>
              <a:gd name="connsiteX3" fmla="*/ 128186 w 1568092"/>
              <a:gd name="connsiteY3" fmla="*/ 1689361 h 1847088"/>
              <a:gd name="connsiteX4" fmla="*/ 0 w 1568092"/>
              <a:gd name="connsiteY4" fmla="*/ 1583598 h 1847088"/>
              <a:gd name="connsiteX5" fmla="*/ 0 w 1568092"/>
              <a:gd name="connsiteY5" fmla="*/ 263490 h 1847088"/>
              <a:gd name="connsiteX6" fmla="*/ 128186 w 1568092"/>
              <a:gd name="connsiteY6" fmla="*/ 157727 h 1847088"/>
              <a:gd name="connsiteX7" fmla="*/ 644548 w 1568092"/>
              <a:gd name="connsiteY7" fmla="*/ 0 h 184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8092" h="1847088">
                <a:moveTo>
                  <a:pt x="644548" y="0"/>
                </a:moveTo>
                <a:cubicBezTo>
                  <a:pt x="1154607" y="0"/>
                  <a:pt x="1568092" y="413485"/>
                  <a:pt x="1568092" y="923544"/>
                </a:cubicBezTo>
                <a:cubicBezTo>
                  <a:pt x="1568092" y="1433603"/>
                  <a:pt x="1154607" y="1847088"/>
                  <a:pt x="644548" y="1847088"/>
                </a:cubicBezTo>
                <a:cubicBezTo>
                  <a:pt x="453276" y="1847088"/>
                  <a:pt x="275584" y="1788942"/>
                  <a:pt x="128186" y="1689361"/>
                </a:cubicBezTo>
                <a:lnTo>
                  <a:pt x="0" y="1583598"/>
                </a:lnTo>
                <a:lnTo>
                  <a:pt x="0" y="263490"/>
                </a:lnTo>
                <a:lnTo>
                  <a:pt x="128186" y="157727"/>
                </a:lnTo>
                <a:cubicBezTo>
                  <a:pt x="275584" y="58147"/>
                  <a:pt x="453276" y="0"/>
                  <a:pt x="64454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8" name="Graphic 7" descr="Mop and bucket">
            <a:extLst>
              <a:ext uri="{FF2B5EF4-FFF2-40B4-BE49-F238E27FC236}">
                <a16:creationId xmlns:a16="http://schemas.microsoft.com/office/drawing/2014/main" id="{420FB36A-C8E1-489F-B244-8CC57982F34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2308" y="4468423"/>
            <a:ext cx="894997" cy="894997"/>
          </a:xfrm>
          <a:prstGeom prst="rect">
            <a:avLst/>
          </a:prstGeom>
        </p:spPr>
      </p:pic>
      <p:pic>
        <p:nvPicPr>
          <p:cNvPr id="10" name="Graphic 9" descr="Shower">
            <a:extLst>
              <a:ext uri="{FF2B5EF4-FFF2-40B4-BE49-F238E27FC236}">
                <a16:creationId xmlns:a16="http://schemas.microsoft.com/office/drawing/2014/main" id="{E4EF0C03-5C98-44A1-8065-99BB278A6F4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528288" y="3446950"/>
            <a:ext cx="1333754" cy="1333754"/>
          </a:xfrm>
          <a:prstGeom prst="rect">
            <a:avLst/>
          </a:prstGeom>
        </p:spPr>
      </p:pic>
      <p:sp>
        <p:nvSpPr>
          <p:cNvPr id="43" name="Freeform: Shape 42">
            <a:extLst>
              <a:ext uri="{FF2B5EF4-FFF2-40B4-BE49-F238E27FC236}">
                <a16:creationId xmlns:a16="http://schemas.microsoft.com/office/drawing/2014/main" id="{BE28351C-7EEF-428E-9B7A-5CC84F3362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8670" y="5152392"/>
            <a:ext cx="3226060" cy="1705608"/>
          </a:xfrm>
          <a:custGeom>
            <a:avLst/>
            <a:gdLst>
              <a:gd name="connsiteX0" fmla="*/ 1975104 w 3950208"/>
              <a:gd name="connsiteY0" fmla="*/ 0 h 2088462"/>
              <a:gd name="connsiteX1" fmla="*/ 3950208 w 3950208"/>
              <a:gd name="connsiteY1" fmla="*/ 1975104 h 2088462"/>
              <a:gd name="connsiteX2" fmla="*/ 3944484 w 3950208"/>
              <a:gd name="connsiteY2" fmla="*/ 2088462 h 2088462"/>
              <a:gd name="connsiteX3" fmla="*/ 5724 w 3950208"/>
              <a:gd name="connsiteY3" fmla="*/ 2088462 h 2088462"/>
              <a:gd name="connsiteX4" fmla="*/ 0 w 3950208"/>
              <a:gd name="connsiteY4" fmla="*/ 1975104 h 2088462"/>
              <a:gd name="connsiteX5" fmla="*/ 1975104 w 3950208"/>
              <a:gd name="connsiteY5" fmla="*/ 0 h 208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208" h="2088462">
                <a:moveTo>
                  <a:pt x="1975104" y="0"/>
                </a:moveTo>
                <a:cubicBezTo>
                  <a:pt x="3065924" y="0"/>
                  <a:pt x="3950208" y="884284"/>
                  <a:pt x="3950208" y="1975104"/>
                </a:cubicBezTo>
                <a:lnTo>
                  <a:pt x="3944484" y="2088462"/>
                </a:lnTo>
                <a:lnTo>
                  <a:pt x="5724" y="2088462"/>
                </a:lnTo>
                <a:lnTo>
                  <a:pt x="0" y="1975104"/>
                </a:lnTo>
                <a:cubicBezTo>
                  <a:pt x="0" y="884284"/>
                  <a:pt x="884284" y="0"/>
                  <a:pt x="197510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20" name="Graphic 19" descr="Chat">
            <a:extLst>
              <a:ext uri="{FF2B5EF4-FFF2-40B4-BE49-F238E27FC236}">
                <a16:creationId xmlns:a16="http://schemas.microsoft.com/office/drawing/2014/main" id="{8C831545-912F-476E-89F0-960719DD81B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58191" y="5479542"/>
            <a:ext cx="1333227" cy="1333227"/>
          </a:xfrm>
          <a:prstGeom prst="rect">
            <a:avLst/>
          </a:prstGeom>
        </p:spPr>
      </p:pic>
      <p:sp>
        <p:nvSpPr>
          <p:cNvPr id="45" name="Freeform: Shape 44">
            <a:extLst>
              <a:ext uri="{FF2B5EF4-FFF2-40B4-BE49-F238E27FC236}">
                <a16:creationId xmlns:a16="http://schemas.microsoft.com/office/drawing/2014/main" id="{C8F10CB3-3B5E-4C7A-98CF-B87454DDFA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5834" y="4366581"/>
            <a:ext cx="2888165" cy="2500087"/>
          </a:xfrm>
          <a:custGeom>
            <a:avLst/>
            <a:gdLst>
              <a:gd name="connsiteX0" fmla="*/ 2002536 w 3339958"/>
              <a:gd name="connsiteY0" fmla="*/ 0 h 2891173"/>
              <a:gd name="connsiteX1" fmla="*/ 3276335 w 3339958"/>
              <a:gd name="connsiteY1" fmla="*/ 457282 h 2891173"/>
              <a:gd name="connsiteX2" fmla="*/ 3339958 w 3339958"/>
              <a:gd name="connsiteY2" fmla="*/ 515107 h 2891173"/>
              <a:gd name="connsiteX3" fmla="*/ 3339958 w 3339958"/>
              <a:gd name="connsiteY3" fmla="*/ 2891173 h 2891173"/>
              <a:gd name="connsiteX4" fmla="*/ 209954 w 3339958"/>
              <a:gd name="connsiteY4" fmla="*/ 2891173 h 2891173"/>
              <a:gd name="connsiteX5" fmla="*/ 157369 w 3339958"/>
              <a:gd name="connsiteY5" fmla="*/ 2782014 h 2891173"/>
              <a:gd name="connsiteX6" fmla="*/ 0 w 3339958"/>
              <a:gd name="connsiteY6" fmla="*/ 2002536 h 2891173"/>
              <a:gd name="connsiteX7" fmla="*/ 2002536 w 3339958"/>
              <a:gd name="connsiteY7" fmla="*/ 0 h 289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9958" h="2891173">
                <a:moveTo>
                  <a:pt x="2002536" y="0"/>
                </a:moveTo>
                <a:cubicBezTo>
                  <a:pt x="2486398" y="0"/>
                  <a:pt x="2930179" y="171609"/>
                  <a:pt x="3276335" y="457282"/>
                </a:cubicBezTo>
                <a:lnTo>
                  <a:pt x="3339958" y="515107"/>
                </a:lnTo>
                <a:lnTo>
                  <a:pt x="3339958" y="2891173"/>
                </a:lnTo>
                <a:lnTo>
                  <a:pt x="209954" y="2891173"/>
                </a:lnTo>
                <a:lnTo>
                  <a:pt x="157369" y="2782014"/>
                </a:lnTo>
                <a:cubicBezTo>
                  <a:pt x="56036" y="2542434"/>
                  <a:pt x="0" y="2279029"/>
                  <a:pt x="0" y="2002536"/>
                </a:cubicBezTo>
                <a:cubicBezTo>
                  <a:pt x="0" y="896566"/>
                  <a:pt x="896566" y="0"/>
                  <a:pt x="2002536"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dirty="0">
              <a:solidFill>
                <a:prstClr val="white"/>
              </a:solidFill>
              <a:latin typeface="Calibri" panose="020F0502020204030204"/>
            </a:endParaRPr>
          </a:p>
        </p:txBody>
      </p:sp>
      <p:sp>
        <p:nvSpPr>
          <p:cNvPr id="47" name="Freeform: Shape 46">
            <a:extLst>
              <a:ext uri="{FF2B5EF4-FFF2-40B4-BE49-F238E27FC236}">
                <a16:creationId xmlns:a16="http://schemas.microsoft.com/office/drawing/2014/main" id="{B0B0DBC8-B5F0-40AE-A3D3-BCD504119D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5096" y="4509018"/>
            <a:ext cx="2748903" cy="2357649"/>
          </a:xfrm>
          <a:custGeom>
            <a:avLst/>
            <a:gdLst>
              <a:gd name="connsiteX0" fmla="*/ 1837818 w 3178912"/>
              <a:gd name="connsiteY0" fmla="*/ 0 h 2726454"/>
              <a:gd name="connsiteX1" fmla="*/ 3137352 w 3178912"/>
              <a:gd name="connsiteY1" fmla="*/ 538285 h 2726454"/>
              <a:gd name="connsiteX2" fmla="*/ 3178912 w 3178912"/>
              <a:gd name="connsiteY2" fmla="*/ 584013 h 2726454"/>
              <a:gd name="connsiteX3" fmla="*/ 3178912 w 3178912"/>
              <a:gd name="connsiteY3" fmla="*/ 2726454 h 2726454"/>
              <a:gd name="connsiteX4" fmla="*/ 229483 w 3178912"/>
              <a:gd name="connsiteY4" fmla="*/ 2726454 h 2726454"/>
              <a:gd name="connsiteX5" fmla="*/ 221815 w 3178912"/>
              <a:gd name="connsiteY5" fmla="*/ 2713832 h 2726454"/>
              <a:gd name="connsiteX6" fmla="*/ 0 w 3178912"/>
              <a:gd name="connsiteY6" fmla="*/ 1837818 h 2726454"/>
              <a:gd name="connsiteX7" fmla="*/ 1837818 w 3178912"/>
              <a:gd name="connsiteY7" fmla="*/ 0 h 272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8912" h="2726454">
                <a:moveTo>
                  <a:pt x="1837818" y="0"/>
                </a:moveTo>
                <a:cubicBezTo>
                  <a:pt x="2345318" y="0"/>
                  <a:pt x="2804772" y="205705"/>
                  <a:pt x="3137352" y="538285"/>
                </a:cubicBezTo>
                <a:lnTo>
                  <a:pt x="3178912" y="584013"/>
                </a:lnTo>
                <a:lnTo>
                  <a:pt x="3178912" y="2726454"/>
                </a:lnTo>
                <a:lnTo>
                  <a:pt x="229483" y="2726454"/>
                </a:lnTo>
                <a:lnTo>
                  <a:pt x="221815" y="2713832"/>
                </a:lnTo>
                <a:cubicBezTo>
                  <a:pt x="80353" y="2453425"/>
                  <a:pt x="0" y="2155005"/>
                  <a:pt x="0" y="1837818"/>
                </a:cubicBezTo>
                <a:cubicBezTo>
                  <a:pt x="0" y="822819"/>
                  <a:pt x="822819" y="0"/>
                  <a:pt x="183781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4" name="Graphic 13" descr="Mailbox">
            <a:extLst>
              <a:ext uri="{FF2B5EF4-FFF2-40B4-BE49-F238E27FC236}">
                <a16:creationId xmlns:a16="http://schemas.microsoft.com/office/drawing/2014/main" id="{7D316C3C-2445-4EDD-AB88-C7A00268898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076673" y="5084886"/>
            <a:ext cx="1667245" cy="1667245"/>
          </a:xfrm>
          <a:prstGeom prst="rect">
            <a:avLst/>
          </a:prstGeom>
        </p:spPr>
      </p:pic>
    </p:spTree>
    <p:extLst>
      <p:ext uri="{BB962C8B-B14F-4D97-AF65-F5344CB8AC3E}">
        <p14:creationId xmlns:p14="http://schemas.microsoft.com/office/powerpoint/2010/main" val="21586123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E1635-DB26-4C6F-9F91-73F94F978B52}"/>
              </a:ext>
            </a:extLst>
          </p:cNvPr>
          <p:cNvSpPr>
            <a:spLocks noGrp="1"/>
          </p:cNvSpPr>
          <p:nvPr>
            <p:ph type="title"/>
          </p:nvPr>
        </p:nvSpPr>
        <p:spPr>
          <a:xfrm>
            <a:off x="606641" y="1454954"/>
            <a:ext cx="3468257" cy="1105365"/>
          </a:xfrm>
        </p:spPr>
        <p:txBody>
          <a:bodyPr vert="horz" lIns="91440" tIns="45720" rIns="91440" bIns="45720" rtlCol="0" anchor="ctr">
            <a:normAutofit/>
          </a:bodyPr>
          <a:lstStyle/>
          <a:p>
            <a:pPr algn="l" defTabSz="685800">
              <a:lnSpc>
                <a:spcPct val="90000"/>
              </a:lnSpc>
            </a:pPr>
            <a:r>
              <a:rPr lang="en-US" sz="3300" kern="1200" dirty="0">
                <a:latin typeface="+mj-lt"/>
                <a:ea typeface="+mj-ea"/>
                <a:cs typeface="+mj-cs"/>
              </a:rPr>
              <a:t>Meaningful Activity </a:t>
            </a:r>
          </a:p>
        </p:txBody>
      </p:sp>
      <p:sp>
        <p:nvSpPr>
          <p:cNvPr id="4" name="Content Placeholder 3">
            <a:extLst>
              <a:ext uri="{FF2B5EF4-FFF2-40B4-BE49-F238E27FC236}">
                <a16:creationId xmlns:a16="http://schemas.microsoft.com/office/drawing/2014/main" id="{373B4C2D-3222-43F4-92A1-AC440A187EF9}"/>
              </a:ext>
            </a:extLst>
          </p:cNvPr>
          <p:cNvSpPr>
            <a:spLocks noGrp="1"/>
          </p:cNvSpPr>
          <p:nvPr>
            <p:ph sz="half" idx="2"/>
          </p:nvPr>
        </p:nvSpPr>
        <p:spPr>
          <a:xfrm>
            <a:off x="609686" y="2806225"/>
            <a:ext cx="3465211" cy="3000712"/>
          </a:xfrm>
        </p:spPr>
        <p:txBody>
          <a:bodyPr vert="horz" lIns="91440" tIns="45720" rIns="91440" bIns="45720" rtlCol="0" anchor="t">
            <a:normAutofit/>
          </a:bodyPr>
          <a:lstStyle/>
          <a:p>
            <a:pPr indent="-171450" defTabSz="685800">
              <a:lnSpc>
                <a:spcPct val="90000"/>
              </a:lnSpc>
            </a:pPr>
            <a:r>
              <a:rPr lang="en-US" dirty="0">
                <a:solidFill>
                  <a:srgbClr val="FFD700"/>
                </a:solidFill>
              </a:rPr>
              <a:t>Photography </a:t>
            </a:r>
          </a:p>
          <a:p>
            <a:pPr indent="-171450" defTabSz="685800">
              <a:lnSpc>
                <a:spcPct val="90000"/>
              </a:lnSpc>
            </a:pPr>
            <a:r>
              <a:rPr lang="en-US" dirty="0">
                <a:solidFill>
                  <a:srgbClr val="FFD700"/>
                </a:solidFill>
              </a:rPr>
              <a:t>Cooking sessions </a:t>
            </a:r>
          </a:p>
          <a:p>
            <a:pPr indent="-171450" defTabSz="685800">
              <a:lnSpc>
                <a:spcPct val="90000"/>
              </a:lnSpc>
            </a:pPr>
            <a:r>
              <a:rPr lang="en-US" dirty="0">
                <a:solidFill>
                  <a:srgbClr val="FFD700"/>
                </a:solidFill>
              </a:rPr>
              <a:t>Walking football </a:t>
            </a:r>
          </a:p>
          <a:p>
            <a:pPr indent="-171450" defTabSz="685800">
              <a:lnSpc>
                <a:spcPct val="90000"/>
              </a:lnSpc>
            </a:pPr>
            <a:r>
              <a:rPr lang="en-US" dirty="0">
                <a:solidFill>
                  <a:srgbClr val="FFD700"/>
                </a:solidFill>
              </a:rPr>
              <a:t>Art </a:t>
            </a:r>
          </a:p>
          <a:p>
            <a:pPr indent="-171450" defTabSz="685800">
              <a:lnSpc>
                <a:spcPct val="90000"/>
              </a:lnSpc>
            </a:pPr>
            <a:r>
              <a:rPr lang="en-US" dirty="0">
                <a:solidFill>
                  <a:srgbClr val="FFD700"/>
                </a:solidFill>
              </a:rPr>
              <a:t>Music therapy</a:t>
            </a:r>
          </a:p>
          <a:p>
            <a:pPr indent="-171450" defTabSz="685800">
              <a:lnSpc>
                <a:spcPct val="90000"/>
              </a:lnSpc>
            </a:pPr>
            <a:r>
              <a:rPr lang="en-US" dirty="0">
                <a:solidFill>
                  <a:srgbClr val="FFD700"/>
                </a:solidFill>
              </a:rPr>
              <a:t>IT Sessions </a:t>
            </a:r>
          </a:p>
        </p:txBody>
      </p:sp>
      <p:sp>
        <p:nvSpPr>
          <p:cNvPr id="19" name="Oval 18">
            <a:extLst>
              <a:ext uri="{FF2B5EF4-FFF2-40B4-BE49-F238E27FC236}">
                <a16:creationId xmlns:a16="http://schemas.microsoft.com/office/drawing/2014/main" id="{54A709FC-1ADC-45CD-856D-3B1A50C583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36620" y="1547959"/>
            <a:ext cx="1515618" cy="1515618"/>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21" name="Freeform: Shape 20">
            <a:extLst>
              <a:ext uri="{FF2B5EF4-FFF2-40B4-BE49-F238E27FC236}">
                <a16:creationId xmlns:a16="http://schemas.microsoft.com/office/drawing/2014/main" id="{AE67272E-0E66-4396-9C0C-4E154CCE20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0064" y="1671403"/>
            <a:ext cx="1268730" cy="1268730"/>
          </a:xfrm>
          <a:custGeom>
            <a:avLst/>
            <a:gdLst>
              <a:gd name="connsiteX0" fmla="*/ 845820 w 1691640"/>
              <a:gd name="connsiteY0" fmla="*/ 0 h 1691640"/>
              <a:gd name="connsiteX1" fmla="*/ 1691640 w 1691640"/>
              <a:gd name="connsiteY1" fmla="*/ 845820 h 1691640"/>
              <a:gd name="connsiteX2" fmla="*/ 845820 w 1691640"/>
              <a:gd name="connsiteY2" fmla="*/ 1691640 h 1691640"/>
              <a:gd name="connsiteX3" fmla="*/ 0 w 1691640"/>
              <a:gd name="connsiteY3" fmla="*/ 845820 h 1691640"/>
              <a:gd name="connsiteX4" fmla="*/ 845820 w 1691640"/>
              <a:gd name="connsiteY4" fmla="*/ 0 h 1691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1640" h="1691640">
                <a:moveTo>
                  <a:pt x="845820" y="0"/>
                </a:moveTo>
                <a:cubicBezTo>
                  <a:pt x="1312954" y="0"/>
                  <a:pt x="1691640" y="378686"/>
                  <a:pt x="1691640" y="845820"/>
                </a:cubicBezTo>
                <a:cubicBezTo>
                  <a:pt x="1691640" y="1312954"/>
                  <a:pt x="1312954" y="1691640"/>
                  <a:pt x="845820" y="1691640"/>
                </a:cubicBezTo>
                <a:cubicBezTo>
                  <a:pt x="378687" y="1691640"/>
                  <a:pt x="0" y="1312954"/>
                  <a:pt x="0" y="845820"/>
                </a:cubicBezTo>
                <a:cubicBezTo>
                  <a:pt x="0" y="378686"/>
                  <a:pt x="378687" y="0"/>
                  <a:pt x="84582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10" name="Graphic 9" descr="Drum set">
            <a:extLst>
              <a:ext uri="{FF2B5EF4-FFF2-40B4-BE49-F238E27FC236}">
                <a16:creationId xmlns:a16="http://schemas.microsoft.com/office/drawing/2014/main" id="{1F7E9392-AC17-4D44-B0E8-3B8AB57FBD9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82950" y="1894288"/>
            <a:ext cx="822960" cy="822960"/>
          </a:xfrm>
          <a:prstGeom prst="rect">
            <a:avLst/>
          </a:prstGeom>
        </p:spPr>
      </p:pic>
      <p:sp>
        <p:nvSpPr>
          <p:cNvPr id="23" name="Freeform: Shape 22">
            <a:extLst>
              <a:ext uri="{FF2B5EF4-FFF2-40B4-BE49-F238E27FC236}">
                <a16:creationId xmlns:a16="http://schemas.microsoft.com/office/drawing/2014/main" id="{BFC6224A-7B8A-4699-99DC-A6C9CD6171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2239" y="-1"/>
            <a:ext cx="3491761" cy="2950657"/>
          </a:xfrm>
          <a:custGeom>
            <a:avLst/>
            <a:gdLst>
              <a:gd name="connsiteX0" fmla="*/ 250035 w 4077068"/>
              <a:gd name="connsiteY0" fmla="*/ 0 h 3445261"/>
              <a:gd name="connsiteX1" fmla="*/ 4077068 w 4077068"/>
              <a:gd name="connsiteY1" fmla="*/ 0 h 3445261"/>
              <a:gd name="connsiteX2" fmla="*/ 4077068 w 4077068"/>
              <a:gd name="connsiteY2" fmla="*/ 2743040 h 3445261"/>
              <a:gd name="connsiteX3" fmla="*/ 4074154 w 4077068"/>
              <a:gd name="connsiteY3" fmla="*/ 2746247 h 3445261"/>
              <a:gd name="connsiteX4" fmla="*/ 2386584 w 4077068"/>
              <a:gd name="connsiteY4" fmla="*/ 3445261 h 3445261"/>
              <a:gd name="connsiteX5" fmla="*/ 0 w 4077068"/>
              <a:gd name="connsiteY5" fmla="*/ 1058677 h 3445261"/>
              <a:gd name="connsiteX6" fmla="*/ 187550 w 4077068"/>
              <a:gd name="connsiteY6" fmla="*/ 129711 h 3445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7068" h="3445261">
                <a:moveTo>
                  <a:pt x="250035" y="0"/>
                </a:moveTo>
                <a:lnTo>
                  <a:pt x="4077068" y="0"/>
                </a:lnTo>
                <a:lnTo>
                  <a:pt x="4077068" y="2743040"/>
                </a:lnTo>
                <a:lnTo>
                  <a:pt x="4074154" y="2746247"/>
                </a:lnTo>
                <a:cubicBezTo>
                  <a:pt x="3642267" y="3178134"/>
                  <a:pt x="3045621" y="3445261"/>
                  <a:pt x="2386584" y="3445261"/>
                </a:cubicBezTo>
                <a:cubicBezTo>
                  <a:pt x="1068510" y="3445261"/>
                  <a:pt x="0" y="2376751"/>
                  <a:pt x="0" y="1058677"/>
                </a:cubicBezTo>
                <a:cubicBezTo>
                  <a:pt x="0" y="729159"/>
                  <a:pt x="66782" y="415238"/>
                  <a:pt x="187550" y="129711"/>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783">
              <a:defRPr/>
            </a:pPr>
            <a:endParaRPr lang="en-US" sz="1350">
              <a:solidFill>
                <a:prstClr val="white"/>
              </a:solidFill>
              <a:latin typeface="Calibri" panose="020F0502020204030204"/>
            </a:endParaRPr>
          </a:p>
        </p:txBody>
      </p:sp>
      <p:sp>
        <p:nvSpPr>
          <p:cNvPr id="25" name="Freeform: Shape 24">
            <a:extLst>
              <a:ext uri="{FF2B5EF4-FFF2-40B4-BE49-F238E27FC236}">
                <a16:creationId xmlns:a16="http://schemas.microsoft.com/office/drawing/2014/main" id="{59156A24-128C-4054-AAFF-F8CA5BA0E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2430" y="2"/>
            <a:ext cx="3351569" cy="2810465"/>
          </a:xfrm>
          <a:custGeom>
            <a:avLst/>
            <a:gdLst>
              <a:gd name="connsiteX0" fmla="*/ 267865 w 3913376"/>
              <a:gd name="connsiteY0" fmla="*/ 0 h 3281569"/>
              <a:gd name="connsiteX1" fmla="*/ 3913376 w 3913376"/>
              <a:gd name="connsiteY1" fmla="*/ 0 h 3281569"/>
              <a:gd name="connsiteX2" fmla="*/ 3913376 w 3913376"/>
              <a:gd name="connsiteY2" fmla="*/ 2499938 h 3281569"/>
              <a:gd name="connsiteX3" fmla="*/ 3794714 w 3913376"/>
              <a:gd name="connsiteY3" fmla="*/ 2630499 h 3281569"/>
              <a:gd name="connsiteX4" fmla="*/ 2222892 w 3913376"/>
              <a:gd name="connsiteY4" fmla="*/ 3281569 h 3281569"/>
              <a:gd name="connsiteX5" fmla="*/ 0 w 3913376"/>
              <a:gd name="connsiteY5" fmla="*/ 1058677 h 3281569"/>
              <a:gd name="connsiteX6" fmla="*/ 174686 w 3913376"/>
              <a:gd name="connsiteY6" fmla="*/ 193427 h 3281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376" h="3281569">
                <a:moveTo>
                  <a:pt x="267865" y="0"/>
                </a:moveTo>
                <a:lnTo>
                  <a:pt x="3913376" y="0"/>
                </a:lnTo>
                <a:lnTo>
                  <a:pt x="3913376" y="2499938"/>
                </a:lnTo>
                <a:lnTo>
                  <a:pt x="3794714" y="2630499"/>
                </a:lnTo>
                <a:cubicBezTo>
                  <a:pt x="3392450" y="3032763"/>
                  <a:pt x="2836727" y="3281569"/>
                  <a:pt x="2222892" y="3281569"/>
                </a:cubicBezTo>
                <a:cubicBezTo>
                  <a:pt x="995223" y="3281569"/>
                  <a:pt x="0" y="2286346"/>
                  <a:pt x="0" y="1058677"/>
                </a:cubicBezTo>
                <a:cubicBezTo>
                  <a:pt x="0" y="751760"/>
                  <a:pt x="62202" y="459370"/>
                  <a:pt x="174686" y="19342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12" name="Graphic 11" descr="Soccer ball">
            <a:extLst>
              <a:ext uri="{FF2B5EF4-FFF2-40B4-BE49-F238E27FC236}">
                <a16:creationId xmlns:a16="http://schemas.microsoft.com/office/drawing/2014/main" id="{3FE32A78-148A-4FA3-898E-A8ACDCB47BD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13066" y="134622"/>
            <a:ext cx="2092539" cy="2092539"/>
          </a:xfrm>
          <a:prstGeom prst="rect">
            <a:avLst/>
          </a:prstGeom>
        </p:spPr>
      </p:pic>
      <p:sp>
        <p:nvSpPr>
          <p:cNvPr id="27" name="Oval 26">
            <a:extLst>
              <a:ext uri="{FF2B5EF4-FFF2-40B4-BE49-F238E27FC236}">
                <a16:creationId xmlns:a16="http://schemas.microsoft.com/office/drawing/2014/main" id="{BCB8E572-32F0-4C78-B268-2702C859F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41646" y="3052759"/>
            <a:ext cx="2504968" cy="2504968"/>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29" name="Freeform: Shape 28">
            <a:extLst>
              <a:ext uri="{FF2B5EF4-FFF2-40B4-BE49-F238E27FC236}">
                <a16:creationId xmlns:a16="http://schemas.microsoft.com/office/drawing/2014/main" id="{0611C424-EB44-492D-9C48-78BB0D5DC9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5089" y="3197704"/>
            <a:ext cx="2236579" cy="2236579"/>
          </a:xfrm>
          <a:custGeom>
            <a:avLst/>
            <a:gdLst>
              <a:gd name="connsiteX0" fmla="*/ 1371600 w 2743200"/>
              <a:gd name="connsiteY0" fmla="*/ 0 h 2743200"/>
              <a:gd name="connsiteX1" fmla="*/ 2743200 w 2743200"/>
              <a:gd name="connsiteY1" fmla="*/ 1371600 h 2743200"/>
              <a:gd name="connsiteX2" fmla="*/ 1371600 w 2743200"/>
              <a:gd name="connsiteY2" fmla="*/ 2743200 h 2743200"/>
              <a:gd name="connsiteX3" fmla="*/ 0 w 2743200"/>
              <a:gd name="connsiteY3" fmla="*/ 1371600 h 2743200"/>
              <a:gd name="connsiteX4" fmla="*/ 1371600 w 2743200"/>
              <a:gd name="connsiteY4" fmla="*/ 0 h 274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743200">
                <a:moveTo>
                  <a:pt x="1371600" y="0"/>
                </a:moveTo>
                <a:cubicBezTo>
                  <a:pt x="2129114" y="0"/>
                  <a:pt x="2743200" y="614087"/>
                  <a:pt x="2743200" y="1371600"/>
                </a:cubicBezTo>
                <a:cubicBezTo>
                  <a:pt x="2743200" y="2129114"/>
                  <a:pt x="2129114" y="2743200"/>
                  <a:pt x="1371600" y="2743200"/>
                </a:cubicBezTo>
                <a:cubicBezTo>
                  <a:pt x="614087" y="2743200"/>
                  <a:pt x="0" y="2129114"/>
                  <a:pt x="0" y="1371600"/>
                </a:cubicBezTo>
                <a:cubicBezTo>
                  <a:pt x="0" y="614087"/>
                  <a:pt x="614087" y="0"/>
                  <a:pt x="13716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8" name="Graphic 7" descr="Paint brush">
            <a:extLst>
              <a:ext uri="{FF2B5EF4-FFF2-40B4-BE49-F238E27FC236}">
                <a16:creationId xmlns:a16="http://schemas.microsoft.com/office/drawing/2014/main" id="{968ADB45-F286-4055-9BAB-27595F46863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22684" y="3617584"/>
            <a:ext cx="1459107" cy="1459107"/>
          </a:xfrm>
          <a:prstGeom prst="rect">
            <a:avLst/>
          </a:prstGeom>
        </p:spPr>
      </p:pic>
      <p:sp>
        <p:nvSpPr>
          <p:cNvPr id="31" name="Freeform: Shape 30">
            <a:extLst>
              <a:ext uri="{FF2B5EF4-FFF2-40B4-BE49-F238E27FC236}">
                <a16:creationId xmlns:a16="http://schemas.microsoft.com/office/drawing/2014/main" id="{646E8F12-06B4-4D6B-866C-1743B253C8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1081" y="4566775"/>
            <a:ext cx="2652919" cy="2296450"/>
          </a:xfrm>
          <a:custGeom>
            <a:avLst/>
            <a:gdLst>
              <a:gd name="connsiteX0" fmla="*/ 2002536 w 3339958"/>
              <a:gd name="connsiteY0" fmla="*/ 0 h 2891173"/>
              <a:gd name="connsiteX1" fmla="*/ 3276335 w 3339958"/>
              <a:gd name="connsiteY1" fmla="*/ 457282 h 2891173"/>
              <a:gd name="connsiteX2" fmla="*/ 3339958 w 3339958"/>
              <a:gd name="connsiteY2" fmla="*/ 515107 h 2891173"/>
              <a:gd name="connsiteX3" fmla="*/ 3339958 w 3339958"/>
              <a:gd name="connsiteY3" fmla="*/ 2891173 h 2891173"/>
              <a:gd name="connsiteX4" fmla="*/ 209954 w 3339958"/>
              <a:gd name="connsiteY4" fmla="*/ 2891173 h 2891173"/>
              <a:gd name="connsiteX5" fmla="*/ 157369 w 3339958"/>
              <a:gd name="connsiteY5" fmla="*/ 2782014 h 2891173"/>
              <a:gd name="connsiteX6" fmla="*/ 0 w 3339958"/>
              <a:gd name="connsiteY6" fmla="*/ 2002536 h 2891173"/>
              <a:gd name="connsiteX7" fmla="*/ 2002536 w 3339958"/>
              <a:gd name="connsiteY7" fmla="*/ 0 h 289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9958" h="2891173">
                <a:moveTo>
                  <a:pt x="2002536" y="0"/>
                </a:moveTo>
                <a:cubicBezTo>
                  <a:pt x="2486398" y="0"/>
                  <a:pt x="2930179" y="171609"/>
                  <a:pt x="3276335" y="457282"/>
                </a:cubicBezTo>
                <a:lnTo>
                  <a:pt x="3339958" y="515107"/>
                </a:lnTo>
                <a:lnTo>
                  <a:pt x="3339958" y="2891173"/>
                </a:lnTo>
                <a:lnTo>
                  <a:pt x="209954" y="2891173"/>
                </a:lnTo>
                <a:lnTo>
                  <a:pt x="157369" y="2782014"/>
                </a:lnTo>
                <a:cubicBezTo>
                  <a:pt x="56036" y="2542434"/>
                  <a:pt x="0" y="2279029"/>
                  <a:pt x="0" y="2002536"/>
                </a:cubicBezTo>
                <a:cubicBezTo>
                  <a:pt x="0" y="896566"/>
                  <a:pt x="896566" y="0"/>
                  <a:pt x="2002536"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783">
              <a:defRPr/>
            </a:pPr>
            <a:endParaRPr lang="en-US" sz="1350" dirty="0">
              <a:solidFill>
                <a:prstClr val="white"/>
              </a:solidFill>
              <a:latin typeface="Calibri" panose="020F0502020204030204"/>
            </a:endParaRPr>
          </a:p>
        </p:txBody>
      </p:sp>
      <p:sp>
        <p:nvSpPr>
          <p:cNvPr id="33" name="Freeform: Shape 32">
            <a:extLst>
              <a:ext uri="{FF2B5EF4-FFF2-40B4-BE49-F238E27FC236}">
                <a16:creationId xmlns:a16="http://schemas.microsoft.com/office/drawing/2014/main" id="{3CC324B9-DFFF-42F1-8D81-AAD42554BD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19000" y="4697612"/>
            <a:ext cx="2524999" cy="2165614"/>
          </a:xfrm>
          <a:custGeom>
            <a:avLst/>
            <a:gdLst>
              <a:gd name="connsiteX0" fmla="*/ 1837818 w 3178912"/>
              <a:gd name="connsiteY0" fmla="*/ 0 h 2726454"/>
              <a:gd name="connsiteX1" fmla="*/ 3137352 w 3178912"/>
              <a:gd name="connsiteY1" fmla="*/ 538285 h 2726454"/>
              <a:gd name="connsiteX2" fmla="*/ 3178912 w 3178912"/>
              <a:gd name="connsiteY2" fmla="*/ 584013 h 2726454"/>
              <a:gd name="connsiteX3" fmla="*/ 3178912 w 3178912"/>
              <a:gd name="connsiteY3" fmla="*/ 2726454 h 2726454"/>
              <a:gd name="connsiteX4" fmla="*/ 229483 w 3178912"/>
              <a:gd name="connsiteY4" fmla="*/ 2726454 h 2726454"/>
              <a:gd name="connsiteX5" fmla="*/ 221815 w 3178912"/>
              <a:gd name="connsiteY5" fmla="*/ 2713832 h 2726454"/>
              <a:gd name="connsiteX6" fmla="*/ 0 w 3178912"/>
              <a:gd name="connsiteY6" fmla="*/ 1837818 h 2726454"/>
              <a:gd name="connsiteX7" fmla="*/ 1837818 w 3178912"/>
              <a:gd name="connsiteY7" fmla="*/ 0 h 272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8912" h="2726454">
                <a:moveTo>
                  <a:pt x="1837818" y="0"/>
                </a:moveTo>
                <a:cubicBezTo>
                  <a:pt x="2345318" y="0"/>
                  <a:pt x="2804772" y="205705"/>
                  <a:pt x="3137352" y="538285"/>
                </a:cubicBezTo>
                <a:lnTo>
                  <a:pt x="3178912" y="584013"/>
                </a:lnTo>
                <a:lnTo>
                  <a:pt x="3178912" y="2726454"/>
                </a:lnTo>
                <a:lnTo>
                  <a:pt x="229483" y="2726454"/>
                </a:lnTo>
                <a:lnTo>
                  <a:pt x="221815" y="2713832"/>
                </a:lnTo>
                <a:cubicBezTo>
                  <a:pt x="80353" y="2453425"/>
                  <a:pt x="0" y="2155005"/>
                  <a:pt x="0" y="1837818"/>
                </a:cubicBezTo>
                <a:cubicBezTo>
                  <a:pt x="0" y="822819"/>
                  <a:pt x="822819" y="0"/>
                  <a:pt x="183781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14" name="Graphic 13" descr="Computer">
            <a:extLst>
              <a:ext uri="{FF2B5EF4-FFF2-40B4-BE49-F238E27FC236}">
                <a16:creationId xmlns:a16="http://schemas.microsoft.com/office/drawing/2014/main" id="{B8642A75-3C41-4B6C-A503-F9EE09BABD3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88437" y="5266235"/>
            <a:ext cx="1503092" cy="1503092"/>
          </a:xfrm>
          <a:prstGeom prst="rect">
            <a:avLst/>
          </a:prstGeom>
        </p:spPr>
      </p:pic>
    </p:spTree>
    <p:extLst>
      <p:ext uri="{BB962C8B-B14F-4D97-AF65-F5344CB8AC3E}">
        <p14:creationId xmlns:p14="http://schemas.microsoft.com/office/powerpoint/2010/main" val="12334277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3C72B-E3AE-45D1-A5B1-E36181DA7EB0}"/>
              </a:ext>
            </a:extLst>
          </p:cNvPr>
          <p:cNvSpPr>
            <a:spLocks noGrp="1"/>
          </p:cNvSpPr>
          <p:nvPr>
            <p:ph type="title"/>
          </p:nvPr>
        </p:nvSpPr>
        <p:spPr>
          <a:xfrm>
            <a:off x="5183743" y="249772"/>
            <a:ext cx="3453416" cy="1235205"/>
          </a:xfrm>
        </p:spPr>
        <p:txBody>
          <a:bodyPr vert="horz" lIns="91440" tIns="45720" rIns="91440" bIns="45720" rtlCol="0" anchor="ctr">
            <a:normAutofit/>
          </a:bodyPr>
          <a:lstStyle/>
          <a:p>
            <a:pPr algn="l" defTabSz="685800">
              <a:lnSpc>
                <a:spcPct val="90000"/>
              </a:lnSpc>
            </a:pPr>
            <a:r>
              <a:rPr lang="en-US" sz="4800" kern="1200" dirty="0">
                <a:solidFill>
                  <a:schemeClr val="tx1"/>
                </a:solidFill>
                <a:latin typeface="+mj-lt"/>
                <a:ea typeface="+mj-ea"/>
                <a:cs typeface="+mj-cs"/>
              </a:rPr>
              <a:t>Safety &amp; Risk</a:t>
            </a:r>
          </a:p>
        </p:txBody>
      </p:sp>
      <p:sp>
        <p:nvSpPr>
          <p:cNvPr id="19" name="Freeform: Shape 18">
            <a:extLst>
              <a:ext uri="{FF2B5EF4-FFF2-40B4-BE49-F238E27FC236}">
                <a16:creationId xmlns:a16="http://schemas.microsoft.com/office/drawing/2014/main" id="{0ED52484-C939-4951-85D6-79046BBC64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
            <a:ext cx="3469527" cy="2969959"/>
          </a:xfrm>
          <a:custGeom>
            <a:avLst/>
            <a:gdLst>
              <a:gd name="connsiteX0" fmla="*/ 0 w 4067397"/>
              <a:gd name="connsiteY0" fmla="*/ 0 h 3481744"/>
              <a:gd name="connsiteX1" fmla="*/ 3741230 w 4067397"/>
              <a:gd name="connsiteY1" fmla="*/ 0 h 3481744"/>
              <a:gd name="connsiteX2" fmla="*/ 3789282 w 4067397"/>
              <a:gd name="connsiteY2" fmla="*/ 79096 h 3481744"/>
              <a:gd name="connsiteX3" fmla="*/ 4067397 w 4067397"/>
              <a:gd name="connsiteY3" fmla="*/ 1177456 h 3481744"/>
              <a:gd name="connsiteX4" fmla="*/ 1763109 w 4067397"/>
              <a:gd name="connsiteY4" fmla="*/ 3481744 h 3481744"/>
              <a:gd name="connsiteX5" fmla="*/ 133731 w 4067397"/>
              <a:gd name="connsiteY5" fmla="*/ 2806834 h 3481744"/>
              <a:gd name="connsiteX6" fmla="*/ 0 w 4067397"/>
              <a:gd name="connsiteY6" fmla="*/ 2659692 h 3481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67397" h="3481744">
                <a:moveTo>
                  <a:pt x="0" y="0"/>
                </a:moveTo>
                <a:lnTo>
                  <a:pt x="3741230" y="0"/>
                </a:lnTo>
                <a:lnTo>
                  <a:pt x="3789282" y="79096"/>
                </a:lnTo>
                <a:cubicBezTo>
                  <a:pt x="3966649" y="405598"/>
                  <a:pt x="4067397" y="779761"/>
                  <a:pt x="4067397" y="1177456"/>
                </a:cubicBezTo>
                <a:cubicBezTo>
                  <a:pt x="4067397" y="2450079"/>
                  <a:pt x="3035732" y="3481744"/>
                  <a:pt x="1763109" y="3481744"/>
                </a:cubicBezTo>
                <a:cubicBezTo>
                  <a:pt x="1126798" y="3481744"/>
                  <a:pt x="550726" y="3223828"/>
                  <a:pt x="133731" y="2806834"/>
                </a:cubicBezTo>
                <a:lnTo>
                  <a:pt x="0" y="2659692"/>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783">
              <a:defRPr/>
            </a:pPr>
            <a:endParaRPr lang="en-US" sz="1350">
              <a:solidFill>
                <a:prstClr val="white"/>
              </a:solidFill>
              <a:latin typeface="Calibri" panose="020F0502020204030204"/>
            </a:endParaRPr>
          </a:p>
        </p:txBody>
      </p:sp>
      <p:sp>
        <p:nvSpPr>
          <p:cNvPr id="21" name="Freeform: Shape 20">
            <a:extLst>
              <a:ext uri="{FF2B5EF4-FFF2-40B4-BE49-F238E27FC236}">
                <a16:creationId xmlns:a16="http://schemas.microsoft.com/office/drawing/2014/main" id="{268CEAA9-EB19-46F9-AFA2-D168C2B83F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330574" cy="2831006"/>
          </a:xfrm>
          <a:custGeom>
            <a:avLst/>
            <a:gdLst>
              <a:gd name="connsiteX0" fmla="*/ 0 w 3904500"/>
              <a:gd name="connsiteY0" fmla="*/ 0 h 3318846"/>
              <a:gd name="connsiteX1" fmla="*/ 3550823 w 3904500"/>
              <a:gd name="connsiteY1" fmla="*/ 0 h 3318846"/>
              <a:gd name="connsiteX2" fmla="*/ 3646046 w 3904500"/>
              <a:gd name="connsiteY2" fmla="*/ 156742 h 3318846"/>
              <a:gd name="connsiteX3" fmla="*/ 3904500 w 3904500"/>
              <a:gd name="connsiteY3" fmla="*/ 1177456 h 3318846"/>
              <a:gd name="connsiteX4" fmla="*/ 1763110 w 3904500"/>
              <a:gd name="connsiteY4" fmla="*/ 3318846 h 3318846"/>
              <a:gd name="connsiteX5" fmla="*/ 110709 w 3904500"/>
              <a:gd name="connsiteY5" fmla="*/ 2539579 h 3318846"/>
              <a:gd name="connsiteX6" fmla="*/ 0 w 3904500"/>
              <a:gd name="connsiteY6" fmla="*/ 2391530 h 3318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4500" h="3318846">
                <a:moveTo>
                  <a:pt x="0" y="0"/>
                </a:moveTo>
                <a:lnTo>
                  <a:pt x="3550823" y="0"/>
                </a:lnTo>
                <a:lnTo>
                  <a:pt x="3646046" y="156742"/>
                </a:lnTo>
                <a:cubicBezTo>
                  <a:pt x="3810874" y="460163"/>
                  <a:pt x="3904500" y="807876"/>
                  <a:pt x="3904500" y="1177456"/>
                </a:cubicBezTo>
                <a:cubicBezTo>
                  <a:pt x="3904500" y="2360113"/>
                  <a:pt x="2945767" y="3318846"/>
                  <a:pt x="1763110" y="3318846"/>
                </a:cubicBezTo>
                <a:cubicBezTo>
                  <a:pt x="1097866" y="3318846"/>
                  <a:pt x="503472" y="3015497"/>
                  <a:pt x="110709" y="2539579"/>
                </a:cubicBezTo>
                <a:lnTo>
                  <a:pt x="0" y="239153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783">
              <a:defRPr/>
            </a:pPr>
            <a:endParaRPr lang="en-US" sz="1350">
              <a:solidFill>
                <a:prstClr val="white"/>
              </a:solidFill>
              <a:latin typeface="Calibri" panose="020F0502020204030204"/>
            </a:endParaRPr>
          </a:p>
        </p:txBody>
      </p:sp>
      <p:pic>
        <p:nvPicPr>
          <p:cNvPr id="14" name="Graphic 13" descr="Smart Phone">
            <a:extLst>
              <a:ext uri="{FF2B5EF4-FFF2-40B4-BE49-F238E27FC236}">
                <a16:creationId xmlns:a16="http://schemas.microsoft.com/office/drawing/2014/main" id="{2A46687F-3D26-4FD2-BDAE-A9AB441AD57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0485" y="190101"/>
            <a:ext cx="1949674" cy="1949674"/>
          </a:xfrm>
          <a:prstGeom prst="rect">
            <a:avLst/>
          </a:prstGeom>
        </p:spPr>
      </p:pic>
      <p:sp>
        <p:nvSpPr>
          <p:cNvPr id="23" name="Oval 22">
            <a:extLst>
              <a:ext uri="{FF2B5EF4-FFF2-40B4-BE49-F238E27FC236}">
                <a16:creationId xmlns:a16="http://schemas.microsoft.com/office/drawing/2014/main" id="{123AC743-1CAC-4594-8F81-8E5C1E45B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0924" y="1380410"/>
            <a:ext cx="1481328" cy="1481328"/>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25" name="Oval 24">
            <a:extLst>
              <a:ext uri="{FF2B5EF4-FFF2-40B4-BE49-F238E27FC236}">
                <a16:creationId xmlns:a16="http://schemas.microsoft.com/office/drawing/2014/main" id="{B83B7D38-93E6-49F8-8B10-54BCB14D4F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4368" y="1503854"/>
            <a:ext cx="1234440" cy="1234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8" name="Graphic 7" descr="Map with pin">
            <a:extLst>
              <a:ext uri="{FF2B5EF4-FFF2-40B4-BE49-F238E27FC236}">
                <a16:creationId xmlns:a16="http://schemas.microsoft.com/office/drawing/2014/main" id="{97A33EA0-82B3-4016-9AE2-FC0F55B627F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770108" y="1709594"/>
            <a:ext cx="822960" cy="822960"/>
          </a:xfrm>
          <a:prstGeom prst="rect">
            <a:avLst/>
          </a:prstGeom>
        </p:spPr>
      </p:pic>
      <p:sp>
        <p:nvSpPr>
          <p:cNvPr id="27" name="Freeform: Shape 26">
            <a:extLst>
              <a:ext uri="{FF2B5EF4-FFF2-40B4-BE49-F238E27FC236}">
                <a16:creationId xmlns:a16="http://schemas.microsoft.com/office/drawing/2014/main" id="{3DF8EA8C-4EAB-49EE-BBAB-78BE910D2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3" y="4392292"/>
            <a:ext cx="2812150" cy="2462943"/>
          </a:xfrm>
          <a:custGeom>
            <a:avLst/>
            <a:gdLst>
              <a:gd name="connsiteX0" fmla="*/ 1360112 w 3216344"/>
              <a:gd name="connsiteY0" fmla="*/ 0 h 2816945"/>
              <a:gd name="connsiteX1" fmla="*/ 3216344 w 3216344"/>
              <a:gd name="connsiteY1" fmla="*/ 1856232 h 2816945"/>
              <a:gd name="connsiteX2" fmla="*/ 2992307 w 3216344"/>
              <a:gd name="connsiteY2" fmla="*/ 2741023 h 2816945"/>
              <a:gd name="connsiteX3" fmla="*/ 2946183 w 3216344"/>
              <a:gd name="connsiteY3" fmla="*/ 2816945 h 2816945"/>
              <a:gd name="connsiteX4" fmla="*/ 0 w 3216344"/>
              <a:gd name="connsiteY4" fmla="*/ 2816945 h 2816945"/>
              <a:gd name="connsiteX5" fmla="*/ 0 w 3216344"/>
              <a:gd name="connsiteY5" fmla="*/ 596005 h 2816945"/>
              <a:gd name="connsiteX6" fmla="*/ 47558 w 3216344"/>
              <a:gd name="connsiteY6" fmla="*/ 543678 h 2816945"/>
              <a:gd name="connsiteX7" fmla="*/ 1360112 w 3216344"/>
              <a:gd name="connsiteY7" fmla="*/ 0 h 281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16344" h="2816945">
                <a:moveTo>
                  <a:pt x="1360112" y="0"/>
                </a:moveTo>
                <a:cubicBezTo>
                  <a:pt x="2385281" y="0"/>
                  <a:pt x="3216344" y="831063"/>
                  <a:pt x="3216344" y="1856232"/>
                </a:cubicBezTo>
                <a:cubicBezTo>
                  <a:pt x="3216344" y="2176598"/>
                  <a:pt x="3135186" y="2478007"/>
                  <a:pt x="2992307" y="2741023"/>
                </a:cubicBezTo>
                <a:lnTo>
                  <a:pt x="2946183" y="2816945"/>
                </a:lnTo>
                <a:lnTo>
                  <a:pt x="0" y="2816945"/>
                </a:lnTo>
                <a:lnTo>
                  <a:pt x="0" y="596005"/>
                </a:lnTo>
                <a:lnTo>
                  <a:pt x="47558" y="543678"/>
                </a:lnTo>
                <a:cubicBezTo>
                  <a:pt x="383470" y="207766"/>
                  <a:pt x="847528" y="0"/>
                  <a:pt x="136011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783">
              <a:defRPr/>
            </a:pPr>
            <a:endParaRPr lang="en-US" sz="1350">
              <a:solidFill>
                <a:prstClr val="white"/>
              </a:solidFill>
              <a:latin typeface="Calibri" panose="020F0502020204030204"/>
            </a:endParaRPr>
          </a:p>
        </p:txBody>
      </p:sp>
      <p:sp>
        <p:nvSpPr>
          <p:cNvPr id="29" name="Freeform: Shape 28">
            <a:extLst>
              <a:ext uri="{FF2B5EF4-FFF2-40B4-BE49-F238E27FC236}">
                <a16:creationId xmlns:a16="http://schemas.microsoft.com/office/drawing/2014/main" id="{4FCFB4C2-42E8-4EE8-8B04-23A2DA921B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1" y="4536935"/>
            <a:ext cx="2667048" cy="2321065"/>
          </a:xfrm>
          <a:custGeom>
            <a:avLst/>
            <a:gdLst>
              <a:gd name="connsiteX0" fmla="*/ 1360112 w 3050387"/>
              <a:gd name="connsiteY0" fmla="*/ 0 h 2654675"/>
              <a:gd name="connsiteX1" fmla="*/ 3050387 w 3050387"/>
              <a:gd name="connsiteY1" fmla="*/ 1690275 h 2654675"/>
              <a:gd name="connsiteX2" fmla="*/ 2761715 w 3050387"/>
              <a:gd name="connsiteY2" fmla="*/ 2635324 h 2654675"/>
              <a:gd name="connsiteX3" fmla="*/ 2747244 w 3050387"/>
              <a:gd name="connsiteY3" fmla="*/ 2654675 h 2654675"/>
              <a:gd name="connsiteX4" fmla="*/ 0 w 3050387"/>
              <a:gd name="connsiteY4" fmla="*/ 2654675 h 2654675"/>
              <a:gd name="connsiteX5" fmla="*/ 0 w 3050387"/>
              <a:gd name="connsiteY5" fmla="*/ 689742 h 2654675"/>
              <a:gd name="connsiteX6" fmla="*/ 55814 w 3050387"/>
              <a:gd name="connsiteY6" fmla="*/ 615103 h 2654675"/>
              <a:gd name="connsiteX7" fmla="*/ 1360112 w 3050387"/>
              <a:gd name="connsiteY7" fmla="*/ 0 h 265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50387" h="2654675">
                <a:moveTo>
                  <a:pt x="1360112" y="0"/>
                </a:moveTo>
                <a:cubicBezTo>
                  <a:pt x="2293625" y="0"/>
                  <a:pt x="3050387" y="756762"/>
                  <a:pt x="3050387" y="1690275"/>
                </a:cubicBezTo>
                <a:cubicBezTo>
                  <a:pt x="3050387" y="2040343"/>
                  <a:pt x="2943967" y="2365554"/>
                  <a:pt x="2761715" y="2635324"/>
                </a:cubicBezTo>
                <a:lnTo>
                  <a:pt x="2747244" y="2654675"/>
                </a:lnTo>
                <a:lnTo>
                  <a:pt x="0" y="2654675"/>
                </a:lnTo>
                <a:lnTo>
                  <a:pt x="0" y="689742"/>
                </a:lnTo>
                <a:lnTo>
                  <a:pt x="55814" y="615103"/>
                </a:lnTo>
                <a:cubicBezTo>
                  <a:pt x="365835" y="239445"/>
                  <a:pt x="835011" y="0"/>
                  <a:pt x="1360112"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783">
              <a:defRPr/>
            </a:pPr>
            <a:endParaRPr lang="en-US" sz="1350">
              <a:solidFill>
                <a:prstClr val="white"/>
              </a:solidFill>
              <a:latin typeface="Calibri" panose="020F0502020204030204"/>
            </a:endParaRPr>
          </a:p>
        </p:txBody>
      </p:sp>
      <p:pic>
        <p:nvPicPr>
          <p:cNvPr id="12" name="Graphic 11" descr="Flammable">
            <a:extLst>
              <a:ext uri="{FF2B5EF4-FFF2-40B4-BE49-F238E27FC236}">
                <a16:creationId xmlns:a16="http://schemas.microsoft.com/office/drawing/2014/main" id="{DB5A8A0D-BF4F-4552-B7E1-CBCEC673938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50870" y="5109837"/>
            <a:ext cx="1623926" cy="1623926"/>
          </a:xfrm>
          <a:prstGeom prst="rect">
            <a:avLst/>
          </a:prstGeom>
        </p:spPr>
      </p:pic>
      <p:sp>
        <p:nvSpPr>
          <p:cNvPr id="31" name="Oval 30">
            <a:extLst>
              <a:ext uri="{FF2B5EF4-FFF2-40B4-BE49-F238E27FC236}">
                <a16:creationId xmlns:a16="http://schemas.microsoft.com/office/drawing/2014/main" id="{9973AF05-1CBD-4B57-BB0F-EAEF9F8FB6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35700" y="3011236"/>
            <a:ext cx="2372293" cy="2372293"/>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33" name="Oval 32">
            <a:extLst>
              <a:ext uri="{FF2B5EF4-FFF2-40B4-BE49-F238E27FC236}">
                <a16:creationId xmlns:a16="http://schemas.microsoft.com/office/drawing/2014/main" id="{D3714E15-0DC2-4DED-9F2A-CD13C33A1E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59144" y="3134680"/>
            <a:ext cx="2096801" cy="209680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10" name="Graphic 9" descr="Firefighter">
            <a:extLst>
              <a:ext uri="{FF2B5EF4-FFF2-40B4-BE49-F238E27FC236}">
                <a16:creationId xmlns:a16="http://schemas.microsoft.com/office/drawing/2014/main" id="{36D9ED51-25A8-47FE-87D8-7CE3CF1F9C9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18529" y="3506071"/>
            <a:ext cx="1380431" cy="1380431"/>
          </a:xfrm>
          <a:prstGeom prst="rect">
            <a:avLst/>
          </a:prstGeom>
        </p:spPr>
      </p:pic>
      <p:sp>
        <p:nvSpPr>
          <p:cNvPr id="4" name="Content Placeholder 3">
            <a:extLst>
              <a:ext uri="{FF2B5EF4-FFF2-40B4-BE49-F238E27FC236}">
                <a16:creationId xmlns:a16="http://schemas.microsoft.com/office/drawing/2014/main" id="{5446D668-05D4-4CDB-B28E-D3ECDB777A85}"/>
              </a:ext>
            </a:extLst>
          </p:cNvPr>
          <p:cNvSpPr>
            <a:spLocks noGrp="1"/>
          </p:cNvSpPr>
          <p:nvPr>
            <p:ph sz="half" idx="2"/>
          </p:nvPr>
        </p:nvSpPr>
        <p:spPr>
          <a:xfrm>
            <a:off x="5090767" y="1503854"/>
            <a:ext cx="3407225" cy="4877473"/>
          </a:xfrm>
        </p:spPr>
        <p:txBody>
          <a:bodyPr vert="horz" lIns="91440" tIns="45720" rIns="91440" bIns="45720" rtlCol="0" anchor="t">
            <a:normAutofit/>
          </a:bodyPr>
          <a:lstStyle/>
          <a:p>
            <a:pPr marL="171450" indent="0" defTabSz="685800">
              <a:lnSpc>
                <a:spcPct val="90000"/>
              </a:lnSpc>
              <a:buNone/>
            </a:pPr>
            <a:r>
              <a:rPr lang="en-US" b="1" dirty="0">
                <a:solidFill>
                  <a:srgbClr val="FFD700"/>
                </a:solidFill>
              </a:rPr>
              <a:t>Home fire safety checks </a:t>
            </a:r>
          </a:p>
          <a:p>
            <a:pPr marL="171450" indent="0" defTabSz="685800">
              <a:lnSpc>
                <a:spcPct val="90000"/>
              </a:lnSpc>
              <a:buNone/>
            </a:pPr>
            <a:endParaRPr lang="en-US" b="1" dirty="0">
              <a:solidFill>
                <a:srgbClr val="FFD700"/>
              </a:solidFill>
            </a:endParaRPr>
          </a:p>
          <a:p>
            <a:pPr marL="171450" indent="0" defTabSz="685800">
              <a:lnSpc>
                <a:spcPct val="90000"/>
              </a:lnSpc>
              <a:buNone/>
            </a:pPr>
            <a:r>
              <a:rPr lang="en-US" b="1" dirty="0">
                <a:solidFill>
                  <a:srgbClr val="FFD700"/>
                </a:solidFill>
              </a:rPr>
              <a:t>Headway card</a:t>
            </a:r>
          </a:p>
          <a:p>
            <a:pPr marL="171450" indent="0" defTabSz="685800">
              <a:lnSpc>
                <a:spcPct val="90000"/>
              </a:lnSpc>
              <a:buNone/>
            </a:pPr>
            <a:endParaRPr lang="en-US" b="1" dirty="0">
              <a:solidFill>
                <a:srgbClr val="FFD700"/>
              </a:solidFill>
            </a:endParaRPr>
          </a:p>
          <a:p>
            <a:pPr marL="171450" indent="0" defTabSz="685800">
              <a:lnSpc>
                <a:spcPct val="90000"/>
              </a:lnSpc>
              <a:buNone/>
            </a:pPr>
            <a:r>
              <a:rPr lang="en-US" b="1" dirty="0">
                <a:solidFill>
                  <a:srgbClr val="FFD700"/>
                </a:solidFill>
              </a:rPr>
              <a:t>ICE card </a:t>
            </a:r>
          </a:p>
          <a:p>
            <a:pPr marL="171450" indent="0" defTabSz="685800">
              <a:lnSpc>
                <a:spcPct val="90000"/>
              </a:lnSpc>
              <a:buNone/>
            </a:pPr>
            <a:endParaRPr lang="en-US" dirty="0">
              <a:solidFill>
                <a:srgbClr val="FFD700"/>
              </a:solidFill>
            </a:endParaRPr>
          </a:p>
          <a:p>
            <a:pPr marL="171450" indent="0" defTabSz="685800">
              <a:lnSpc>
                <a:spcPct val="90000"/>
              </a:lnSpc>
              <a:buNone/>
            </a:pPr>
            <a:r>
              <a:rPr lang="en-US" dirty="0">
                <a:solidFill>
                  <a:srgbClr val="FFD700"/>
                </a:solidFill>
              </a:rPr>
              <a:t>Mobile phone… </a:t>
            </a:r>
          </a:p>
          <a:p>
            <a:pPr marL="171450" indent="0" defTabSz="685800">
              <a:lnSpc>
                <a:spcPct val="90000"/>
              </a:lnSpc>
              <a:buNone/>
            </a:pPr>
            <a:endParaRPr lang="en-US" dirty="0">
              <a:solidFill>
                <a:srgbClr val="FFD700"/>
              </a:solidFill>
            </a:endParaRPr>
          </a:p>
          <a:p>
            <a:pPr marL="171450" indent="0" defTabSz="685800">
              <a:lnSpc>
                <a:spcPct val="90000"/>
              </a:lnSpc>
              <a:buNone/>
            </a:pPr>
            <a:r>
              <a:rPr lang="en-US" dirty="0">
                <a:solidFill>
                  <a:srgbClr val="FFD700"/>
                </a:solidFill>
              </a:rPr>
              <a:t>Missing persons profile</a:t>
            </a:r>
          </a:p>
          <a:p>
            <a:pPr marL="171450" indent="0" defTabSz="685800">
              <a:lnSpc>
                <a:spcPct val="90000"/>
              </a:lnSpc>
              <a:buNone/>
            </a:pPr>
            <a:endParaRPr lang="en-US" dirty="0">
              <a:solidFill>
                <a:srgbClr val="FFD700"/>
              </a:solidFill>
            </a:endParaRPr>
          </a:p>
          <a:p>
            <a:pPr marL="171450" indent="0" defTabSz="685800">
              <a:lnSpc>
                <a:spcPct val="90000"/>
              </a:lnSpc>
              <a:buNone/>
            </a:pPr>
            <a:r>
              <a:rPr lang="en-US" b="1" dirty="0">
                <a:solidFill>
                  <a:srgbClr val="FFD700"/>
                </a:solidFill>
              </a:rPr>
              <a:t>Challenging behavior</a:t>
            </a:r>
            <a:r>
              <a:rPr lang="en-US" dirty="0">
                <a:solidFill>
                  <a:srgbClr val="FFD700"/>
                </a:solidFill>
              </a:rPr>
              <a:t>…</a:t>
            </a:r>
          </a:p>
        </p:txBody>
      </p:sp>
    </p:spTree>
    <p:extLst>
      <p:ext uri="{BB962C8B-B14F-4D97-AF65-F5344CB8AC3E}">
        <p14:creationId xmlns:p14="http://schemas.microsoft.com/office/powerpoint/2010/main" val="37298260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Freeform: Shape 15">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FC94111-ED70-4D19-A99D-23EDCBC105DD}"/>
              </a:ext>
            </a:extLst>
          </p:cNvPr>
          <p:cNvSpPr>
            <a:spLocks noGrp="1"/>
          </p:cNvSpPr>
          <p:nvPr>
            <p:ph type="title"/>
          </p:nvPr>
        </p:nvSpPr>
        <p:spPr>
          <a:xfrm>
            <a:off x="647271" y="1012004"/>
            <a:ext cx="2562119" cy="4795408"/>
          </a:xfrm>
        </p:spPr>
        <p:txBody>
          <a:bodyPr vert="horz" lIns="91440" tIns="45720" rIns="91440" bIns="45720" rtlCol="0" anchor="ctr">
            <a:normAutofit/>
          </a:bodyPr>
          <a:lstStyle/>
          <a:p>
            <a:pPr algn="l">
              <a:lnSpc>
                <a:spcPct val="90000"/>
              </a:lnSpc>
            </a:pPr>
            <a:r>
              <a:rPr lang="en-US">
                <a:solidFill>
                  <a:srgbClr val="FFFFFF"/>
                </a:solidFill>
              </a:rPr>
              <a:t>What’s the outcome?</a:t>
            </a:r>
          </a:p>
        </p:txBody>
      </p:sp>
      <p:graphicFrame>
        <p:nvGraphicFramePr>
          <p:cNvPr id="7" name="Content Placeholder 3">
            <a:extLst>
              <a:ext uri="{FF2B5EF4-FFF2-40B4-BE49-F238E27FC236}">
                <a16:creationId xmlns:a16="http://schemas.microsoft.com/office/drawing/2014/main" id="{93D7BD89-DE8D-44B0-89DD-CF1797998788}"/>
              </a:ext>
            </a:extLst>
          </p:cNvPr>
          <p:cNvGraphicFramePr>
            <a:graphicFrameLocks noGrp="1"/>
          </p:cNvGraphicFramePr>
          <p:nvPr>
            <p:ph sz="half" idx="2"/>
            <p:extLst>
              <p:ext uri="{D42A27DB-BD31-4B8C-83A1-F6EECF244321}">
                <p14:modId xmlns:p14="http://schemas.microsoft.com/office/powerpoint/2010/main" val="2939863210"/>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137036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94111-ED70-4D19-A99D-23EDCBC105DD}"/>
              </a:ext>
            </a:extLst>
          </p:cNvPr>
          <p:cNvSpPr>
            <a:spLocks noGrp="1"/>
          </p:cNvSpPr>
          <p:nvPr>
            <p:ph type="title"/>
          </p:nvPr>
        </p:nvSpPr>
        <p:spPr/>
        <p:txBody>
          <a:bodyPr>
            <a:normAutofit fontScale="90000"/>
          </a:bodyPr>
          <a:lstStyle/>
          <a:p>
            <a:r>
              <a:rPr lang="en-GB" dirty="0">
                <a:solidFill>
                  <a:schemeClr val="bg1"/>
                </a:solidFill>
              </a:rPr>
              <a:t>Challenges within temporary accommodation…</a:t>
            </a:r>
          </a:p>
        </p:txBody>
      </p:sp>
      <p:sp>
        <p:nvSpPr>
          <p:cNvPr id="4" name="Content Placeholder 3">
            <a:extLst>
              <a:ext uri="{FF2B5EF4-FFF2-40B4-BE49-F238E27FC236}">
                <a16:creationId xmlns:a16="http://schemas.microsoft.com/office/drawing/2014/main" id="{C0433547-883C-453D-81E1-A6EC05884D19}"/>
              </a:ext>
            </a:extLst>
          </p:cNvPr>
          <p:cNvSpPr>
            <a:spLocks noGrp="1"/>
          </p:cNvSpPr>
          <p:nvPr>
            <p:ph sz="half" idx="2"/>
          </p:nvPr>
        </p:nvSpPr>
        <p:spPr>
          <a:xfrm>
            <a:off x="457200" y="2174875"/>
            <a:ext cx="7571184" cy="3951288"/>
          </a:xfrm>
        </p:spPr>
        <p:txBody>
          <a:bodyPr/>
          <a:lstStyle/>
          <a:p>
            <a:r>
              <a:rPr lang="en-GB" dirty="0">
                <a:solidFill>
                  <a:schemeClr val="bg1"/>
                </a:solidFill>
              </a:rPr>
              <a:t>Low staffing ratios </a:t>
            </a:r>
          </a:p>
          <a:p>
            <a:r>
              <a:rPr lang="en-GB" dirty="0">
                <a:solidFill>
                  <a:schemeClr val="bg1"/>
                </a:solidFill>
              </a:rPr>
              <a:t>Chaotic environment </a:t>
            </a:r>
          </a:p>
          <a:p>
            <a:r>
              <a:rPr lang="en-GB" dirty="0">
                <a:solidFill>
                  <a:schemeClr val="bg1"/>
                </a:solidFill>
              </a:rPr>
              <a:t>Exposure to high levels of substance use </a:t>
            </a:r>
          </a:p>
          <a:p>
            <a:r>
              <a:rPr lang="en-GB" dirty="0">
                <a:solidFill>
                  <a:schemeClr val="bg1"/>
                </a:solidFill>
              </a:rPr>
              <a:t>Limitations in support – e.g. personal care, medication administration </a:t>
            </a:r>
          </a:p>
          <a:p>
            <a:r>
              <a:rPr lang="en-GB" dirty="0">
                <a:solidFill>
                  <a:schemeClr val="bg1"/>
                </a:solidFill>
              </a:rPr>
              <a:t>Lack of psychological input (masking behaviours)</a:t>
            </a:r>
          </a:p>
          <a:p>
            <a:r>
              <a:rPr lang="en-GB" dirty="0">
                <a:solidFill>
                  <a:schemeClr val="bg1"/>
                </a:solidFill>
              </a:rPr>
              <a:t>Staff teams training and support needs </a:t>
            </a:r>
          </a:p>
          <a:p>
            <a:r>
              <a:rPr lang="en-GB" dirty="0">
                <a:solidFill>
                  <a:schemeClr val="bg1"/>
                </a:solidFill>
              </a:rPr>
              <a:t>Move on options and the next steps</a:t>
            </a:r>
          </a:p>
        </p:txBody>
      </p:sp>
    </p:spTree>
    <p:extLst>
      <p:ext uri="{BB962C8B-B14F-4D97-AF65-F5344CB8AC3E}">
        <p14:creationId xmlns:p14="http://schemas.microsoft.com/office/powerpoint/2010/main" val="3978521379"/>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B4B6A7D-8847-4A65-AB28-C102F6FE5739}"/>
              </a:ext>
            </a:extLst>
          </p:cNvPr>
          <p:cNvSpPr>
            <a:spLocks noGrp="1"/>
          </p:cNvSpPr>
          <p:nvPr>
            <p:ph type="title"/>
          </p:nvPr>
        </p:nvSpPr>
        <p:spPr>
          <a:xfrm>
            <a:off x="647271" y="1012004"/>
            <a:ext cx="2562119" cy="4795408"/>
          </a:xfrm>
        </p:spPr>
        <p:txBody>
          <a:bodyPr>
            <a:normAutofit/>
          </a:bodyPr>
          <a:lstStyle/>
          <a:p>
            <a:r>
              <a:rPr lang="en-GB" sz="2800" dirty="0">
                <a:solidFill>
                  <a:srgbClr val="FFFFFF"/>
                </a:solidFill>
              </a:rPr>
              <a:t>Summary of key interventions for residents with ARBD</a:t>
            </a:r>
          </a:p>
        </p:txBody>
      </p:sp>
      <p:graphicFrame>
        <p:nvGraphicFramePr>
          <p:cNvPr id="5" name="Content Placeholder 2">
            <a:extLst>
              <a:ext uri="{FF2B5EF4-FFF2-40B4-BE49-F238E27FC236}">
                <a16:creationId xmlns:a16="http://schemas.microsoft.com/office/drawing/2014/main" id="{FCD943F1-A3CD-4B95-BA1A-77EAC07A0D4E}"/>
              </a:ext>
            </a:extLst>
          </p:cNvPr>
          <p:cNvGraphicFramePr>
            <a:graphicFrameLocks noGrp="1"/>
          </p:cNvGraphicFramePr>
          <p:nvPr>
            <p:ph idx="1"/>
            <p:extLst>
              <p:ext uri="{D42A27DB-BD31-4B8C-83A1-F6EECF244321}">
                <p14:modId xmlns:p14="http://schemas.microsoft.com/office/powerpoint/2010/main" val="3577366948"/>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8804433"/>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89E3404-460F-45B4-9383-BD4B1943962A}"/>
              </a:ext>
            </a:extLst>
          </p:cNvPr>
          <p:cNvPicPr>
            <a:picLocks noChangeAspect="1"/>
          </p:cNvPicPr>
          <p:nvPr/>
        </p:nvPicPr>
        <p:blipFill rotWithShape="1">
          <a:blip r:embed="rId3"/>
          <a:srcRect r="6" b="650"/>
          <a:stretch/>
        </p:blipFill>
        <p:spPr>
          <a:xfrm>
            <a:off x="20" y="10"/>
            <a:ext cx="9143980" cy="6857990"/>
          </a:xfrm>
          <a:prstGeom prst="rect">
            <a:avLst/>
          </a:prstGeom>
        </p:spPr>
      </p:pic>
      <p:sp>
        <p:nvSpPr>
          <p:cNvPr id="19"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4882442" y="2714171"/>
            <a:ext cx="4261558" cy="415011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68580" tIns="34290" rIns="68580" bIns="34290" rtlCol="0" anchor="t">
            <a:normAutofit/>
          </a:bodyPr>
          <a:lstStyle/>
          <a:p>
            <a:pPr algn="ctr">
              <a:spcAft>
                <a:spcPts val="750"/>
              </a:spcAft>
              <a:buClr>
                <a:schemeClr val="tx1"/>
              </a:buClr>
              <a:buSzPct val="100000"/>
            </a:pPr>
            <a:endParaRPr lang="en-US" sz="1200" cap="all"/>
          </a:p>
        </p:txBody>
      </p:sp>
      <p:sp>
        <p:nvSpPr>
          <p:cNvPr id="2" name="Title 1">
            <a:extLst>
              <a:ext uri="{FF2B5EF4-FFF2-40B4-BE49-F238E27FC236}">
                <a16:creationId xmlns:a16="http://schemas.microsoft.com/office/drawing/2014/main" id="{CB4B6A7D-8847-4A65-AB28-C102F6FE5739}"/>
              </a:ext>
            </a:extLst>
          </p:cNvPr>
          <p:cNvSpPr>
            <a:spLocks noGrp="1"/>
          </p:cNvSpPr>
          <p:nvPr>
            <p:ph type="title"/>
          </p:nvPr>
        </p:nvSpPr>
        <p:spPr>
          <a:xfrm>
            <a:off x="5306708" y="3734093"/>
            <a:ext cx="3709553" cy="1375542"/>
          </a:xfrm>
        </p:spPr>
        <p:txBody>
          <a:bodyPr vert="horz" lIns="91440" tIns="45720" rIns="91440" bIns="45720" rtlCol="0" anchor="b">
            <a:normAutofit/>
          </a:bodyPr>
          <a:lstStyle/>
          <a:p>
            <a:pPr>
              <a:lnSpc>
                <a:spcPct val="90000"/>
              </a:lnSpc>
            </a:pPr>
            <a:r>
              <a:rPr lang="en-US" sz="3000" b="1" kern="1200" dirty="0">
                <a:solidFill>
                  <a:schemeClr val="tx1"/>
                </a:solidFill>
                <a:latin typeface="+mj-lt"/>
                <a:ea typeface="+mj-ea"/>
                <a:cs typeface="+mj-cs"/>
              </a:rPr>
              <a:t>But most of those interventions are informed by this!</a:t>
            </a:r>
          </a:p>
        </p:txBody>
      </p:sp>
      <p:cxnSp>
        <p:nvCxnSpPr>
          <p:cNvPr id="21" name="Straight Connector 20">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10703" y="5154215"/>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9773590"/>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FE7A17-FD1B-4AF5-890A-FDFAFB004FCD}"/>
              </a:ext>
            </a:extLst>
          </p:cNvPr>
          <p:cNvSpPr>
            <a:spLocks noGrp="1"/>
          </p:cNvSpPr>
          <p:nvPr>
            <p:ph idx="1"/>
          </p:nvPr>
        </p:nvSpPr>
        <p:spPr>
          <a:xfrm>
            <a:off x="457200" y="1600201"/>
            <a:ext cx="7355160" cy="2980928"/>
          </a:xfrm>
        </p:spPr>
        <p:txBody>
          <a:bodyPr/>
          <a:lstStyle/>
          <a:p>
            <a:pPr marL="0" indent="0" algn="ctr">
              <a:buNone/>
            </a:pPr>
            <a:r>
              <a:rPr lang="en-GB" dirty="0">
                <a:solidFill>
                  <a:srgbClr val="FFD700"/>
                </a:solidFill>
              </a:rPr>
              <a:t>Thank you</a:t>
            </a:r>
          </a:p>
          <a:p>
            <a:pPr marL="0" indent="0" algn="ctr">
              <a:buNone/>
            </a:pPr>
            <a:endParaRPr lang="en-GB" dirty="0">
              <a:solidFill>
                <a:srgbClr val="FFD700"/>
              </a:solidFill>
            </a:endParaRPr>
          </a:p>
          <a:p>
            <a:pPr marL="0" indent="0" algn="ctr">
              <a:buNone/>
            </a:pPr>
            <a:r>
              <a:rPr lang="en-GB" dirty="0">
                <a:solidFill>
                  <a:schemeClr val="bg1"/>
                </a:solidFill>
              </a:rPr>
              <a:t>Sophie.holding@livharmreduction.org.uk</a:t>
            </a:r>
          </a:p>
        </p:txBody>
      </p:sp>
    </p:spTree>
    <p:extLst>
      <p:ext uri="{BB962C8B-B14F-4D97-AF65-F5344CB8AC3E}">
        <p14:creationId xmlns:p14="http://schemas.microsoft.com/office/powerpoint/2010/main" val="196304945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7C67D-DEC7-4C67-9524-17135CF0C7EC}"/>
              </a:ext>
            </a:extLst>
          </p:cNvPr>
          <p:cNvSpPr>
            <a:spLocks noGrp="1"/>
          </p:cNvSpPr>
          <p:nvPr>
            <p:ph type="title"/>
          </p:nvPr>
        </p:nvSpPr>
        <p:spPr/>
        <p:txBody>
          <a:bodyPr/>
          <a:lstStyle/>
          <a:p>
            <a:r>
              <a:rPr lang="en-GB" b="1" dirty="0">
                <a:solidFill>
                  <a:srgbClr val="FFD700"/>
                </a:solidFill>
              </a:rPr>
              <a:t>Harm Reduction Service</a:t>
            </a:r>
          </a:p>
        </p:txBody>
      </p:sp>
      <p:sp>
        <p:nvSpPr>
          <p:cNvPr id="3" name="Content Placeholder 2">
            <a:extLst>
              <a:ext uri="{FF2B5EF4-FFF2-40B4-BE49-F238E27FC236}">
                <a16:creationId xmlns:a16="http://schemas.microsoft.com/office/drawing/2014/main" id="{0EC478FF-B6DD-4E97-B857-5C603119E77E}"/>
              </a:ext>
            </a:extLst>
          </p:cNvPr>
          <p:cNvSpPr>
            <a:spLocks noGrp="1"/>
          </p:cNvSpPr>
          <p:nvPr>
            <p:ph idx="1"/>
          </p:nvPr>
        </p:nvSpPr>
        <p:spPr/>
        <p:txBody>
          <a:bodyPr/>
          <a:lstStyle/>
          <a:p>
            <a:r>
              <a:rPr lang="en-GB" dirty="0">
                <a:solidFill>
                  <a:schemeClr val="bg1"/>
                </a:solidFill>
              </a:rPr>
              <a:t>28 bed supported accommodation </a:t>
            </a:r>
          </a:p>
          <a:p>
            <a:r>
              <a:rPr lang="en-GB" dirty="0">
                <a:solidFill>
                  <a:schemeClr val="bg1"/>
                </a:solidFill>
              </a:rPr>
              <a:t>Males, over 40, problematic substance use (predominantly alcohol), housing problem </a:t>
            </a:r>
          </a:p>
          <a:p>
            <a:r>
              <a:rPr lang="en-GB" dirty="0">
                <a:solidFill>
                  <a:schemeClr val="bg1"/>
                </a:solidFill>
              </a:rPr>
              <a:t>Harm reduction principles </a:t>
            </a:r>
          </a:p>
          <a:p>
            <a:r>
              <a:rPr lang="en-GB" dirty="0">
                <a:solidFill>
                  <a:schemeClr val="bg1"/>
                </a:solidFill>
              </a:rPr>
              <a:t>Pre-contemplative support </a:t>
            </a:r>
          </a:p>
          <a:p>
            <a:r>
              <a:rPr lang="en-GB" dirty="0">
                <a:solidFill>
                  <a:schemeClr val="bg1"/>
                </a:solidFill>
              </a:rPr>
              <a:t>Activity programme </a:t>
            </a:r>
          </a:p>
          <a:p>
            <a:r>
              <a:rPr lang="en-GB" dirty="0">
                <a:solidFill>
                  <a:schemeClr val="bg1"/>
                </a:solidFill>
              </a:rPr>
              <a:t>Use of cognitive analytical concepts </a:t>
            </a:r>
          </a:p>
        </p:txBody>
      </p:sp>
    </p:spTree>
    <p:extLst>
      <p:ext uri="{BB962C8B-B14F-4D97-AF65-F5344CB8AC3E}">
        <p14:creationId xmlns:p14="http://schemas.microsoft.com/office/powerpoint/2010/main" val="3978377728"/>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solidFill>
                  <a:schemeClr val="bg1"/>
                </a:solidFill>
              </a:rPr>
              <a:t>Stable Family Environments</a:t>
            </a:r>
          </a:p>
        </p:txBody>
      </p:sp>
      <p:sp>
        <p:nvSpPr>
          <p:cNvPr id="4" name="Text Placeholder 3"/>
          <p:cNvSpPr>
            <a:spLocks noGrp="1"/>
          </p:cNvSpPr>
          <p:nvPr>
            <p:ph type="body" sz="half" idx="2"/>
          </p:nvPr>
        </p:nvSpPr>
        <p:spPr/>
        <p:txBody>
          <a:bodyPr/>
          <a:lstStyle/>
          <a:p>
            <a:r>
              <a:rPr lang="en-GB" sz="2000" dirty="0">
                <a:solidFill>
                  <a:schemeClr val="bg1"/>
                </a:solidFill>
              </a:rPr>
              <a:t>Family members are very often a crucial asset to the patient, providing both long-term support and a major contribution to the rehabilitation process.</a:t>
            </a:r>
          </a:p>
          <a:p>
            <a:r>
              <a:rPr lang="en-GB" i="1" dirty="0">
                <a:solidFill>
                  <a:schemeClr val="bg1">
                    <a:lumMod val="75000"/>
                  </a:schemeClr>
                </a:solidFill>
              </a:rPr>
              <a:t>(From: Rehabilitation following acquired brain injury: national clinical guidelines, BSRM, 2003).</a:t>
            </a:r>
            <a:endParaRPr lang="en-GB" dirty="0">
              <a:solidFill>
                <a:schemeClr val="bg1">
                  <a:lumMod val="75000"/>
                </a:schemeClr>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1484784"/>
            <a:ext cx="3865572" cy="2736304"/>
          </a:xfrm>
          <a:prstGeom prst="roundRect">
            <a:avLst>
              <a:gd name="adj" fmla="val 8594"/>
            </a:avLst>
          </a:prstGeom>
          <a:solidFill>
            <a:srgbClr val="FFFFFF">
              <a:shade val="85000"/>
            </a:srgbClr>
          </a:solidFill>
          <a:ln w="38100">
            <a:solidFill>
              <a:srgbClr val="FFD700"/>
            </a:solidFill>
          </a:ln>
          <a:effectLst>
            <a:reflection blurRad="12700" stA="38000" endPos="28000" dist="5000" dir="5400000" sy="-100000" algn="bl" rotWithShape="0"/>
          </a:effectLst>
        </p:spPr>
      </p:pic>
    </p:spTree>
    <p:extLst>
      <p:ext uri="{BB962C8B-B14F-4D97-AF65-F5344CB8AC3E}">
        <p14:creationId xmlns:p14="http://schemas.microsoft.com/office/powerpoint/2010/main" val="3348977230"/>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bg1"/>
                </a:solidFill>
              </a:rPr>
              <a:t>Case Study – “Tom”</a:t>
            </a:r>
          </a:p>
        </p:txBody>
      </p:sp>
      <p:sp>
        <p:nvSpPr>
          <p:cNvPr id="4" name="Content Placeholder 3"/>
          <p:cNvSpPr>
            <a:spLocks noGrp="1"/>
          </p:cNvSpPr>
          <p:nvPr>
            <p:ph sz="half" idx="2"/>
          </p:nvPr>
        </p:nvSpPr>
        <p:spPr>
          <a:xfrm>
            <a:off x="490116" y="1535113"/>
            <a:ext cx="4040188" cy="3951288"/>
          </a:xfrm>
        </p:spPr>
        <p:txBody>
          <a:bodyPr/>
          <a:lstStyle/>
          <a:p>
            <a:r>
              <a:rPr lang="en-GB" dirty="0">
                <a:solidFill>
                  <a:schemeClr val="bg1"/>
                </a:solidFill>
              </a:rPr>
              <a:t>45 year old male </a:t>
            </a:r>
          </a:p>
          <a:p>
            <a:r>
              <a:rPr lang="en-GB" dirty="0">
                <a:solidFill>
                  <a:schemeClr val="bg1"/>
                </a:solidFill>
              </a:rPr>
              <a:t>Problematic substance use (cocaine, cannabis, NPS)</a:t>
            </a:r>
          </a:p>
          <a:p>
            <a:r>
              <a:rPr lang="en-GB" dirty="0">
                <a:solidFill>
                  <a:schemeClr val="bg1"/>
                </a:solidFill>
              </a:rPr>
              <a:t>Harmful alcohol use in excess of 20 years</a:t>
            </a:r>
          </a:p>
          <a:p>
            <a:r>
              <a:rPr lang="en-GB" dirty="0">
                <a:solidFill>
                  <a:schemeClr val="bg1"/>
                </a:solidFill>
              </a:rPr>
              <a:t>Estranged from family </a:t>
            </a:r>
          </a:p>
          <a:p>
            <a:r>
              <a:rPr lang="en-GB" dirty="0">
                <a:solidFill>
                  <a:schemeClr val="bg1"/>
                </a:solidFill>
              </a:rPr>
              <a:t>No fixed address</a:t>
            </a:r>
          </a:p>
          <a:p>
            <a:endParaRPr lang="en-GB" dirty="0">
              <a:solidFill>
                <a:schemeClr val="bg1"/>
              </a:solidFill>
            </a:endParaRPr>
          </a:p>
          <a:p>
            <a:endParaRPr lang="en-GB" dirty="0">
              <a:solidFill>
                <a:schemeClr val="bg1"/>
              </a:solidFill>
            </a:endParaRPr>
          </a:p>
        </p:txBody>
      </p:sp>
      <p:sp>
        <p:nvSpPr>
          <p:cNvPr id="6" name="Content Placeholder 5"/>
          <p:cNvSpPr>
            <a:spLocks noGrp="1"/>
          </p:cNvSpPr>
          <p:nvPr>
            <p:ph sz="quarter" idx="4"/>
          </p:nvPr>
        </p:nvSpPr>
        <p:spPr>
          <a:xfrm>
            <a:off x="4547345" y="1535113"/>
            <a:ext cx="3697064" cy="3951288"/>
          </a:xfrm>
        </p:spPr>
        <p:txBody>
          <a:bodyPr/>
          <a:lstStyle/>
          <a:p>
            <a:r>
              <a:rPr lang="en-GB" dirty="0">
                <a:solidFill>
                  <a:srgbClr val="FFD700"/>
                </a:solidFill>
              </a:rPr>
              <a:t>Emergency hospital admission  - </a:t>
            </a:r>
            <a:r>
              <a:rPr lang="en-GB" dirty="0" err="1">
                <a:solidFill>
                  <a:srgbClr val="FFD700"/>
                </a:solidFill>
              </a:rPr>
              <a:t>Wernickes</a:t>
            </a:r>
            <a:r>
              <a:rPr lang="en-GB" dirty="0">
                <a:solidFill>
                  <a:srgbClr val="FFD700"/>
                </a:solidFill>
              </a:rPr>
              <a:t> Encephalopathy </a:t>
            </a:r>
          </a:p>
          <a:p>
            <a:r>
              <a:rPr lang="en-GB" dirty="0">
                <a:solidFill>
                  <a:srgbClr val="FFD700"/>
                </a:solidFill>
              </a:rPr>
              <a:t>9 MRI / CT scans in preceding 12 months</a:t>
            </a:r>
          </a:p>
          <a:p>
            <a:r>
              <a:rPr lang="en-GB" dirty="0">
                <a:solidFill>
                  <a:srgbClr val="FFD700"/>
                </a:solidFill>
              </a:rPr>
              <a:t>Observed significant cognitive impairment</a:t>
            </a:r>
          </a:p>
        </p:txBody>
      </p:sp>
    </p:spTree>
    <p:extLst>
      <p:ext uri="{BB962C8B-B14F-4D97-AF65-F5344CB8AC3E}">
        <p14:creationId xmlns:p14="http://schemas.microsoft.com/office/powerpoint/2010/main" val="91216675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5940152" y="1052736"/>
            <a:ext cx="184731" cy="369332"/>
          </a:xfrm>
          <a:prstGeom prst="rect">
            <a:avLst/>
          </a:prstGeom>
          <a:noFill/>
        </p:spPr>
        <p:txBody>
          <a:bodyPr wrap="none" rtlCol="0">
            <a:spAutoFit/>
          </a:bodyPr>
          <a:lstStyle/>
          <a:p>
            <a:endParaRPr lang="en-GB"/>
          </a:p>
        </p:txBody>
      </p:sp>
      <p:graphicFrame>
        <p:nvGraphicFramePr>
          <p:cNvPr id="3" name="Table 2"/>
          <p:cNvGraphicFramePr>
            <a:graphicFrameLocks noGrp="1"/>
          </p:cNvGraphicFramePr>
          <p:nvPr>
            <p:extLst>
              <p:ext uri="{D42A27DB-BD31-4B8C-83A1-F6EECF244321}">
                <p14:modId xmlns:p14="http://schemas.microsoft.com/office/powerpoint/2010/main" val="3419747218"/>
              </p:ext>
            </p:extLst>
          </p:nvPr>
        </p:nvGraphicFramePr>
        <p:xfrm>
          <a:off x="357759" y="289555"/>
          <a:ext cx="8428480" cy="6278889"/>
        </p:xfrm>
        <a:graphic>
          <a:graphicData uri="http://schemas.openxmlformats.org/drawingml/2006/table">
            <a:tbl>
              <a:tblPr firstRow="1" firstCol="1" bandRow="1"/>
              <a:tblGrid>
                <a:gridCol w="3416321">
                  <a:extLst>
                    <a:ext uri="{9D8B030D-6E8A-4147-A177-3AD203B41FA5}">
                      <a16:colId xmlns:a16="http://schemas.microsoft.com/office/drawing/2014/main" val="20000"/>
                    </a:ext>
                  </a:extLst>
                </a:gridCol>
                <a:gridCol w="1434306">
                  <a:extLst>
                    <a:ext uri="{9D8B030D-6E8A-4147-A177-3AD203B41FA5}">
                      <a16:colId xmlns:a16="http://schemas.microsoft.com/office/drawing/2014/main" val="20001"/>
                    </a:ext>
                  </a:extLst>
                </a:gridCol>
                <a:gridCol w="3577853">
                  <a:extLst>
                    <a:ext uri="{9D8B030D-6E8A-4147-A177-3AD203B41FA5}">
                      <a16:colId xmlns:a16="http://schemas.microsoft.com/office/drawing/2014/main" val="20002"/>
                    </a:ext>
                  </a:extLst>
                </a:gridCol>
              </a:tblGrid>
              <a:tr h="295856">
                <a:tc>
                  <a:txBody>
                    <a:bodyPr/>
                    <a:lstStyle/>
                    <a:p>
                      <a:pPr algn="ctr">
                        <a:lnSpc>
                          <a:spcPct val="107000"/>
                        </a:lnSpc>
                        <a:spcAft>
                          <a:spcPts val="0"/>
                        </a:spcAft>
                      </a:pPr>
                      <a:r>
                        <a:rPr lang="en-GB" sz="2400" b="1" dirty="0">
                          <a:solidFill>
                            <a:schemeClr val="tx1"/>
                          </a:solidFill>
                          <a:effectLst/>
                          <a:latin typeface="Calibri"/>
                          <a:ea typeface="Calibri"/>
                          <a:cs typeface="Times New Roman"/>
                        </a:rPr>
                        <a:t>Cognitive domain</a:t>
                      </a:r>
                      <a:endParaRPr lang="en-GB" sz="20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GB" sz="2400" b="1" dirty="0">
                          <a:solidFill>
                            <a:schemeClr val="tx1"/>
                          </a:solidFill>
                          <a:effectLst/>
                          <a:latin typeface="Calibri"/>
                          <a:ea typeface="Calibri"/>
                          <a:cs typeface="Times New Roman"/>
                        </a:rPr>
                        <a:t>Percentile</a:t>
                      </a:r>
                      <a:endParaRPr lang="en-GB" sz="20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07000"/>
                        </a:lnSpc>
                        <a:spcAft>
                          <a:spcPts val="0"/>
                        </a:spcAft>
                      </a:pPr>
                      <a:r>
                        <a:rPr lang="en-GB" sz="2400" b="1" dirty="0">
                          <a:solidFill>
                            <a:schemeClr val="tx1"/>
                          </a:solidFill>
                          <a:effectLst/>
                          <a:latin typeface="Calibri"/>
                          <a:ea typeface="Calibri"/>
                          <a:cs typeface="Times New Roman"/>
                        </a:rPr>
                        <a:t>Impact</a:t>
                      </a:r>
                      <a:endParaRPr lang="en-GB" sz="20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1068908">
                <a:tc>
                  <a:txBody>
                    <a:bodyPr/>
                    <a:lstStyle/>
                    <a:p>
                      <a:pPr algn="ctr">
                        <a:lnSpc>
                          <a:spcPct val="107000"/>
                        </a:lnSpc>
                        <a:spcAft>
                          <a:spcPts val="0"/>
                        </a:spcAft>
                      </a:pPr>
                      <a:r>
                        <a:rPr lang="en-GB" sz="2000" b="1" dirty="0">
                          <a:solidFill>
                            <a:schemeClr val="tx1"/>
                          </a:solidFill>
                          <a:effectLst/>
                          <a:latin typeface="Calibri"/>
                          <a:ea typeface="Calibri"/>
                          <a:cs typeface="Times New Roman"/>
                        </a:rPr>
                        <a:t>Short Term Memory</a:t>
                      </a:r>
                      <a:endParaRPr lang="en-GB" sz="1800" dirty="0">
                        <a:solidFill>
                          <a:schemeClr val="tx1"/>
                        </a:solidFill>
                        <a:effectLst/>
                        <a:latin typeface="Calibri"/>
                        <a:ea typeface="Calibri"/>
                        <a:cs typeface="Times New Roman"/>
                      </a:endParaRPr>
                    </a:p>
                    <a:p>
                      <a:pPr>
                        <a:lnSpc>
                          <a:spcPct val="107000"/>
                        </a:lnSpc>
                        <a:spcAft>
                          <a:spcPts val="0"/>
                        </a:spcAft>
                      </a:pPr>
                      <a:r>
                        <a:rPr lang="en-GB" sz="1400" dirty="0">
                          <a:solidFill>
                            <a:schemeClr val="tx1"/>
                          </a:solidFill>
                          <a:effectLst/>
                          <a:latin typeface="Calibri"/>
                          <a:ea typeface="Calibri"/>
                          <a:cs typeface="Times New Roman"/>
                        </a:rPr>
                        <a:t>This relates to a person’s ability to remember information shortly after it is presented to them</a:t>
                      </a:r>
                      <a:r>
                        <a:rPr lang="en-GB" sz="1400" b="1" dirty="0">
                          <a:solidFill>
                            <a:schemeClr val="tx1"/>
                          </a:solidFill>
                          <a:effectLst/>
                          <a:latin typeface="Calibri"/>
                          <a:ea typeface="Calibri"/>
                          <a:cs typeface="Times New Roman"/>
                        </a:rPr>
                        <a:t>.</a:t>
                      </a:r>
                      <a:endParaRPr lang="en-GB" sz="13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GB" sz="2400" b="1" dirty="0">
                          <a:solidFill>
                            <a:schemeClr val="tx1"/>
                          </a:solidFill>
                          <a:effectLst/>
                          <a:latin typeface="Calibri"/>
                          <a:ea typeface="Calibri"/>
                          <a:cs typeface="Times New Roman"/>
                        </a:rPr>
                        <a:t>&lt;0.1%</a:t>
                      </a:r>
                      <a:endParaRPr lang="en-GB" sz="2000" dirty="0">
                        <a:solidFill>
                          <a:schemeClr val="tx1"/>
                        </a:solidFill>
                        <a:effectLst/>
                        <a:latin typeface="Calibri"/>
                        <a:ea typeface="Calibri"/>
                        <a:cs typeface="Times New Roman"/>
                      </a:endParaRPr>
                    </a:p>
                  </a:txBody>
                  <a:tcPr marL="82279" marR="822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0"/>
                        </a:spcAft>
                      </a:pPr>
                      <a:r>
                        <a:rPr lang="en-GB" sz="1600" dirty="0">
                          <a:solidFill>
                            <a:schemeClr val="tx1"/>
                          </a:solidFill>
                          <a:effectLst/>
                          <a:latin typeface="Calibri"/>
                          <a:ea typeface="Calibri"/>
                          <a:cs typeface="Times New Roman"/>
                        </a:rPr>
                        <a:t>This suggests difficulty remembering instructions or questions asked during a conversation.</a:t>
                      </a:r>
                      <a:endParaRPr lang="en-GB" sz="14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06107">
                <a:tc>
                  <a:txBody>
                    <a:bodyPr/>
                    <a:lstStyle/>
                    <a:p>
                      <a:pPr algn="ctr">
                        <a:lnSpc>
                          <a:spcPct val="107000"/>
                        </a:lnSpc>
                        <a:spcAft>
                          <a:spcPts val="0"/>
                        </a:spcAft>
                      </a:pPr>
                      <a:r>
                        <a:rPr lang="en-GB" sz="2000" b="1" dirty="0">
                          <a:solidFill>
                            <a:schemeClr val="tx1"/>
                          </a:solidFill>
                          <a:effectLst/>
                          <a:latin typeface="Calibri"/>
                          <a:ea typeface="Calibri"/>
                          <a:cs typeface="Times New Roman"/>
                        </a:rPr>
                        <a:t>Visuospatial/Constructional</a:t>
                      </a:r>
                      <a:endParaRPr lang="en-GB" sz="1800" dirty="0">
                        <a:solidFill>
                          <a:schemeClr val="tx1"/>
                        </a:solidFill>
                        <a:effectLst/>
                        <a:latin typeface="Calibri"/>
                        <a:ea typeface="Calibri"/>
                        <a:cs typeface="Times New Roman"/>
                      </a:endParaRPr>
                    </a:p>
                    <a:p>
                      <a:pPr>
                        <a:lnSpc>
                          <a:spcPct val="107000"/>
                        </a:lnSpc>
                        <a:spcAft>
                          <a:spcPts val="0"/>
                        </a:spcAft>
                      </a:pPr>
                      <a:r>
                        <a:rPr lang="en-GB" sz="1400" dirty="0">
                          <a:solidFill>
                            <a:schemeClr val="tx1"/>
                          </a:solidFill>
                          <a:effectLst/>
                          <a:latin typeface="Calibri"/>
                          <a:ea typeface="Calibri"/>
                          <a:cs typeface="Times New Roman"/>
                        </a:rPr>
                        <a:t>This indicates a person’s ability to make sense of their surroundings.</a:t>
                      </a:r>
                      <a:endParaRPr lang="en-GB" sz="13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GB" sz="2400" b="1" dirty="0">
                          <a:solidFill>
                            <a:schemeClr val="tx1"/>
                          </a:solidFill>
                          <a:effectLst/>
                          <a:latin typeface="Calibri"/>
                          <a:ea typeface="Calibri"/>
                          <a:cs typeface="Times New Roman"/>
                        </a:rPr>
                        <a:t>1%</a:t>
                      </a:r>
                      <a:endParaRPr lang="en-GB" sz="2000" dirty="0">
                        <a:solidFill>
                          <a:schemeClr val="tx1"/>
                        </a:solidFill>
                        <a:effectLst/>
                        <a:latin typeface="Calibri"/>
                        <a:ea typeface="Calibri"/>
                        <a:cs typeface="Times New Roman"/>
                      </a:endParaRPr>
                    </a:p>
                  </a:txBody>
                  <a:tcPr marL="82279" marR="822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0"/>
                        </a:spcAft>
                      </a:pPr>
                      <a:r>
                        <a:rPr lang="en-GB" sz="1600" dirty="0">
                          <a:solidFill>
                            <a:schemeClr val="tx1"/>
                          </a:solidFill>
                          <a:effectLst/>
                          <a:latin typeface="Calibri"/>
                          <a:ea typeface="Calibri"/>
                          <a:cs typeface="Times New Roman"/>
                        </a:rPr>
                        <a:t>This suggests difficulty finding your way around unfamiliar areas and your hand-eye coordination.</a:t>
                      </a:r>
                      <a:endParaRPr lang="en-GB" sz="14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061234">
                <a:tc>
                  <a:txBody>
                    <a:bodyPr/>
                    <a:lstStyle/>
                    <a:p>
                      <a:pPr algn="ctr">
                        <a:lnSpc>
                          <a:spcPct val="107000"/>
                        </a:lnSpc>
                        <a:spcAft>
                          <a:spcPts val="0"/>
                        </a:spcAft>
                      </a:pPr>
                      <a:r>
                        <a:rPr lang="en-GB" sz="2400" b="1" dirty="0">
                          <a:solidFill>
                            <a:schemeClr val="tx1"/>
                          </a:solidFill>
                          <a:effectLst/>
                          <a:latin typeface="Calibri"/>
                          <a:ea typeface="Calibri"/>
                          <a:cs typeface="Times New Roman"/>
                        </a:rPr>
                        <a:t>Delayed Memory</a:t>
                      </a:r>
                      <a:endParaRPr lang="en-GB" sz="2000" dirty="0">
                        <a:solidFill>
                          <a:schemeClr val="tx1"/>
                        </a:solidFill>
                        <a:effectLst/>
                        <a:latin typeface="Calibri"/>
                        <a:ea typeface="Calibri"/>
                        <a:cs typeface="Times New Roman"/>
                      </a:endParaRPr>
                    </a:p>
                    <a:p>
                      <a:pPr>
                        <a:lnSpc>
                          <a:spcPct val="107000"/>
                        </a:lnSpc>
                        <a:spcAft>
                          <a:spcPts val="0"/>
                        </a:spcAft>
                      </a:pPr>
                      <a:r>
                        <a:rPr lang="en-GB" sz="1400" dirty="0">
                          <a:solidFill>
                            <a:schemeClr val="tx1"/>
                          </a:solidFill>
                          <a:effectLst/>
                          <a:latin typeface="Calibri"/>
                          <a:ea typeface="Calibri"/>
                          <a:cs typeface="Times New Roman"/>
                        </a:rPr>
                        <a:t>This relates to a person’s ability to remember information after a longer delay.</a:t>
                      </a:r>
                      <a:endParaRPr lang="en-GB" sz="13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GB" sz="2400" b="1" dirty="0">
                          <a:solidFill>
                            <a:schemeClr val="tx1"/>
                          </a:solidFill>
                          <a:effectLst/>
                          <a:latin typeface="Calibri"/>
                          <a:ea typeface="Calibri"/>
                          <a:cs typeface="Times New Roman"/>
                        </a:rPr>
                        <a:t>0.4%</a:t>
                      </a:r>
                      <a:endParaRPr lang="en-GB" sz="2000" dirty="0">
                        <a:solidFill>
                          <a:schemeClr val="tx1"/>
                        </a:solidFill>
                        <a:effectLst/>
                        <a:latin typeface="Calibri"/>
                        <a:ea typeface="Calibri"/>
                        <a:cs typeface="Times New Roman"/>
                      </a:endParaRPr>
                    </a:p>
                  </a:txBody>
                  <a:tcPr marL="82279" marR="822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0"/>
                        </a:spcAft>
                      </a:pPr>
                      <a:r>
                        <a:rPr lang="en-GB" sz="1600" dirty="0">
                          <a:solidFill>
                            <a:schemeClr val="tx1"/>
                          </a:solidFill>
                          <a:effectLst/>
                          <a:latin typeface="Calibri"/>
                          <a:ea typeface="Calibri"/>
                          <a:cs typeface="Times New Roman"/>
                        </a:rPr>
                        <a:t>This suggests you would find it difficult to remember appointments or schedules especially if you have just been told about them verbally.</a:t>
                      </a:r>
                      <a:endParaRPr lang="en-GB" sz="14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806107">
                <a:tc>
                  <a:txBody>
                    <a:bodyPr/>
                    <a:lstStyle/>
                    <a:p>
                      <a:pPr algn="ctr">
                        <a:lnSpc>
                          <a:spcPct val="107000"/>
                        </a:lnSpc>
                        <a:spcAft>
                          <a:spcPts val="0"/>
                        </a:spcAft>
                      </a:pPr>
                      <a:r>
                        <a:rPr lang="en-GB" sz="2400" b="1" dirty="0">
                          <a:solidFill>
                            <a:schemeClr val="tx1"/>
                          </a:solidFill>
                          <a:effectLst/>
                          <a:latin typeface="Calibri"/>
                          <a:ea typeface="Calibri"/>
                          <a:cs typeface="Times New Roman"/>
                        </a:rPr>
                        <a:t>Language</a:t>
                      </a:r>
                      <a:endParaRPr lang="en-GB" sz="2000" dirty="0">
                        <a:solidFill>
                          <a:schemeClr val="tx1"/>
                        </a:solidFill>
                        <a:effectLst/>
                        <a:latin typeface="Calibri"/>
                        <a:ea typeface="Calibri"/>
                        <a:cs typeface="Times New Roman"/>
                      </a:endParaRPr>
                    </a:p>
                    <a:p>
                      <a:pPr>
                        <a:lnSpc>
                          <a:spcPct val="107000"/>
                        </a:lnSpc>
                        <a:spcAft>
                          <a:spcPts val="0"/>
                        </a:spcAft>
                      </a:pPr>
                      <a:r>
                        <a:rPr lang="en-GB" sz="1400" dirty="0">
                          <a:solidFill>
                            <a:schemeClr val="tx1"/>
                          </a:solidFill>
                          <a:effectLst/>
                          <a:latin typeface="Calibri"/>
                          <a:ea typeface="Calibri"/>
                          <a:cs typeface="Times New Roman"/>
                        </a:rPr>
                        <a:t>This indicates a person’s ability to understand and respond to language.</a:t>
                      </a:r>
                      <a:endParaRPr lang="en-GB" sz="13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GB" sz="2400" b="1" dirty="0">
                          <a:solidFill>
                            <a:schemeClr val="tx1"/>
                          </a:solidFill>
                          <a:effectLst/>
                          <a:latin typeface="Calibri"/>
                          <a:ea typeface="Calibri"/>
                          <a:cs typeface="Times New Roman"/>
                        </a:rPr>
                        <a:t>0.4%</a:t>
                      </a:r>
                      <a:endParaRPr lang="en-GB" sz="2000" dirty="0">
                        <a:solidFill>
                          <a:schemeClr val="tx1"/>
                        </a:solidFill>
                        <a:effectLst/>
                        <a:latin typeface="Calibri"/>
                        <a:ea typeface="Calibri"/>
                        <a:cs typeface="Times New Roman"/>
                      </a:endParaRPr>
                    </a:p>
                  </a:txBody>
                  <a:tcPr marL="82279" marR="822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0"/>
                        </a:spcAft>
                      </a:pPr>
                      <a:r>
                        <a:rPr lang="en-GB" sz="1600" dirty="0">
                          <a:solidFill>
                            <a:schemeClr val="tx1"/>
                          </a:solidFill>
                          <a:effectLst/>
                          <a:latin typeface="Calibri"/>
                          <a:ea typeface="Calibri"/>
                          <a:cs typeface="Times New Roman"/>
                        </a:rPr>
                        <a:t>This indicates you may have some difficulties following the flow of conversation at times.</a:t>
                      </a:r>
                      <a:endParaRPr lang="en-GB" sz="14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719512">
                <a:tc>
                  <a:txBody>
                    <a:bodyPr/>
                    <a:lstStyle/>
                    <a:p>
                      <a:pPr algn="ctr">
                        <a:lnSpc>
                          <a:spcPct val="107000"/>
                        </a:lnSpc>
                        <a:spcAft>
                          <a:spcPts val="0"/>
                        </a:spcAft>
                      </a:pPr>
                      <a:r>
                        <a:rPr lang="en-GB" sz="2400" b="1" dirty="0">
                          <a:solidFill>
                            <a:schemeClr val="tx1"/>
                          </a:solidFill>
                          <a:effectLst/>
                          <a:latin typeface="Calibri"/>
                          <a:ea typeface="Calibri"/>
                          <a:cs typeface="Times New Roman"/>
                        </a:rPr>
                        <a:t>Attention</a:t>
                      </a:r>
                      <a:endParaRPr lang="en-GB" sz="2000" dirty="0">
                        <a:solidFill>
                          <a:schemeClr val="tx1"/>
                        </a:solidFill>
                        <a:effectLst/>
                        <a:latin typeface="Calibri"/>
                        <a:ea typeface="Calibri"/>
                        <a:cs typeface="Times New Roman"/>
                      </a:endParaRPr>
                    </a:p>
                    <a:p>
                      <a:pPr>
                        <a:lnSpc>
                          <a:spcPct val="107000"/>
                        </a:lnSpc>
                        <a:spcAft>
                          <a:spcPts val="0"/>
                        </a:spcAft>
                      </a:pPr>
                      <a:r>
                        <a:rPr lang="en-GB" sz="1400" dirty="0">
                          <a:solidFill>
                            <a:schemeClr val="tx1"/>
                          </a:solidFill>
                          <a:effectLst/>
                          <a:latin typeface="Calibri"/>
                          <a:ea typeface="Calibri"/>
                          <a:cs typeface="Times New Roman"/>
                        </a:rPr>
                        <a:t>This relates to a person’s ability to concentrate and work at a particular task</a:t>
                      </a:r>
                      <a:endParaRPr lang="en-GB" sz="13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GB" sz="2400" b="1" dirty="0">
                          <a:solidFill>
                            <a:schemeClr val="tx1"/>
                          </a:solidFill>
                          <a:effectLst/>
                          <a:latin typeface="Calibri"/>
                          <a:ea typeface="Calibri"/>
                          <a:cs typeface="Times New Roman"/>
                        </a:rPr>
                        <a:t>&lt;0.1%</a:t>
                      </a:r>
                      <a:endParaRPr lang="en-GB" sz="2000" dirty="0">
                        <a:solidFill>
                          <a:schemeClr val="tx1"/>
                        </a:solidFill>
                        <a:effectLst/>
                        <a:latin typeface="Calibri"/>
                        <a:ea typeface="Calibri"/>
                        <a:cs typeface="Times New Roman"/>
                      </a:endParaRPr>
                    </a:p>
                  </a:txBody>
                  <a:tcPr marL="82279" marR="822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0"/>
                        </a:spcAft>
                      </a:pPr>
                      <a:r>
                        <a:rPr lang="en-GB" sz="1600" dirty="0">
                          <a:solidFill>
                            <a:schemeClr val="tx1"/>
                          </a:solidFill>
                          <a:effectLst/>
                          <a:latin typeface="Calibri"/>
                          <a:ea typeface="Calibri"/>
                          <a:cs typeface="Times New Roman"/>
                        </a:rPr>
                        <a:t>Difficulty in this area interferes with your ability to complete tasks that required paying attention for a prolonged period.</a:t>
                      </a:r>
                      <a:endParaRPr lang="en-GB" sz="14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1061234">
                <a:tc>
                  <a:txBody>
                    <a:bodyPr/>
                    <a:lstStyle/>
                    <a:p>
                      <a:pPr algn="ctr">
                        <a:lnSpc>
                          <a:spcPct val="107000"/>
                        </a:lnSpc>
                        <a:spcAft>
                          <a:spcPts val="0"/>
                        </a:spcAft>
                      </a:pPr>
                      <a:r>
                        <a:rPr lang="en-GB" sz="2400" b="1" dirty="0">
                          <a:solidFill>
                            <a:schemeClr val="tx1"/>
                          </a:solidFill>
                          <a:effectLst/>
                          <a:latin typeface="Calibri"/>
                          <a:ea typeface="Calibri"/>
                          <a:cs typeface="Times New Roman"/>
                        </a:rPr>
                        <a:t>Overall functioning</a:t>
                      </a:r>
                      <a:endParaRPr lang="en-GB" sz="2000" dirty="0">
                        <a:solidFill>
                          <a:schemeClr val="tx1"/>
                        </a:solidFill>
                        <a:effectLst/>
                        <a:latin typeface="Calibri"/>
                        <a:ea typeface="Calibri"/>
                        <a:cs typeface="Times New Roman"/>
                      </a:endParaRPr>
                    </a:p>
                    <a:p>
                      <a:pPr algn="ctr">
                        <a:lnSpc>
                          <a:spcPct val="107000"/>
                        </a:lnSpc>
                        <a:spcAft>
                          <a:spcPts val="0"/>
                        </a:spcAft>
                      </a:pPr>
                      <a:r>
                        <a:rPr lang="en-GB" sz="1400" dirty="0">
                          <a:solidFill>
                            <a:schemeClr val="tx1"/>
                          </a:solidFill>
                          <a:effectLst/>
                          <a:latin typeface="Calibri"/>
                          <a:ea typeface="Calibri"/>
                          <a:cs typeface="Times New Roman"/>
                        </a:rPr>
                        <a:t>This is a reflection of the combined skills of the areas above, and givens an indication of general ability.</a:t>
                      </a:r>
                      <a:endParaRPr lang="en-GB" sz="13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spcAft>
                          <a:spcPts val="0"/>
                        </a:spcAft>
                      </a:pPr>
                      <a:r>
                        <a:rPr lang="en-GB" sz="2400" b="1" dirty="0">
                          <a:solidFill>
                            <a:schemeClr val="tx1"/>
                          </a:solidFill>
                          <a:effectLst/>
                          <a:latin typeface="Calibri"/>
                          <a:ea typeface="Calibri"/>
                          <a:cs typeface="Times New Roman"/>
                        </a:rPr>
                        <a:t>&lt;0.1%</a:t>
                      </a:r>
                      <a:endParaRPr lang="en-GB" sz="2000" dirty="0">
                        <a:solidFill>
                          <a:schemeClr val="tx1"/>
                        </a:solidFill>
                        <a:effectLst/>
                        <a:latin typeface="Calibri"/>
                        <a:ea typeface="Calibri"/>
                        <a:cs typeface="Times New Roman"/>
                      </a:endParaRPr>
                    </a:p>
                  </a:txBody>
                  <a:tcPr marL="82279" marR="822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nSpc>
                          <a:spcPct val="107000"/>
                        </a:lnSpc>
                        <a:spcAft>
                          <a:spcPts val="0"/>
                        </a:spcAft>
                      </a:pPr>
                      <a:r>
                        <a:rPr lang="en-GB" sz="1600" dirty="0">
                          <a:solidFill>
                            <a:schemeClr val="tx1"/>
                          </a:solidFill>
                          <a:effectLst/>
                          <a:latin typeface="Calibri"/>
                          <a:ea typeface="Calibri"/>
                          <a:cs typeface="Times New Roman"/>
                        </a:rPr>
                        <a:t>Your overall functioning is very impaired as a result of the difficulties you experience across the main areas of cognition.</a:t>
                      </a:r>
                      <a:endParaRPr lang="en-GB" sz="1400" dirty="0">
                        <a:solidFill>
                          <a:schemeClr val="tx1"/>
                        </a:solidFill>
                        <a:effectLst/>
                        <a:latin typeface="Calibri"/>
                        <a:ea typeface="Calibri"/>
                        <a:cs typeface="Times New Roman"/>
                      </a:endParaRPr>
                    </a:p>
                    <a:p>
                      <a:pPr>
                        <a:lnSpc>
                          <a:spcPct val="107000"/>
                        </a:lnSpc>
                        <a:spcAft>
                          <a:spcPts val="0"/>
                        </a:spcAft>
                      </a:pPr>
                      <a:r>
                        <a:rPr lang="en-GB" sz="1600" dirty="0">
                          <a:solidFill>
                            <a:schemeClr val="tx1"/>
                          </a:solidFill>
                          <a:effectLst/>
                          <a:latin typeface="Calibri"/>
                          <a:ea typeface="Calibri"/>
                          <a:cs typeface="Times New Roman"/>
                        </a:rPr>
                        <a:t> </a:t>
                      </a:r>
                      <a:endParaRPr lang="en-GB" sz="1400" dirty="0">
                        <a:solidFill>
                          <a:schemeClr val="tx1"/>
                        </a:solidFill>
                        <a:effectLst/>
                        <a:latin typeface="Calibri"/>
                        <a:ea typeface="Calibri"/>
                        <a:cs typeface="Times New Roman"/>
                      </a:endParaRPr>
                    </a:p>
                  </a:txBody>
                  <a:tcPr marL="82279" marR="822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225465746"/>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7271" y="1012004"/>
            <a:ext cx="2562119" cy="4795408"/>
          </a:xfrm>
        </p:spPr>
        <p:txBody>
          <a:bodyPr vert="horz" lIns="91440" tIns="45720" rIns="91440" bIns="45720" rtlCol="0" anchor="ctr">
            <a:normAutofit/>
          </a:bodyPr>
          <a:lstStyle/>
          <a:p>
            <a:pPr algn="l">
              <a:lnSpc>
                <a:spcPct val="90000"/>
              </a:lnSpc>
            </a:pPr>
            <a:r>
              <a:rPr lang="en-US">
                <a:solidFill>
                  <a:srgbClr val="FFFFFF"/>
                </a:solidFill>
              </a:rPr>
              <a:t>Holistic </a:t>
            </a:r>
            <a:br>
              <a:rPr lang="en-US">
                <a:solidFill>
                  <a:srgbClr val="FFFFFF"/>
                </a:solidFill>
              </a:rPr>
            </a:br>
            <a:r>
              <a:rPr lang="en-US">
                <a:solidFill>
                  <a:srgbClr val="FFFFFF"/>
                </a:solidFill>
              </a:rPr>
              <a:t>Support</a:t>
            </a:r>
          </a:p>
        </p:txBody>
      </p:sp>
      <p:graphicFrame>
        <p:nvGraphicFramePr>
          <p:cNvPr id="10" name="Diagram 9">
            <a:extLst>
              <a:ext uri="{FF2B5EF4-FFF2-40B4-BE49-F238E27FC236}">
                <a16:creationId xmlns:a16="http://schemas.microsoft.com/office/drawing/2014/main" id="{090CB81C-DFD5-4FAE-971B-1C4825954B44}"/>
              </a:ext>
            </a:extLst>
          </p:cNvPr>
          <p:cNvGraphicFramePr/>
          <p:nvPr>
            <p:extLst>
              <p:ext uri="{D42A27DB-BD31-4B8C-83A1-F6EECF244321}">
                <p14:modId xmlns:p14="http://schemas.microsoft.com/office/powerpoint/2010/main" val="3518596316"/>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1847374"/>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74541" y="981075"/>
            <a:ext cx="4168299" cy="1114883"/>
          </a:xfrm>
        </p:spPr>
        <p:txBody>
          <a:bodyPr vert="horz" lIns="91440" tIns="45720" rIns="91440" bIns="45720" rtlCol="0" anchor="ctr">
            <a:normAutofit/>
          </a:bodyPr>
          <a:lstStyle/>
          <a:p>
            <a:pPr algn="l">
              <a:lnSpc>
                <a:spcPct val="90000"/>
              </a:lnSpc>
            </a:pPr>
            <a:r>
              <a:rPr lang="en-US" kern="1200" dirty="0">
                <a:solidFill>
                  <a:schemeClr val="tx1"/>
                </a:solidFill>
                <a:latin typeface="+mj-lt"/>
                <a:ea typeface="+mj-ea"/>
                <a:cs typeface="+mj-cs"/>
              </a:rPr>
              <a:t>Accommodation</a:t>
            </a:r>
          </a:p>
        </p:txBody>
      </p:sp>
      <p:sp>
        <p:nvSpPr>
          <p:cNvPr id="4" name="TextBox 3">
            <a:extLst>
              <a:ext uri="{FF2B5EF4-FFF2-40B4-BE49-F238E27FC236}">
                <a16:creationId xmlns:a16="http://schemas.microsoft.com/office/drawing/2014/main" id="{9F5182BE-9745-40BD-868B-C0F04CB52770}"/>
              </a:ext>
            </a:extLst>
          </p:cNvPr>
          <p:cNvSpPr txBox="1"/>
          <p:nvPr/>
        </p:nvSpPr>
        <p:spPr>
          <a:xfrm>
            <a:off x="390525" y="2204864"/>
            <a:ext cx="4168298" cy="4176464"/>
          </a:xfrm>
          <a:prstGeom prst="rect">
            <a:avLst/>
          </a:prstGeom>
        </p:spPr>
        <p:txBody>
          <a:bodyPr vert="horz" lIns="91440" tIns="45720" rIns="91440" bIns="45720" rtlCol="0" anchor="t">
            <a:normAutofit/>
          </a:bodyPr>
          <a:lstStyle/>
          <a:p>
            <a:pPr>
              <a:lnSpc>
                <a:spcPct val="90000"/>
              </a:lnSpc>
              <a:spcAft>
                <a:spcPts val="600"/>
              </a:spcAft>
            </a:pPr>
            <a:r>
              <a:rPr lang="en-US" sz="2400" b="1" dirty="0">
                <a:solidFill>
                  <a:srgbClr val="FFD700"/>
                </a:solidFill>
              </a:rPr>
              <a:t>Stable accommodation </a:t>
            </a:r>
            <a:r>
              <a:rPr lang="en-US" sz="2400" dirty="0">
                <a:solidFill>
                  <a:srgbClr val="FFD700"/>
                </a:solidFill>
              </a:rPr>
              <a:t>but still </a:t>
            </a:r>
            <a:r>
              <a:rPr lang="en-US" sz="2400" i="1" dirty="0">
                <a:solidFill>
                  <a:srgbClr val="FFD700"/>
                </a:solidFill>
              </a:rPr>
              <a:t>temporary!</a:t>
            </a:r>
          </a:p>
          <a:p>
            <a:pPr>
              <a:lnSpc>
                <a:spcPct val="90000"/>
              </a:lnSpc>
              <a:spcAft>
                <a:spcPts val="600"/>
              </a:spcAft>
            </a:pPr>
            <a:endParaRPr lang="en-US" sz="2400" i="1" dirty="0">
              <a:solidFill>
                <a:srgbClr val="FFD700"/>
              </a:solidFill>
            </a:endParaRPr>
          </a:p>
          <a:p>
            <a:pPr>
              <a:lnSpc>
                <a:spcPct val="90000"/>
              </a:lnSpc>
              <a:spcAft>
                <a:spcPts val="600"/>
              </a:spcAft>
            </a:pPr>
            <a:r>
              <a:rPr lang="en-US" sz="2400" dirty="0">
                <a:solidFill>
                  <a:srgbClr val="FFD700"/>
                </a:solidFill>
              </a:rPr>
              <a:t>Inclusion policy – reducing evictions and abandonment</a:t>
            </a:r>
          </a:p>
          <a:p>
            <a:pPr indent="-228600">
              <a:lnSpc>
                <a:spcPct val="90000"/>
              </a:lnSpc>
              <a:spcAft>
                <a:spcPts val="600"/>
              </a:spcAft>
              <a:buFont typeface="Arial" panose="020B0604020202020204" pitchFamily="34" charset="0"/>
              <a:buChar char="•"/>
            </a:pPr>
            <a:endParaRPr lang="en-US" sz="2400" i="1" dirty="0">
              <a:solidFill>
                <a:srgbClr val="FFD700"/>
              </a:solidFill>
            </a:endParaRPr>
          </a:p>
          <a:p>
            <a:pPr>
              <a:lnSpc>
                <a:spcPct val="90000"/>
              </a:lnSpc>
              <a:spcAft>
                <a:spcPts val="600"/>
              </a:spcAft>
            </a:pPr>
            <a:r>
              <a:rPr lang="en-US" sz="2400" dirty="0">
                <a:solidFill>
                  <a:srgbClr val="FFD700"/>
                </a:solidFill>
              </a:rPr>
              <a:t>Supportive and safe environment</a:t>
            </a:r>
          </a:p>
          <a:p>
            <a:pPr indent="-228600">
              <a:lnSpc>
                <a:spcPct val="90000"/>
              </a:lnSpc>
              <a:spcAft>
                <a:spcPts val="600"/>
              </a:spcAft>
              <a:buFont typeface="Arial" panose="020B0604020202020204" pitchFamily="34" charset="0"/>
              <a:buChar char="•"/>
            </a:pPr>
            <a:endParaRPr lang="en-US" sz="2400" dirty="0">
              <a:solidFill>
                <a:srgbClr val="FFD700"/>
              </a:solidFill>
            </a:endParaRPr>
          </a:p>
          <a:p>
            <a:pPr>
              <a:lnSpc>
                <a:spcPct val="90000"/>
              </a:lnSpc>
              <a:spcAft>
                <a:spcPts val="600"/>
              </a:spcAft>
            </a:pPr>
            <a:r>
              <a:rPr lang="en-US" sz="2400" b="1" dirty="0">
                <a:solidFill>
                  <a:srgbClr val="FFD700"/>
                </a:solidFill>
              </a:rPr>
              <a:t>Orientation</a:t>
            </a:r>
            <a:r>
              <a:rPr lang="en-US" sz="2400" dirty="0">
                <a:solidFill>
                  <a:srgbClr val="FFD700"/>
                </a:solidFill>
              </a:rPr>
              <a:t> in and around the project…</a:t>
            </a:r>
          </a:p>
        </p:txBody>
      </p:sp>
      <p:sp>
        <p:nvSpPr>
          <p:cNvPr id="14" name="Freeform 49">
            <a:extLst>
              <a:ext uri="{FF2B5EF4-FFF2-40B4-BE49-F238E27FC236}">
                <a16:creationId xmlns:a16="http://schemas.microsoft.com/office/drawing/2014/main" id="{EF9B8DF2-C3F5-49A2-94D2-F7B65A0F1F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5178" y="1634459"/>
            <a:ext cx="4558822" cy="52235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alpha val="80000"/>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sp>
        <p:nvSpPr>
          <p:cNvPr id="16" name="Freeform: Shape 15">
            <a:extLst>
              <a:ext uri="{FF2B5EF4-FFF2-40B4-BE49-F238E27FC236}">
                <a16:creationId xmlns:a16="http://schemas.microsoft.com/office/drawing/2014/main" id="{4330B6AC-E6AB-45E4-A303-C8DE90EB2A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34477" y="1783756"/>
            <a:ext cx="4409524" cy="5074243"/>
          </a:xfrm>
          <a:custGeom>
            <a:avLst/>
            <a:gdLst>
              <a:gd name="connsiteX0" fmla="*/ 3120528 w 5298683"/>
              <a:gd name="connsiteY0" fmla="*/ 0 h 6097438"/>
              <a:gd name="connsiteX1" fmla="*/ 5105473 w 5298683"/>
              <a:gd name="connsiteY1" fmla="*/ 712577 h 6097438"/>
              <a:gd name="connsiteX2" fmla="*/ 5298683 w 5298683"/>
              <a:gd name="connsiteY2" fmla="*/ 888178 h 6097438"/>
              <a:gd name="connsiteX3" fmla="*/ 5298683 w 5298683"/>
              <a:gd name="connsiteY3" fmla="*/ 5352876 h 6097438"/>
              <a:gd name="connsiteX4" fmla="*/ 5105473 w 5298683"/>
              <a:gd name="connsiteY4" fmla="*/ 5528477 h 6097438"/>
              <a:gd name="connsiteX5" fmla="*/ 4335177 w 5298683"/>
              <a:gd name="connsiteY5" fmla="*/ 5995828 h 6097438"/>
              <a:gd name="connsiteX6" fmla="*/ 4057556 w 5298683"/>
              <a:gd name="connsiteY6" fmla="*/ 6097438 h 6097438"/>
              <a:gd name="connsiteX7" fmla="*/ 2183499 w 5298683"/>
              <a:gd name="connsiteY7" fmla="*/ 6097438 h 6097438"/>
              <a:gd name="connsiteX8" fmla="*/ 1905878 w 5298683"/>
              <a:gd name="connsiteY8" fmla="*/ 5995828 h 6097438"/>
              <a:gd name="connsiteX9" fmla="*/ 0 w 5298683"/>
              <a:gd name="connsiteY9" fmla="*/ 3120527 h 6097438"/>
              <a:gd name="connsiteX10" fmla="*/ 3120528 w 5298683"/>
              <a:gd name="connsiteY10" fmla="*/ 0 h 6097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pic>
        <p:nvPicPr>
          <p:cNvPr id="9" name="Graphic 8" descr="House">
            <a:extLst>
              <a:ext uri="{FF2B5EF4-FFF2-40B4-BE49-F238E27FC236}">
                <a16:creationId xmlns:a16="http://schemas.microsoft.com/office/drawing/2014/main" id="{6444B739-9394-484D-A0BD-CC726610267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72125" y="2690866"/>
            <a:ext cx="3349623" cy="3349623"/>
          </a:xfrm>
          <a:prstGeom prst="rect">
            <a:avLst/>
          </a:prstGeom>
        </p:spPr>
      </p:pic>
    </p:spTree>
    <p:extLst>
      <p:ext uri="{BB962C8B-B14F-4D97-AF65-F5344CB8AC3E}">
        <p14:creationId xmlns:p14="http://schemas.microsoft.com/office/powerpoint/2010/main" val="191789129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5197" y="134622"/>
            <a:ext cx="5020169" cy="1365768"/>
          </a:xfrm>
        </p:spPr>
        <p:txBody>
          <a:bodyPr vert="horz" lIns="91440" tIns="45720" rIns="91440" bIns="45720" rtlCol="0" anchor="ctr">
            <a:normAutofit/>
          </a:bodyPr>
          <a:lstStyle/>
          <a:p>
            <a:pPr algn="l" defTabSz="685800">
              <a:lnSpc>
                <a:spcPct val="90000"/>
              </a:lnSpc>
            </a:pPr>
            <a:r>
              <a:rPr lang="en-US" sz="3300" kern="1200" dirty="0">
                <a:solidFill>
                  <a:schemeClr val="tx1"/>
                </a:solidFill>
                <a:latin typeface="+mj-lt"/>
                <a:ea typeface="+mj-ea"/>
                <a:cs typeface="+mj-cs"/>
              </a:rPr>
              <a:t>Physical &amp; Mental Health</a:t>
            </a:r>
          </a:p>
        </p:txBody>
      </p:sp>
      <p:sp>
        <p:nvSpPr>
          <p:cNvPr id="4" name="TextBox 3">
            <a:extLst>
              <a:ext uri="{FF2B5EF4-FFF2-40B4-BE49-F238E27FC236}">
                <a16:creationId xmlns:a16="http://schemas.microsoft.com/office/drawing/2014/main" id="{9F5182BE-9745-40BD-868B-C0F04CB52770}"/>
              </a:ext>
            </a:extLst>
          </p:cNvPr>
          <p:cNvSpPr txBox="1"/>
          <p:nvPr/>
        </p:nvSpPr>
        <p:spPr>
          <a:xfrm>
            <a:off x="293424" y="1500390"/>
            <a:ext cx="3465211" cy="4736922"/>
          </a:xfrm>
          <a:prstGeom prst="rect">
            <a:avLst/>
          </a:prstGeom>
        </p:spPr>
        <p:txBody>
          <a:bodyPr vert="horz" lIns="91440" tIns="45720" rIns="91440" bIns="45720" rtlCol="0" anchor="t">
            <a:normAutofit/>
          </a:bodyPr>
          <a:lstStyle/>
          <a:p>
            <a:pPr defTabSz="685800">
              <a:lnSpc>
                <a:spcPct val="90000"/>
              </a:lnSpc>
              <a:spcAft>
                <a:spcPts val="600"/>
              </a:spcAft>
            </a:pPr>
            <a:r>
              <a:rPr lang="en-US" sz="2400" b="1" dirty="0">
                <a:solidFill>
                  <a:srgbClr val="FFD700"/>
                </a:solidFill>
              </a:rPr>
              <a:t>Medication prompts and support </a:t>
            </a:r>
            <a:r>
              <a:rPr lang="en-US" sz="2400" dirty="0">
                <a:solidFill>
                  <a:srgbClr val="FFD700"/>
                </a:solidFill>
              </a:rPr>
              <a:t>– now 100% adherent </a:t>
            </a:r>
          </a:p>
          <a:p>
            <a:pPr indent="-171450" defTabSz="685800">
              <a:lnSpc>
                <a:spcPct val="90000"/>
              </a:lnSpc>
              <a:spcAft>
                <a:spcPts val="600"/>
              </a:spcAft>
              <a:buFont typeface="Arial" panose="020B0604020202020204" pitchFamily="34" charset="0"/>
              <a:buChar char="•"/>
            </a:pPr>
            <a:endParaRPr lang="en-US" sz="2400" dirty="0">
              <a:solidFill>
                <a:srgbClr val="FFD700"/>
              </a:solidFill>
            </a:endParaRPr>
          </a:p>
          <a:p>
            <a:pPr defTabSz="685800">
              <a:lnSpc>
                <a:spcPct val="90000"/>
              </a:lnSpc>
              <a:spcAft>
                <a:spcPts val="600"/>
              </a:spcAft>
            </a:pPr>
            <a:r>
              <a:rPr lang="en-US" sz="2400" dirty="0">
                <a:solidFill>
                  <a:srgbClr val="FFD700"/>
                </a:solidFill>
              </a:rPr>
              <a:t>Support to attend all appointments… </a:t>
            </a:r>
          </a:p>
          <a:p>
            <a:pPr indent="-171450" defTabSz="685800">
              <a:lnSpc>
                <a:spcPct val="90000"/>
              </a:lnSpc>
              <a:spcAft>
                <a:spcPts val="600"/>
              </a:spcAft>
              <a:buFont typeface="Arial" panose="020B0604020202020204" pitchFamily="34" charset="0"/>
              <a:buChar char="•"/>
            </a:pPr>
            <a:endParaRPr lang="en-US" sz="2400" dirty="0">
              <a:solidFill>
                <a:srgbClr val="FFD700"/>
              </a:solidFill>
            </a:endParaRPr>
          </a:p>
          <a:p>
            <a:pPr defTabSz="685800">
              <a:lnSpc>
                <a:spcPct val="90000"/>
              </a:lnSpc>
              <a:spcAft>
                <a:spcPts val="600"/>
              </a:spcAft>
            </a:pPr>
            <a:r>
              <a:rPr lang="en-US" sz="2400" b="1" dirty="0">
                <a:solidFill>
                  <a:srgbClr val="FFD700"/>
                </a:solidFill>
              </a:rPr>
              <a:t>Health Action Plan</a:t>
            </a:r>
          </a:p>
          <a:p>
            <a:pPr defTabSz="685800">
              <a:lnSpc>
                <a:spcPct val="90000"/>
              </a:lnSpc>
              <a:spcAft>
                <a:spcPts val="600"/>
              </a:spcAft>
            </a:pPr>
            <a:endParaRPr lang="en-US" sz="2400" dirty="0">
              <a:solidFill>
                <a:srgbClr val="FFD700"/>
              </a:solidFill>
            </a:endParaRPr>
          </a:p>
          <a:p>
            <a:pPr defTabSz="685800">
              <a:lnSpc>
                <a:spcPct val="90000"/>
              </a:lnSpc>
              <a:spcAft>
                <a:spcPts val="600"/>
              </a:spcAft>
            </a:pPr>
            <a:r>
              <a:rPr lang="en-US" sz="2400" b="1" dirty="0">
                <a:solidFill>
                  <a:srgbClr val="FFD700"/>
                </a:solidFill>
              </a:rPr>
              <a:t>Hospital Admission Profile</a:t>
            </a:r>
          </a:p>
        </p:txBody>
      </p:sp>
      <p:sp>
        <p:nvSpPr>
          <p:cNvPr id="17" name="Oval 16">
            <a:extLst>
              <a:ext uri="{FF2B5EF4-FFF2-40B4-BE49-F238E27FC236}">
                <a16:creationId xmlns:a16="http://schemas.microsoft.com/office/drawing/2014/main" id="{54A709FC-1ADC-45CD-856D-3B1A50C583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36620" y="1547959"/>
            <a:ext cx="1515618" cy="1515618"/>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19" name="Freeform: Shape 18">
            <a:extLst>
              <a:ext uri="{FF2B5EF4-FFF2-40B4-BE49-F238E27FC236}">
                <a16:creationId xmlns:a16="http://schemas.microsoft.com/office/drawing/2014/main" id="{AE67272E-0E66-4396-9C0C-4E154CCE20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0064" y="1671403"/>
            <a:ext cx="1268730" cy="1268730"/>
          </a:xfrm>
          <a:custGeom>
            <a:avLst/>
            <a:gdLst>
              <a:gd name="connsiteX0" fmla="*/ 845820 w 1691640"/>
              <a:gd name="connsiteY0" fmla="*/ 0 h 1691640"/>
              <a:gd name="connsiteX1" fmla="*/ 1691640 w 1691640"/>
              <a:gd name="connsiteY1" fmla="*/ 845820 h 1691640"/>
              <a:gd name="connsiteX2" fmla="*/ 845820 w 1691640"/>
              <a:gd name="connsiteY2" fmla="*/ 1691640 h 1691640"/>
              <a:gd name="connsiteX3" fmla="*/ 0 w 1691640"/>
              <a:gd name="connsiteY3" fmla="*/ 845820 h 1691640"/>
              <a:gd name="connsiteX4" fmla="*/ 845820 w 1691640"/>
              <a:gd name="connsiteY4" fmla="*/ 0 h 1691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1640" h="1691640">
                <a:moveTo>
                  <a:pt x="845820" y="0"/>
                </a:moveTo>
                <a:cubicBezTo>
                  <a:pt x="1312954" y="0"/>
                  <a:pt x="1691640" y="378686"/>
                  <a:pt x="1691640" y="845820"/>
                </a:cubicBezTo>
                <a:cubicBezTo>
                  <a:pt x="1691640" y="1312954"/>
                  <a:pt x="1312954" y="1691640"/>
                  <a:pt x="845820" y="1691640"/>
                </a:cubicBezTo>
                <a:cubicBezTo>
                  <a:pt x="378687" y="1691640"/>
                  <a:pt x="0" y="1312954"/>
                  <a:pt x="0" y="845820"/>
                </a:cubicBezTo>
                <a:cubicBezTo>
                  <a:pt x="0" y="378686"/>
                  <a:pt x="378687" y="0"/>
                  <a:pt x="84582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7" name="Graphic 6" descr="Tooth">
            <a:extLst>
              <a:ext uri="{FF2B5EF4-FFF2-40B4-BE49-F238E27FC236}">
                <a16:creationId xmlns:a16="http://schemas.microsoft.com/office/drawing/2014/main" id="{B00D5650-782C-47FA-8D96-F2ECE9473FE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82950" y="1894288"/>
            <a:ext cx="822960" cy="822960"/>
          </a:xfrm>
          <a:prstGeom prst="rect">
            <a:avLst/>
          </a:prstGeom>
        </p:spPr>
      </p:pic>
      <p:sp>
        <p:nvSpPr>
          <p:cNvPr id="21" name="Freeform: Shape 20">
            <a:extLst>
              <a:ext uri="{FF2B5EF4-FFF2-40B4-BE49-F238E27FC236}">
                <a16:creationId xmlns:a16="http://schemas.microsoft.com/office/drawing/2014/main" id="{BFC6224A-7B8A-4699-99DC-A6C9CD6171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2239" y="-1"/>
            <a:ext cx="3491761" cy="2950657"/>
          </a:xfrm>
          <a:custGeom>
            <a:avLst/>
            <a:gdLst>
              <a:gd name="connsiteX0" fmla="*/ 250035 w 4077068"/>
              <a:gd name="connsiteY0" fmla="*/ 0 h 3445261"/>
              <a:gd name="connsiteX1" fmla="*/ 4077068 w 4077068"/>
              <a:gd name="connsiteY1" fmla="*/ 0 h 3445261"/>
              <a:gd name="connsiteX2" fmla="*/ 4077068 w 4077068"/>
              <a:gd name="connsiteY2" fmla="*/ 2743040 h 3445261"/>
              <a:gd name="connsiteX3" fmla="*/ 4074154 w 4077068"/>
              <a:gd name="connsiteY3" fmla="*/ 2746247 h 3445261"/>
              <a:gd name="connsiteX4" fmla="*/ 2386584 w 4077068"/>
              <a:gd name="connsiteY4" fmla="*/ 3445261 h 3445261"/>
              <a:gd name="connsiteX5" fmla="*/ 0 w 4077068"/>
              <a:gd name="connsiteY5" fmla="*/ 1058677 h 3445261"/>
              <a:gd name="connsiteX6" fmla="*/ 187550 w 4077068"/>
              <a:gd name="connsiteY6" fmla="*/ 129711 h 3445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7068" h="3445261">
                <a:moveTo>
                  <a:pt x="250035" y="0"/>
                </a:moveTo>
                <a:lnTo>
                  <a:pt x="4077068" y="0"/>
                </a:lnTo>
                <a:lnTo>
                  <a:pt x="4077068" y="2743040"/>
                </a:lnTo>
                <a:lnTo>
                  <a:pt x="4074154" y="2746247"/>
                </a:lnTo>
                <a:cubicBezTo>
                  <a:pt x="3642267" y="3178134"/>
                  <a:pt x="3045621" y="3445261"/>
                  <a:pt x="2386584" y="3445261"/>
                </a:cubicBezTo>
                <a:cubicBezTo>
                  <a:pt x="1068510" y="3445261"/>
                  <a:pt x="0" y="2376751"/>
                  <a:pt x="0" y="1058677"/>
                </a:cubicBezTo>
                <a:cubicBezTo>
                  <a:pt x="0" y="729159"/>
                  <a:pt x="66782" y="415238"/>
                  <a:pt x="187550" y="129711"/>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783">
              <a:defRPr/>
            </a:pPr>
            <a:endParaRPr lang="en-US" sz="1350">
              <a:solidFill>
                <a:prstClr val="white"/>
              </a:solidFill>
              <a:latin typeface="Calibri" panose="020F0502020204030204"/>
            </a:endParaRPr>
          </a:p>
        </p:txBody>
      </p:sp>
      <p:sp>
        <p:nvSpPr>
          <p:cNvPr id="23" name="Freeform: Shape 22">
            <a:extLst>
              <a:ext uri="{FF2B5EF4-FFF2-40B4-BE49-F238E27FC236}">
                <a16:creationId xmlns:a16="http://schemas.microsoft.com/office/drawing/2014/main" id="{59156A24-128C-4054-AAFF-F8CA5BA0E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2430" y="2"/>
            <a:ext cx="3351569" cy="2810465"/>
          </a:xfrm>
          <a:custGeom>
            <a:avLst/>
            <a:gdLst>
              <a:gd name="connsiteX0" fmla="*/ 267865 w 3913376"/>
              <a:gd name="connsiteY0" fmla="*/ 0 h 3281569"/>
              <a:gd name="connsiteX1" fmla="*/ 3913376 w 3913376"/>
              <a:gd name="connsiteY1" fmla="*/ 0 h 3281569"/>
              <a:gd name="connsiteX2" fmla="*/ 3913376 w 3913376"/>
              <a:gd name="connsiteY2" fmla="*/ 2499938 h 3281569"/>
              <a:gd name="connsiteX3" fmla="*/ 3794714 w 3913376"/>
              <a:gd name="connsiteY3" fmla="*/ 2630499 h 3281569"/>
              <a:gd name="connsiteX4" fmla="*/ 2222892 w 3913376"/>
              <a:gd name="connsiteY4" fmla="*/ 3281569 h 3281569"/>
              <a:gd name="connsiteX5" fmla="*/ 0 w 3913376"/>
              <a:gd name="connsiteY5" fmla="*/ 1058677 h 3281569"/>
              <a:gd name="connsiteX6" fmla="*/ 174686 w 3913376"/>
              <a:gd name="connsiteY6" fmla="*/ 193427 h 3281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376" h="3281569">
                <a:moveTo>
                  <a:pt x="267865" y="0"/>
                </a:moveTo>
                <a:lnTo>
                  <a:pt x="3913376" y="0"/>
                </a:lnTo>
                <a:lnTo>
                  <a:pt x="3913376" y="2499938"/>
                </a:lnTo>
                <a:lnTo>
                  <a:pt x="3794714" y="2630499"/>
                </a:lnTo>
                <a:cubicBezTo>
                  <a:pt x="3392450" y="3032763"/>
                  <a:pt x="2836727" y="3281569"/>
                  <a:pt x="2222892" y="3281569"/>
                </a:cubicBezTo>
                <a:cubicBezTo>
                  <a:pt x="995223" y="3281569"/>
                  <a:pt x="0" y="2286346"/>
                  <a:pt x="0" y="1058677"/>
                </a:cubicBezTo>
                <a:cubicBezTo>
                  <a:pt x="0" y="751760"/>
                  <a:pt x="62202" y="459370"/>
                  <a:pt x="174686" y="19342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10" name="Graphic 9" descr="Medicine">
            <a:extLst>
              <a:ext uri="{FF2B5EF4-FFF2-40B4-BE49-F238E27FC236}">
                <a16:creationId xmlns:a16="http://schemas.microsoft.com/office/drawing/2014/main" id="{70CB43A6-FA6C-44DF-B861-D8BE0FAF5C3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13066" y="134622"/>
            <a:ext cx="2092539" cy="2092539"/>
          </a:xfrm>
          <a:prstGeom prst="rect">
            <a:avLst/>
          </a:prstGeom>
        </p:spPr>
      </p:pic>
      <p:sp>
        <p:nvSpPr>
          <p:cNvPr id="25" name="Oval 24">
            <a:extLst>
              <a:ext uri="{FF2B5EF4-FFF2-40B4-BE49-F238E27FC236}">
                <a16:creationId xmlns:a16="http://schemas.microsoft.com/office/drawing/2014/main" id="{BCB8E572-32F0-4C78-B268-2702C859F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41646" y="3052759"/>
            <a:ext cx="2504968" cy="2504968"/>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27" name="Freeform: Shape 26">
            <a:extLst>
              <a:ext uri="{FF2B5EF4-FFF2-40B4-BE49-F238E27FC236}">
                <a16:creationId xmlns:a16="http://schemas.microsoft.com/office/drawing/2014/main" id="{0611C424-EB44-492D-9C48-78BB0D5DC9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65089" y="3197704"/>
            <a:ext cx="2236579" cy="2236579"/>
          </a:xfrm>
          <a:custGeom>
            <a:avLst/>
            <a:gdLst>
              <a:gd name="connsiteX0" fmla="*/ 1371600 w 2743200"/>
              <a:gd name="connsiteY0" fmla="*/ 0 h 2743200"/>
              <a:gd name="connsiteX1" fmla="*/ 2743200 w 2743200"/>
              <a:gd name="connsiteY1" fmla="*/ 1371600 h 2743200"/>
              <a:gd name="connsiteX2" fmla="*/ 1371600 w 2743200"/>
              <a:gd name="connsiteY2" fmla="*/ 2743200 h 2743200"/>
              <a:gd name="connsiteX3" fmla="*/ 0 w 2743200"/>
              <a:gd name="connsiteY3" fmla="*/ 1371600 h 2743200"/>
              <a:gd name="connsiteX4" fmla="*/ 1371600 w 2743200"/>
              <a:gd name="connsiteY4" fmla="*/ 0 h 274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743200">
                <a:moveTo>
                  <a:pt x="1371600" y="0"/>
                </a:moveTo>
                <a:cubicBezTo>
                  <a:pt x="2129114" y="0"/>
                  <a:pt x="2743200" y="614087"/>
                  <a:pt x="2743200" y="1371600"/>
                </a:cubicBezTo>
                <a:cubicBezTo>
                  <a:pt x="2743200" y="2129114"/>
                  <a:pt x="2129114" y="2743200"/>
                  <a:pt x="1371600" y="2743200"/>
                </a:cubicBezTo>
                <a:cubicBezTo>
                  <a:pt x="614087" y="2743200"/>
                  <a:pt x="0" y="2129114"/>
                  <a:pt x="0" y="1371600"/>
                </a:cubicBezTo>
                <a:cubicBezTo>
                  <a:pt x="0" y="614087"/>
                  <a:pt x="614087" y="0"/>
                  <a:pt x="13716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5" name="Graphic 4" descr="Medical">
            <a:extLst>
              <a:ext uri="{FF2B5EF4-FFF2-40B4-BE49-F238E27FC236}">
                <a16:creationId xmlns:a16="http://schemas.microsoft.com/office/drawing/2014/main" id="{8BD20587-CA2E-4B39-878B-44368BCCBC9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64576" y="3585713"/>
            <a:ext cx="1459107" cy="1459107"/>
          </a:xfrm>
          <a:prstGeom prst="rect">
            <a:avLst/>
          </a:prstGeom>
        </p:spPr>
      </p:pic>
      <p:sp>
        <p:nvSpPr>
          <p:cNvPr id="29" name="Freeform: Shape 28">
            <a:extLst>
              <a:ext uri="{FF2B5EF4-FFF2-40B4-BE49-F238E27FC236}">
                <a16:creationId xmlns:a16="http://schemas.microsoft.com/office/drawing/2014/main" id="{646E8F12-06B4-4D6B-866C-1743B253C8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91081" y="4566775"/>
            <a:ext cx="2652919" cy="2296450"/>
          </a:xfrm>
          <a:custGeom>
            <a:avLst/>
            <a:gdLst>
              <a:gd name="connsiteX0" fmla="*/ 2002536 w 3339958"/>
              <a:gd name="connsiteY0" fmla="*/ 0 h 2891173"/>
              <a:gd name="connsiteX1" fmla="*/ 3276335 w 3339958"/>
              <a:gd name="connsiteY1" fmla="*/ 457282 h 2891173"/>
              <a:gd name="connsiteX2" fmla="*/ 3339958 w 3339958"/>
              <a:gd name="connsiteY2" fmla="*/ 515107 h 2891173"/>
              <a:gd name="connsiteX3" fmla="*/ 3339958 w 3339958"/>
              <a:gd name="connsiteY3" fmla="*/ 2891173 h 2891173"/>
              <a:gd name="connsiteX4" fmla="*/ 209954 w 3339958"/>
              <a:gd name="connsiteY4" fmla="*/ 2891173 h 2891173"/>
              <a:gd name="connsiteX5" fmla="*/ 157369 w 3339958"/>
              <a:gd name="connsiteY5" fmla="*/ 2782014 h 2891173"/>
              <a:gd name="connsiteX6" fmla="*/ 0 w 3339958"/>
              <a:gd name="connsiteY6" fmla="*/ 2002536 h 2891173"/>
              <a:gd name="connsiteX7" fmla="*/ 2002536 w 3339958"/>
              <a:gd name="connsiteY7" fmla="*/ 0 h 289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9958" h="2891173">
                <a:moveTo>
                  <a:pt x="2002536" y="0"/>
                </a:moveTo>
                <a:cubicBezTo>
                  <a:pt x="2486398" y="0"/>
                  <a:pt x="2930179" y="171609"/>
                  <a:pt x="3276335" y="457282"/>
                </a:cubicBezTo>
                <a:lnTo>
                  <a:pt x="3339958" y="515107"/>
                </a:lnTo>
                <a:lnTo>
                  <a:pt x="3339958" y="2891173"/>
                </a:lnTo>
                <a:lnTo>
                  <a:pt x="209954" y="2891173"/>
                </a:lnTo>
                <a:lnTo>
                  <a:pt x="157369" y="2782014"/>
                </a:lnTo>
                <a:cubicBezTo>
                  <a:pt x="56036" y="2542434"/>
                  <a:pt x="0" y="2279029"/>
                  <a:pt x="0" y="2002536"/>
                </a:cubicBezTo>
                <a:cubicBezTo>
                  <a:pt x="0" y="896566"/>
                  <a:pt x="896566" y="0"/>
                  <a:pt x="2002536"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783">
              <a:defRPr/>
            </a:pPr>
            <a:endParaRPr lang="en-US" sz="1350" dirty="0">
              <a:solidFill>
                <a:prstClr val="white"/>
              </a:solidFill>
              <a:latin typeface="Calibri" panose="020F0502020204030204"/>
            </a:endParaRPr>
          </a:p>
        </p:txBody>
      </p:sp>
      <p:sp>
        <p:nvSpPr>
          <p:cNvPr id="31" name="Freeform: Shape 30">
            <a:extLst>
              <a:ext uri="{FF2B5EF4-FFF2-40B4-BE49-F238E27FC236}">
                <a16:creationId xmlns:a16="http://schemas.microsoft.com/office/drawing/2014/main" id="{3CC324B9-DFFF-42F1-8D81-AAD42554BD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19000" y="4697612"/>
            <a:ext cx="2524999" cy="2165614"/>
          </a:xfrm>
          <a:custGeom>
            <a:avLst/>
            <a:gdLst>
              <a:gd name="connsiteX0" fmla="*/ 1837818 w 3178912"/>
              <a:gd name="connsiteY0" fmla="*/ 0 h 2726454"/>
              <a:gd name="connsiteX1" fmla="*/ 3137352 w 3178912"/>
              <a:gd name="connsiteY1" fmla="*/ 538285 h 2726454"/>
              <a:gd name="connsiteX2" fmla="*/ 3178912 w 3178912"/>
              <a:gd name="connsiteY2" fmla="*/ 584013 h 2726454"/>
              <a:gd name="connsiteX3" fmla="*/ 3178912 w 3178912"/>
              <a:gd name="connsiteY3" fmla="*/ 2726454 h 2726454"/>
              <a:gd name="connsiteX4" fmla="*/ 229483 w 3178912"/>
              <a:gd name="connsiteY4" fmla="*/ 2726454 h 2726454"/>
              <a:gd name="connsiteX5" fmla="*/ 221815 w 3178912"/>
              <a:gd name="connsiteY5" fmla="*/ 2713832 h 2726454"/>
              <a:gd name="connsiteX6" fmla="*/ 0 w 3178912"/>
              <a:gd name="connsiteY6" fmla="*/ 1837818 h 2726454"/>
              <a:gd name="connsiteX7" fmla="*/ 1837818 w 3178912"/>
              <a:gd name="connsiteY7" fmla="*/ 0 h 272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8912" h="2726454">
                <a:moveTo>
                  <a:pt x="1837818" y="0"/>
                </a:moveTo>
                <a:cubicBezTo>
                  <a:pt x="2345318" y="0"/>
                  <a:pt x="2804772" y="205705"/>
                  <a:pt x="3137352" y="538285"/>
                </a:cubicBezTo>
                <a:lnTo>
                  <a:pt x="3178912" y="584013"/>
                </a:lnTo>
                <a:lnTo>
                  <a:pt x="3178912" y="2726454"/>
                </a:lnTo>
                <a:lnTo>
                  <a:pt x="229483" y="2726454"/>
                </a:lnTo>
                <a:lnTo>
                  <a:pt x="221815" y="2713832"/>
                </a:lnTo>
                <a:cubicBezTo>
                  <a:pt x="80353" y="2453425"/>
                  <a:pt x="0" y="2155005"/>
                  <a:pt x="0" y="1837818"/>
                </a:cubicBezTo>
                <a:cubicBezTo>
                  <a:pt x="0" y="822819"/>
                  <a:pt x="822819" y="0"/>
                  <a:pt x="183781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pic>
        <p:nvPicPr>
          <p:cNvPr id="12" name="Graphic 11" descr="Heart with pulse">
            <a:extLst>
              <a:ext uri="{FF2B5EF4-FFF2-40B4-BE49-F238E27FC236}">
                <a16:creationId xmlns:a16="http://schemas.microsoft.com/office/drawing/2014/main" id="{6E145CDD-7314-4248-8A6B-D6848065F80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88437" y="5266235"/>
            <a:ext cx="1503092" cy="1503092"/>
          </a:xfrm>
          <a:prstGeom prst="rect">
            <a:avLst/>
          </a:prstGeom>
        </p:spPr>
      </p:pic>
    </p:spTree>
    <p:extLst>
      <p:ext uri="{BB962C8B-B14F-4D97-AF65-F5344CB8AC3E}">
        <p14:creationId xmlns:p14="http://schemas.microsoft.com/office/powerpoint/2010/main" val="20132606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6227A-118C-4327-8910-EA73E13C97EE}"/>
              </a:ext>
            </a:extLst>
          </p:cNvPr>
          <p:cNvSpPr>
            <a:spLocks noGrp="1"/>
          </p:cNvSpPr>
          <p:nvPr>
            <p:ph type="title"/>
          </p:nvPr>
        </p:nvSpPr>
        <p:spPr>
          <a:xfrm>
            <a:off x="600824" y="1904467"/>
            <a:ext cx="3958000" cy="994172"/>
          </a:xfrm>
        </p:spPr>
        <p:txBody>
          <a:bodyPr vert="horz" lIns="91440" tIns="45720" rIns="91440" bIns="45720" rtlCol="0" anchor="ctr">
            <a:normAutofit/>
          </a:bodyPr>
          <a:lstStyle/>
          <a:p>
            <a:pPr algn="l">
              <a:lnSpc>
                <a:spcPct val="90000"/>
              </a:lnSpc>
            </a:pPr>
            <a:r>
              <a:rPr lang="en-US" kern="1200" dirty="0">
                <a:solidFill>
                  <a:schemeClr val="tx1"/>
                </a:solidFill>
                <a:latin typeface="+mj-lt"/>
                <a:ea typeface="+mj-ea"/>
                <a:cs typeface="+mj-cs"/>
              </a:rPr>
              <a:t>Substance Use</a:t>
            </a:r>
          </a:p>
        </p:txBody>
      </p:sp>
      <p:sp>
        <p:nvSpPr>
          <p:cNvPr id="18" name="Freeform: Shape 17">
            <a:extLst>
              <a:ext uri="{FF2B5EF4-FFF2-40B4-BE49-F238E27FC236}">
                <a16:creationId xmlns:a16="http://schemas.microsoft.com/office/drawing/2014/main" id="{432691CC-4AB8-48AF-B822-EBF7F4E9E6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5089" y="-6106"/>
            <a:ext cx="3812796" cy="2139318"/>
          </a:xfrm>
          <a:custGeom>
            <a:avLst/>
            <a:gdLst>
              <a:gd name="connsiteX0" fmla="*/ 18382 w 4480560"/>
              <a:gd name="connsiteY0" fmla="*/ 0 h 2513993"/>
              <a:gd name="connsiteX1" fmla="*/ 4462178 w 4480560"/>
              <a:gd name="connsiteY1" fmla="*/ 0 h 2513993"/>
              <a:gd name="connsiteX2" fmla="*/ 4468994 w 4480560"/>
              <a:gd name="connsiteY2" fmla="*/ 44657 h 2513993"/>
              <a:gd name="connsiteX3" fmla="*/ 4480560 w 4480560"/>
              <a:gd name="connsiteY3" fmla="*/ 273713 h 2513993"/>
              <a:gd name="connsiteX4" fmla="*/ 2240280 w 4480560"/>
              <a:gd name="connsiteY4" fmla="*/ 2513993 h 2513993"/>
              <a:gd name="connsiteX5" fmla="*/ 0 w 4480560"/>
              <a:gd name="connsiteY5" fmla="*/ 273713 h 2513993"/>
              <a:gd name="connsiteX6" fmla="*/ 11567 w 4480560"/>
              <a:gd name="connsiteY6" fmla="*/ 44657 h 251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0560" h="2513993">
                <a:moveTo>
                  <a:pt x="18382" y="0"/>
                </a:moveTo>
                <a:lnTo>
                  <a:pt x="4462178" y="0"/>
                </a:lnTo>
                <a:lnTo>
                  <a:pt x="4468994" y="44657"/>
                </a:lnTo>
                <a:cubicBezTo>
                  <a:pt x="4476642" y="119969"/>
                  <a:pt x="4480560" y="196384"/>
                  <a:pt x="4480560" y="273713"/>
                </a:cubicBezTo>
                <a:cubicBezTo>
                  <a:pt x="4480560" y="1510985"/>
                  <a:pt x="3477552" y="2513993"/>
                  <a:pt x="2240280" y="2513993"/>
                </a:cubicBezTo>
                <a:cubicBezTo>
                  <a:pt x="1003008" y="2513993"/>
                  <a:pt x="0" y="1510985"/>
                  <a:pt x="0" y="273713"/>
                </a:cubicBezTo>
                <a:cubicBezTo>
                  <a:pt x="0" y="196384"/>
                  <a:pt x="3918" y="119969"/>
                  <a:pt x="11567" y="4465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sp>
        <p:nvSpPr>
          <p:cNvPr id="20" name="Freeform: Shape 19">
            <a:extLst>
              <a:ext uri="{FF2B5EF4-FFF2-40B4-BE49-F238E27FC236}">
                <a16:creationId xmlns:a16="http://schemas.microsoft.com/office/drawing/2014/main" id="{47311653-CA1C-4366-AF7B-2E9767F187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8533" y="-6105"/>
            <a:ext cx="3532672" cy="1999256"/>
          </a:xfrm>
          <a:custGeom>
            <a:avLst/>
            <a:gdLst>
              <a:gd name="connsiteX0" fmla="*/ 20101 w 4151376"/>
              <a:gd name="connsiteY0" fmla="*/ 0 h 2349401"/>
              <a:gd name="connsiteX1" fmla="*/ 4131276 w 4151376"/>
              <a:gd name="connsiteY1" fmla="*/ 0 h 2349401"/>
              <a:gd name="connsiteX2" fmla="*/ 4140659 w 4151376"/>
              <a:gd name="connsiteY2" fmla="*/ 61486 h 2349401"/>
              <a:gd name="connsiteX3" fmla="*/ 4151376 w 4151376"/>
              <a:gd name="connsiteY3" fmla="*/ 273713 h 2349401"/>
              <a:gd name="connsiteX4" fmla="*/ 2075688 w 4151376"/>
              <a:gd name="connsiteY4" fmla="*/ 2349401 h 2349401"/>
              <a:gd name="connsiteX5" fmla="*/ 0 w 4151376"/>
              <a:gd name="connsiteY5" fmla="*/ 273713 h 2349401"/>
              <a:gd name="connsiteX6" fmla="*/ 10717 w 4151376"/>
              <a:gd name="connsiteY6" fmla="*/ 61486 h 2349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51376" h="2349401">
                <a:moveTo>
                  <a:pt x="20101" y="0"/>
                </a:moveTo>
                <a:lnTo>
                  <a:pt x="4131276" y="0"/>
                </a:lnTo>
                <a:lnTo>
                  <a:pt x="4140659" y="61486"/>
                </a:lnTo>
                <a:cubicBezTo>
                  <a:pt x="4147746" y="131265"/>
                  <a:pt x="4151376" y="202065"/>
                  <a:pt x="4151376" y="273713"/>
                </a:cubicBezTo>
                <a:cubicBezTo>
                  <a:pt x="4151376" y="1420084"/>
                  <a:pt x="3222059" y="2349401"/>
                  <a:pt x="2075688" y="2349401"/>
                </a:cubicBezTo>
                <a:cubicBezTo>
                  <a:pt x="929317" y="2349401"/>
                  <a:pt x="0" y="1420084"/>
                  <a:pt x="0" y="273713"/>
                </a:cubicBezTo>
                <a:cubicBezTo>
                  <a:pt x="0" y="202065"/>
                  <a:pt x="3630" y="131265"/>
                  <a:pt x="10717" y="6148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pic>
        <p:nvPicPr>
          <p:cNvPr id="13" name="Graphic 12" descr="Target Audience">
            <a:extLst>
              <a:ext uri="{FF2B5EF4-FFF2-40B4-BE49-F238E27FC236}">
                <a16:creationId xmlns:a16="http://schemas.microsoft.com/office/drawing/2014/main" id="{A47A6CA4-2AE7-4A21-AF27-BB0B2594F67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29578" y="13488"/>
            <a:ext cx="1548423" cy="1548423"/>
          </a:xfrm>
          <a:prstGeom prst="rect">
            <a:avLst/>
          </a:prstGeom>
        </p:spPr>
      </p:pic>
      <p:sp>
        <p:nvSpPr>
          <p:cNvPr id="7" name="TextBox 6">
            <a:extLst>
              <a:ext uri="{FF2B5EF4-FFF2-40B4-BE49-F238E27FC236}">
                <a16:creationId xmlns:a16="http://schemas.microsoft.com/office/drawing/2014/main" id="{E1A336D6-EA63-417D-9DF8-7DDD5C11FB4A}"/>
              </a:ext>
            </a:extLst>
          </p:cNvPr>
          <p:cNvSpPr txBox="1"/>
          <p:nvPr/>
        </p:nvSpPr>
        <p:spPr>
          <a:xfrm>
            <a:off x="604157" y="3011237"/>
            <a:ext cx="3954666" cy="2386263"/>
          </a:xfrm>
          <a:prstGeom prst="rect">
            <a:avLst/>
          </a:prstGeom>
        </p:spPr>
        <p:txBody>
          <a:bodyPr vert="horz" lIns="91440" tIns="45720" rIns="91440" bIns="45720" rtlCol="0" anchor="t">
            <a:normAutofit/>
          </a:bodyPr>
          <a:lstStyle/>
          <a:p>
            <a:pPr>
              <a:lnSpc>
                <a:spcPct val="90000"/>
              </a:lnSpc>
              <a:spcAft>
                <a:spcPts val="600"/>
              </a:spcAft>
            </a:pPr>
            <a:r>
              <a:rPr lang="en-US" sz="2400" dirty="0">
                <a:solidFill>
                  <a:srgbClr val="FFD700"/>
                </a:solidFill>
              </a:rPr>
              <a:t>Cessation of substance use </a:t>
            </a:r>
          </a:p>
          <a:p>
            <a:pPr indent="-228600">
              <a:lnSpc>
                <a:spcPct val="90000"/>
              </a:lnSpc>
              <a:spcAft>
                <a:spcPts val="600"/>
              </a:spcAft>
              <a:buFont typeface="Arial" panose="020B0604020202020204" pitchFamily="34" charset="0"/>
              <a:buChar char="•"/>
            </a:pPr>
            <a:endParaRPr lang="en-US" sz="2400" dirty="0">
              <a:solidFill>
                <a:srgbClr val="FFD700"/>
              </a:solidFill>
            </a:endParaRPr>
          </a:p>
          <a:p>
            <a:pPr>
              <a:lnSpc>
                <a:spcPct val="90000"/>
              </a:lnSpc>
              <a:spcAft>
                <a:spcPts val="600"/>
              </a:spcAft>
            </a:pPr>
            <a:r>
              <a:rPr lang="en-US" sz="2400" dirty="0">
                <a:solidFill>
                  <a:srgbClr val="FFD700"/>
                </a:solidFill>
              </a:rPr>
              <a:t>Managed alcohol use (8 cans daily)</a:t>
            </a:r>
          </a:p>
          <a:p>
            <a:pPr indent="-228600">
              <a:lnSpc>
                <a:spcPct val="90000"/>
              </a:lnSpc>
              <a:spcAft>
                <a:spcPts val="600"/>
              </a:spcAft>
              <a:buFont typeface="Arial" panose="020B0604020202020204" pitchFamily="34" charset="0"/>
              <a:buChar char="•"/>
            </a:pPr>
            <a:endParaRPr lang="en-US" sz="2400" dirty="0">
              <a:solidFill>
                <a:srgbClr val="FFD700"/>
              </a:solidFill>
            </a:endParaRPr>
          </a:p>
          <a:p>
            <a:pPr>
              <a:lnSpc>
                <a:spcPct val="90000"/>
              </a:lnSpc>
              <a:spcAft>
                <a:spcPts val="600"/>
              </a:spcAft>
            </a:pPr>
            <a:r>
              <a:rPr lang="en-US" sz="2400" dirty="0">
                <a:solidFill>
                  <a:srgbClr val="FFD700"/>
                </a:solidFill>
              </a:rPr>
              <a:t>Goal is </a:t>
            </a:r>
            <a:r>
              <a:rPr lang="en-US" sz="2400" b="1" dirty="0">
                <a:solidFill>
                  <a:srgbClr val="FFD700"/>
                </a:solidFill>
              </a:rPr>
              <a:t>abstinence</a:t>
            </a:r>
            <a:r>
              <a:rPr lang="en-US" sz="2400" dirty="0">
                <a:solidFill>
                  <a:srgbClr val="FFD700"/>
                </a:solidFill>
              </a:rPr>
              <a:t>… </a:t>
            </a:r>
          </a:p>
        </p:txBody>
      </p:sp>
      <p:sp>
        <p:nvSpPr>
          <p:cNvPr id="22" name="Freeform: Shape 21">
            <a:extLst>
              <a:ext uri="{FF2B5EF4-FFF2-40B4-BE49-F238E27FC236}">
                <a16:creationId xmlns:a16="http://schemas.microsoft.com/office/drawing/2014/main" id="{D6A8E1B4-B839-4C58-B08A-F0B094580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5747" y="3393309"/>
            <a:ext cx="4358254" cy="3464690"/>
          </a:xfrm>
          <a:custGeom>
            <a:avLst/>
            <a:gdLst>
              <a:gd name="connsiteX0" fmla="*/ 2748962 w 4966870"/>
              <a:gd name="connsiteY0" fmla="*/ 0 h 3948522"/>
              <a:gd name="connsiteX1" fmla="*/ 4870195 w 4966870"/>
              <a:gd name="connsiteY1" fmla="*/ 1000367 h 3948522"/>
              <a:gd name="connsiteX2" fmla="*/ 4966870 w 4966870"/>
              <a:gd name="connsiteY2" fmla="*/ 1129649 h 3948522"/>
              <a:gd name="connsiteX3" fmla="*/ 4966870 w 4966870"/>
              <a:gd name="connsiteY3" fmla="*/ 3948522 h 3948522"/>
              <a:gd name="connsiteX4" fmla="*/ 278430 w 4966870"/>
              <a:gd name="connsiteY4" fmla="*/ 3948522 h 3948522"/>
              <a:gd name="connsiteX5" fmla="*/ 216027 w 4966870"/>
              <a:gd name="connsiteY5" fmla="*/ 3818982 h 3948522"/>
              <a:gd name="connsiteX6" fmla="*/ 0 w 4966870"/>
              <a:gd name="connsiteY6" fmla="*/ 2748962 h 3948522"/>
              <a:gd name="connsiteX7" fmla="*/ 2748962 w 4966870"/>
              <a:gd name="connsiteY7" fmla="*/ 0 h 3948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6870" h="3948522">
                <a:moveTo>
                  <a:pt x="2748962" y="0"/>
                </a:moveTo>
                <a:cubicBezTo>
                  <a:pt x="3602955" y="0"/>
                  <a:pt x="4365995" y="389418"/>
                  <a:pt x="4870195" y="1000367"/>
                </a:cubicBezTo>
                <a:lnTo>
                  <a:pt x="4966870" y="1129649"/>
                </a:lnTo>
                <a:lnTo>
                  <a:pt x="4966870" y="3948522"/>
                </a:lnTo>
                <a:lnTo>
                  <a:pt x="278430" y="3948522"/>
                </a:lnTo>
                <a:lnTo>
                  <a:pt x="216027" y="3818982"/>
                </a:lnTo>
                <a:cubicBezTo>
                  <a:pt x="76922" y="3490101"/>
                  <a:pt x="0" y="3128515"/>
                  <a:pt x="0" y="2748962"/>
                </a:cubicBezTo>
                <a:cubicBezTo>
                  <a:pt x="0" y="1230752"/>
                  <a:pt x="1230752" y="0"/>
                  <a:pt x="274896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sp>
        <p:nvSpPr>
          <p:cNvPr id="24" name="Freeform: Shape 23">
            <a:extLst>
              <a:ext uri="{FF2B5EF4-FFF2-40B4-BE49-F238E27FC236}">
                <a16:creationId xmlns:a16="http://schemas.microsoft.com/office/drawing/2014/main" id="{2CABF795-F18F-494E-BBDE-C1415B7865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1214" y="3538777"/>
            <a:ext cx="4212786" cy="3319223"/>
          </a:xfrm>
          <a:custGeom>
            <a:avLst/>
            <a:gdLst>
              <a:gd name="connsiteX0" fmla="*/ 2583180 w 4801088"/>
              <a:gd name="connsiteY0" fmla="*/ 0 h 3782741"/>
              <a:gd name="connsiteX1" fmla="*/ 4725194 w 4801088"/>
              <a:gd name="connsiteY1" fmla="*/ 1138900 h 3782741"/>
              <a:gd name="connsiteX2" fmla="*/ 4801088 w 4801088"/>
              <a:gd name="connsiteY2" fmla="*/ 1263826 h 3782741"/>
              <a:gd name="connsiteX3" fmla="*/ 4801088 w 4801088"/>
              <a:gd name="connsiteY3" fmla="*/ 3782741 h 3782741"/>
              <a:gd name="connsiteX4" fmla="*/ 296488 w 4801088"/>
              <a:gd name="connsiteY4" fmla="*/ 3782741 h 3782741"/>
              <a:gd name="connsiteX5" fmla="*/ 202999 w 4801088"/>
              <a:gd name="connsiteY5" fmla="*/ 3588671 h 3782741"/>
              <a:gd name="connsiteX6" fmla="*/ 0 w 4801088"/>
              <a:gd name="connsiteY6" fmla="*/ 2583180 h 3782741"/>
              <a:gd name="connsiteX7" fmla="*/ 2583180 w 4801088"/>
              <a:gd name="connsiteY7" fmla="*/ 0 h 3782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01088" h="3782741">
                <a:moveTo>
                  <a:pt x="2583180" y="0"/>
                </a:moveTo>
                <a:cubicBezTo>
                  <a:pt x="3474837" y="0"/>
                  <a:pt x="4260977" y="451769"/>
                  <a:pt x="4725194" y="1138900"/>
                </a:cubicBezTo>
                <a:lnTo>
                  <a:pt x="4801088" y="1263826"/>
                </a:lnTo>
                <a:lnTo>
                  <a:pt x="4801088" y="3782741"/>
                </a:lnTo>
                <a:lnTo>
                  <a:pt x="296488" y="3782741"/>
                </a:lnTo>
                <a:lnTo>
                  <a:pt x="202999" y="3588671"/>
                </a:lnTo>
                <a:cubicBezTo>
                  <a:pt x="72283" y="3279623"/>
                  <a:pt x="0" y="2939843"/>
                  <a:pt x="0" y="2583180"/>
                </a:cubicBezTo>
                <a:cubicBezTo>
                  <a:pt x="0" y="1156529"/>
                  <a:pt x="1156529" y="0"/>
                  <a:pt x="258318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pic>
        <p:nvPicPr>
          <p:cNvPr id="9" name="Graphic 8" descr="Bottle">
            <a:extLst>
              <a:ext uri="{FF2B5EF4-FFF2-40B4-BE49-F238E27FC236}">
                <a16:creationId xmlns:a16="http://schemas.microsoft.com/office/drawing/2014/main" id="{607C7C75-C437-42FB-8C57-5CD87800262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75968" y="4371751"/>
            <a:ext cx="2343807" cy="2343807"/>
          </a:xfrm>
          <a:prstGeom prst="rect">
            <a:avLst/>
          </a:prstGeom>
        </p:spPr>
      </p:pic>
    </p:spTree>
    <p:extLst>
      <p:ext uri="{BB962C8B-B14F-4D97-AF65-F5344CB8AC3E}">
        <p14:creationId xmlns:p14="http://schemas.microsoft.com/office/powerpoint/2010/main" val="27643348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2036</Words>
  <Application>Microsoft Office PowerPoint</Application>
  <PresentationFormat>On-screen Show (4:3)</PresentationFormat>
  <Paragraphs>226</Paragraphs>
  <Slides>19</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The Whitechapel Centre Hostel Provision in the Context of ARBD   Sophie Holding Harm Reduction Service   </vt:lpstr>
      <vt:lpstr>Harm Reduction Service</vt:lpstr>
      <vt:lpstr>Stable Family Environments</vt:lpstr>
      <vt:lpstr>Case Study – “Tom”</vt:lpstr>
      <vt:lpstr>PowerPoint Presentation</vt:lpstr>
      <vt:lpstr>Holistic  Support</vt:lpstr>
      <vt:lpstr>Accommodation</vt:lpstr>
      <vt:lpstr>Physical &amp; Mental Health</vt:lpstr>
      <vt:lpstr>Substance Use</vt:lpstr>
      <vt:lpstr>Social Issues</vt:lpstr>
      <vt:lpstr>Economic Wellbeing</vt:lpstr>
      <vt:lpstr>Independent Living Skills</vt:lpstr>
      <vt:lpstr>Meaningful Activity </vt:lpstr>
      <vt:lpstr>Safety &amp; Risk</vt:lpstr>
      <vt:lpstr>What’s the outcome?</vt:lpstr>
      <vt:lpstr>Challenges within temporary accommodation…</vt:lpstr>
      <vt:lpstr>Summary of key interventions for residents with ARBD</vt:lpstr>
      <vt:lpstr>But most of those interventions are informed by this!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Whitechapel Centre Hostel Provision in the Context of ARBD   Sophie Holding Harm Reduction Service   </dc:title>
  <dc:creator>sophie holding</dc:creator>
  <cp:lastModifiedBy>sophie holding</cp:lastModifiedBy>
  <cp:revision>5</cp:revision>
  <dcterms:created xsi:type="dcterms:W3CDTF">2019-06-17T17:31:57Z</dcterms:created>
  <dcterms:modified xsi:type="dcterms:W3CDTF">2019-06-17T17:54:52Z</dcterms:modified>
</cp:coreProperties>
</file>