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319" r:id="rId2"/>
    <p:sldId id="257" r:id="rId3"/>
    <p:sldId id="320" r:id="rId4"/>
    <p:sldId id="331" r:id="rId5"/>
    <p:sldId id="258" r:id="rId6"/>
    <p:sldId id="259" r:id="rId7"/>
    <p:sldId id="260" r:id="rId8"/>
    <p:sldId id="305" r:id="rId9"/>
    <p:sldId id="264" r:id="rId10"/>
    <p:sldId id="265" r:id="rId11"/>
    <p:sldId id="326" r:id="rId12"/>
    <p:sldId id="328" r:id="rId13"/>
    <p:sldId id="329" r:id="rId14"/>
    <p:sldId id="270" r:id="rId15"/>
    <p:sldId id="271" r:id="rId16"/>
    <p:sldId id="272" r:id="rId17"/>
    <p:sldId id="273" r:id="rId18"/>
    <p:sldId id="274" r:id="rId19"/>
    <p:sldId id="276" r:id="rId20"/>
    <p:sldId id="306" r:id="rId21"/>
    <p:sldId id="275" r:id="rId22"/>
    <p:sldId id="277" r:id="rId23"/>
    <p:sldId id="278" r:id="rId24"/>
    <p:sldId id="279" r:id="rId25"/>
    <p:sldId id="280" r:id="rId26"/>
    <p:sldId id="287" r:id="rId27"/>
    <p:sldId id="323" r:id="rId28"/>
    <p:sldId id="324" r:id="rId29"/>
    <p:sldId id="325" r:id="rId30"/>
    <p:sldId id="330" r:id="rId31"/>
    <p:sldId id="307" r:id="rId32"/>
    <p:sldId id="308" r:id="rId33"/>
    <p:sldId id="309" r:id="rId34"/>
    <p:sldId id="310" r:id="rId35"/>
    <p:sldId id="312" r:id="rId36"/>
    <p:sldId id="322" r:id="rId37"/>
    <p:sldId id="298" r:id="rId38"/>
    <p:sldId id="316" r:id="rId39"/>
    <p:sldId id="313" r:id="rId40"/>
    <p:sldId id="314" r:id="rId41"/>
    <p:sldId id="315" r:id="rId42"/>
    <p:sldId id="318"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892" autoAdjust="0"/>
  </p:normalViewPr>
  <p:slideViewPr>
    <p:cSldViewPr>
      <p:cViewPr varScale="1">
        <p:scale>
          <a:sx n="79" d="100"/>
          <a:sy n="79" d="100"/>
        </p:scale>
        <p:origin x="1570" y="77"/>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357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46C6A9-11DA-496E-9C19-51E922319411}" type="datetimeFigureOut">
              <a:rPr lang="en-GB" smtClean="0"/>
              <a:t>17/06/2019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C51555-CC38-4D29-B4F2-96AE53E4FAD1}" type="slidenum">
              <a:rPr lang="en-GB" smtClean="0"/>
              <a:t>‹#›</a:t>
            </a:fld>
            <a:endParaRPr lang="en-GB"/>
          </a:p>
        </p:txBody>
      </p:sp>
    </p:spTree>
    <p:extLst>
      <p:ext uri="{BB962C8B-B14F-4D97-AF65-F5344CB8AC3E}">
        <p14:creationId xmlns:p14="http://schemas.microsoft.com/office/powerpoint/2010/main" val="17161117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sciencedirect.com/science/book/9780323415590"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sciencedirect.com/science/article/pii/S1877042814019545#!" TargetMode="External"/><Relationship Id="rId2" Type="http://schemas.openxmlformats.org/officeDocument/2006/relationships/slide" Target="../slides/slide28.xml"/><Relationship Id="rId1" Type="http://schemas.openxmlformats.org/officeDocument/2006/relationships/notesMaster" Target="../notesMasters/notesMaster1.xml"/><Relationship Id="rId5" Type="http://schemas.openxmlformats.org/officeDocument/2006/relationships/hyperlink" Target="https://www.sciencedirect.com/science/journal/18770428/126/supp/C" TargetMode="External"/><Relationship Id="rId4" Type="http://schemas.openxmlformats.org/officeDocument/2006/relationships/hyperlink" Target="https://www.sciencedirect.com/science/journal/18770428"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eaLnBrk="1" fontAlgn="auto" hangingPunct="1">
              <a:spcBef>
                <a:spcPts val="0"/>
              </a:spcBef>
              <a:spcAft>
                <a:spcPts val="0"/>
              </a:spcAft>
              <a:defRPr/>
            </a:pPr>
            <a:r>
              <a:rPr lang="en-GB" dirty="0"/>
              <a:t>1. </a:t>
            </a:r>
            <a:r>
              <a:rPr lang="en-GB" dirty="0">
                <a:latin typeface="+mn-lt"/>
              </a:rPr>
              <a:t>Harper C, et al. The prevalence of the Wernicke–Korsakoff syndrome in Sydney, Australia: a prospective necropsy study. Journal of Neurology, Neurosurgery and Psychiatry 1989;52:282-5. </a:t>
            </a:r>
          </a:p>
          <a:p>
            <a:pPr eaLnBrk="1" fontAlgn="auto" hangingPunct="1">
              <a:spcBef>
                <a:spcPts val="0"/>
              </a:spcBef>
              <a:spcAft>
                <a:spcPts val="0"/>
              </a:spcAft>
              <a:defRPr/>
            </a:pPr>
            <a:r>
              <a:rPr lang="en-GB" dirty="0">
                <a:latin typeface="+mn-lt"/>
              </a:rPr>
              <a:t>2. Cook et al 1998 B-vitamin deficiency and neuropsychiatric syndromes in alcohol misuse. Alcohol and Alcoholism 33, 317-336</a:t>
            </a:r>
          </a:p>
          <a:p>
            <a:pPr eaLnBrk="1" fontAlgn="auto" hangingPunct="1">
              <a:spcBef>
                <a:spcPts val="0"/>
              </a:spcBef>
              <a:spcAft>
                <a:spcPts val="0"/>
              </a:spcAft>
              <a:defRPr/>
            </a:pPr>
            <a:r>
              <a:rPr lang="en-GB" dirty="0">
                <a:latin typeface="+mn-lt"/>
              </a:rPr>
              <a:t>3. </a:t>
            </a:r>
            <a:r>
              <a:rPr lang="en-GB" dirty="0" err="1">
                <a:latin typeface="+mn-lt"/>
              </a:rPr>
              <a:t>Torvik</a:t>
            </a:r>
            <a:r>
              <a:rPr lang="en-GB" dirty="0">
                <a:latin typeface="+mn-lt"/>
              </a:rPr>
              <a:t>, A., et al (1982). Brain lesions in alcoholics: A neuropathological study with clinical correlations. Journal of the Neurological Sciences, 56, 233–248. </a:t>
            </a:r>
            <a:endParaRPr lang="en-US" dirty="0">
              <a:latin typeface="+mn-lt"/>
            </a:endParaRPr>
          </a:p>
          <a:p>
            <a:pPr eaLnBrk="1" fontAlgn="auto" hangingPunct="1">
              <a:spcBef>
                <a:spcPts val="0"/>
              </a:spcBef>
              <a:spcAft>
                <a:spcPts val="0"/>
              </a:spcAft>
              <a:defRPr/>
            </a:pPr>
            <a:endParaRPr lang="en-US" dirty="0">
              <a:latin typeface="+mn-lt"/>
            </a:endParaRPr>
          </a:p>
        </p:txBody>
      </p:sp>
      <p:sp>
        <p:nvSpPr>
          <p:cNvPr id="33796"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fld id="{3BA3518D-F79D-4E5E-BC6F-5BBD5752DC20}" type="slidenum">
              <a:rPr lang="en-US" altLang="en-US" smtClean="0">
                <a:latin typeface="Arial" charset="0"/>
              </a:rPr>
              <a:pPr>
                <a:spcBef>
                  <a:spcPct val="0"/>
                </a:spcBef>
              </a:pPr>
              <a:t>2</a:t>
            </a:fld>
            <a:endParaRPr lang="en-US" alt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George</a:t>
            </a:r>
            <a:r>
              <a:rPr lang="en-GB" sz="1200" b="1" kern="1200" baseline="30000" dirty="0">
                <a:solidFill>
                  <a:schemeClr val="tx1"/>
                </a:solidFill>
                <a:effectLst/>
                <a:latin typeface="+mn-lt"/>
                <a:ea typeface="+mn-ea"/>
                <a:cs typeface="+mn-cs"/>
              </a:rPr>
              <a:t> </a:t>
            </a:r>
            <a:r>
              <a:rPr lang="en-GB" sz="1200" b="1" kern="1200" baseline="0" dirty="0">
                <a:solidFill>
                  <a:schemeClr val="tx1"/>
                </a:solidFill>
                <a:effectLst/>
                <a:latin typeface="+mn-lt"/>
                <a:ea typeface="+mn-ea"/>
                <a:cs typeface="+mn-cs"/>
              </a:rPr>
              <a:t> M</a:t>
            </a:r>
            <a:r>
              <a:rPr lang="en-GB" sz="1200" b="1" kern="1200" dirty="0">
                <a:solidFill>
                  <a:schemeClr val="tx1"/>
                </a:solidFill>
                <a:effectLst/>
                <a:latin typeface="+mn-lt"/>
                <a:ea typeface="+mn-ea"/>
                <a:cs typeface="+mn-cs"/>
              </a:rPr>
              <a:t> and Gilbert S: (2018) Mental Capacity Act (2005) assessments: Why everyone needs to know about the frontal lobe paradox. The Neurologist 5, 59-66</a:t>
            </a:r>
            <a:endParaRPr lang="en-GB"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8C51555-CC38-4D29-B4F2-96AE53E4FAD1}" type="slidenum">
              <a:rPr lang="en-GB" smtClean="0"/>
              <a:t>29</a:t>
            </a:fld>
            <a:endParaRPr lang="en-GB"/>
          </a:p>
        </p:txBody>
      </p:sp>
    </p:spTree>
    <p:extLst>
      <p:ext uri="{BB962C8B-B14F-4D97-AF65-F5344CB8AC3E}">
        <p14:creationId xmlns:p14="http://schemas.microsoft.com/office/powerpoint/2010/main" val="3641485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FF0000"/>
                </a:solidFill>
              </a:rPr>
              <a:t>1. </a:t>
            </a:r>
            <a:r>
              <a:rPr lang="en-GB" dirty="0" err="1">
                <a:solidFill>
                  <a:srgbClr val="FF0000"/>
                </a:solidFill>
              </a:rPr>
              <a:t>Withall</a:t>
            </a:r>
            <a:r>
              <a:rPr lang="en-GB" baseline="0" dirty="0">
                <a:solidFill>
                  <a:srgbClr val="FF0000"/>
                </a:solidFill>
              </a:rPr>
              <a:t> et al (2014) The prevalence and causes of younger onset dementia in eastern Sydney, </a:t>
            </a:r>
            <a:r>
              <a:rPr lang="en-GB" baseline="0" dirty="0" err="1">
                <a:solidFill>
                  <a:srgbClr val="FF0000"/>
                </a:solidFill>
              </a:rPr>
              <a:t>Austrailia</a:t>
            </a:r>
            <a:r>
              <a:rPr lang="en-GB" baseline="0" dirty="0">
                <a:solidFill>
                  <a:srgbClr val="FF0000"/>
                </a:solidFill>
              </a:rPr>
              <a:t>. International Geriatrics. </a:t>
            </a:r>
            <a:r>
              <a:rPr lang="en-GB" baseline="0" dirty="0" err="1">
                <a:solidFill>
                  <a:srgbClr val="FF0000"/>
                </a:solidFill>
              </a:rPr>
              <a:t>Sabia</a:t>
            </a:r>
            <a:r>
              <a:rPr lang="en-GB" baseline="0" dirty="0">
                <a:solidFill>
                  <a:srgbClr val="FF0000"/>
                </a:solidFill>
              </a:rPr>
              <a:t> S et al (2014) Alcohol consumption and cognitive decline in early old age. Neurology 82, (4) 332-9</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solidFill>
                  <a:srgbClr val="FF0000"/>
                </a:solidFill>
              </a:rPr>
              <a:t>2. Draper B et al 2011 Alcohol related cognitive impairment in New South Wales Hospital patients aged 50 years and over. </a:t>
            </a:r>
            <a:r>
              <a:rPr lang="en-GB" baseline="0" dirty="0" err="1">
                <a:solidFill>
                  <a:srgbClr val="FF0000"/>
                </a:solidFill>
              </a:rPr>
              <a:t>Austrailian</a:t>
            </a:r>
            <a:r>
              <a:rPr lang="en-GB" baseline="0" dirty="0">
                <a:solidFill>
                  <a:srgbClr val="FF0000"/>
                </a:solidFill>
              </a:rPr>
              <a:t> and new Zealand journal of Psychiatry  45 985-92.</a:t>
            </a:r>
          </a:p>
        </p:txBody>
      </p:sp>
      <p:sp>
        <p:nvSpPr>
          <p:cNvPr id="4" name="Slide Number Placeholder 3"/>
          <p:cNvSpPr>
            <a:spLocks noGrp="1"/>
          </p:cNvSpPr>
          <p:nvPr>
            <p:ph type="sldNum" sz="quarter" idx="10"/>
          </p:nvPr>
        </p:nvSpPr>
        <p:spPr/>
        <p:txBody>
          <a:bodyPr/>
          <a:lstStyle/>
          <a:p>
            <a:fld id="{04EBFBB7-9B17-4F67-8A1C-4C49854C57FA}" type="slidenum">
              <a:rPr lang="en-GB" smtClean="0"/>
              <a:t>3</a:t>
            </a:fld>
            <a:endParaRPr lang="en-GB"/>
          </a:p>
        </p:txBody>
      </p:sp>
    </p:spTree>
    <p:extLst>
      <p:ext uri="{BB962C8B-B14F-4D97-AF65-F5344CB8AC3E}">
        <p14:creationId xmlns:p14="http://schemas.microsoft.com/office/powerpoint/2010/main" val="388330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 </a:t>
            </a:r>
            <a:r>
              <a:rPr lang="en-US" sz="1200" kern="1200" dirty="0" err="1">
                <a:solidFill>
                  <a:schemeClr val="tx1"/>
                </a:solidFill>
                <a:effectLst/>
                <a:latin typeface="+mn-lt"/>
                <a:ea typeface="+mn-ea"/>
                <a:cs typeface="+mn-cs"/>
              </a:rPr>
              <a:t>Cocchi</a:t>
            </a:r>
            <a:r>
              <a:rPr lang="en-US" sz="1200" kern="1200" dirty="0">
                <a:solidFill>
                  <a:schemeClr val="tx1"/>
                </a:solidFill>
                <a:effectLst/>
                <a:latin typeface="+mn-lt"/>
                <a:ea typeface="+mn-ea"/>
                <a:cs typeface="+mn-cs"/>
              </a:rPr>
              <a:t>, R., &amp;</a:t>
            </a:r>
            <a:r>
              <a:rPr lang="en-US" sz="1200" kern="1200" dirty="0" err="1">
                <a:solidFill>
                  <a:schemeClr val="tx1"/>
                </a:solidFill>
                <a:effectLst/>
                <a:latin typeface="+mn-lt"/>
                <a:ea typeface="+mn-ea"/>
                <a:cs typeface="+mn-cs"/>
              </a:rPr>
              <a:t>Chiavarini</a:t>
            </a:r>
            <a:r>
              <a:rPr lang="en-US" sz="1200" kern="1200" dirty="0">
                <a:solidFill>
                  <a:schemeClr val="tx1"/>
                </a:solidFill>
                <a:effectLst/>
                <a:latin typeface="+mn-lt"/>
                <a:ea typeface="+mn-ea"/>
                <a:cs typeface="+mn-cs"/>
              </a:rPr>
              <a:t>, M. (1997a). Raven’s </a:t>
            </a:r>
            <a:r>
              <a:rPr lang="en-US" sz="1200" kern="1200" dirty="0" err="1">
                <a:solidFill>
                  <a:schemeClr val="tx1"/>
                </a:solidFill>
                <a:effectLst/>
                <a:latin typeface="+mn-lt"/>
                <a:ea typeface="+mn-ea"/>
                <a:cs typeface="+mn-cs"/>
              </a:rPr>
              <a:t>coloured</a:t>
            </a:r>
            <a:r>
              <a:rPr lang="en-US" sz="1200" kern="1200" dirty="0">
                <a:solidFill>
                  <a:schemeClr val="tx1"/>
                </a:solidFill>
                <a:effectLst/>
                <a:latin typeface="+mn-lt"/>
                <a:ea typeface="+mn-ea"/>
                <a:cs typeface="+mn-cs"/>
              </a:rPr>
              <a:t> matrices in female alcoholics before and after detoxification: An investigation on 73 cases. International Journal of Intellectual Impairment, 11, 45–49. </a:t>
            </a:r>
            <a:endParaRPr lang="en-GB" sz="1200" kern="1200" dirty="0">
              <a:solidFill>
                <a:schemeClr val="tx1"/>
              </a:solidFill>
              <a:effectLst/>
              <a:latin typeface="+mn-lt"/>
              <a:ea typeface="+mn-ea"/>
              <a:cs typeface="+mn-cs"/>
            </a:endParaRPr>
          </a:p>
          <a:p>
            <a:r>
              <a:rPr lang="en-GB" dirty="0"/>
              <a:t>2. </a:t>
            </a:r>
            <a:r>
              <a:rPr lang="en-US" sz="1200" kern="1200" dirty="0" err="1">
                <a:solidFill>
                  <a:schemeClr val="tx1"/>
                </a:solidFill>
                <a:effectLst/>
                <a:latin typeface="+mn-lt"/>
                <a:ea typeface="+mn-ea"/>
                <a:cs typeface="+mn-cs"/>
              </a:rPr>
              <a:t>Bartels,C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Kunert</a:t>
            </a:r>
            <a:r>
              <a:rPr lang="en-US" sz="1200" kern="1200" dirty="0">
                <a:solidFill>
                  <a:schemeClr val="tx1"/>
                </a:solidFill>
                <a:effectLst/>
                <a:latin typeface="+mn-lt"/>
                <a:ea typeface="+mn-ea"/>
                <a:cs typeface="+mn-cs"/>
              </a:rPr>
              <a:t>, H; </a:t>
            </a:r>
            <a:r>
              <a:rPr lang="en-US" sz="1200" kern="1200" dirty="0" err="1">
                <a:solidFill>
                  <a:schemeClr val="tx1"/>
                </a:solidFill>
                <a:effectLst/>
                <a:latin typeface="+mn-lt"/>
                <a:ea typeface="+mn-ea"/>
                <a:cs typeface="+mn-cs"/>
              </a:rPr>
              <a:t>Stawicki</a:t>
            </a:r>
            <a:r>
              <a:rPr lang="en-US" sz="1200" kern="1200" dirty="0">
                <a:solidFill>
                  <a:schemeClr val="tx1"/>
                </a:solidFill>
                <a:effectLst/>
                <a:latin typeface="+mn-lt"/>
                <a:ea typeface="+mn-ea"/>
                <a:cs typeface="+mn-cs"/>
              </a:rPr>
              <a:t>, S; et al: Recovery of hippocampus-related functions in chronic alcoholics during monitored long-term abstinence. Alcohol and alcoholism (Oxford, </a:t>
            </a:r>
            <a:r>
              <a:rPr lang="en-US" sz="1200" kern="1200" dirty="0" err="1">
                <a:solidFill>
                  <a:schemeClr val="tx1"/>
                </a:solidFill>
                <a:effectLst/>
                <a:latin typeface="+mn-lt"/>
                <a:ea typeface="+mn-ea"/>
                <a:cs typeface="+mn-cs"/>
              </a:rPr>
              <a:t>Oxfordshire</a:t>
            </a:r>
            <a:r>
              <a:rPr lang="en-US" sz="1200" kern="1200" dirty="0">
                <a:solidFill>
                  <a:schemeClr val="tx1"/>
                </a:solidFill>
                <a:effectLst/>
                <a:latin typeface="+mn-lt"/>
                <a:ea typeface="+mn-ea"/>
                <a:cs typeface="+mn-cs"/>
              </a:rPr>
              <a:t>), 2007 Mar-Apr, 42(2):92-102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3. Bates M, Bowden S, Barry D. (2002) Neurocognitive impairment associated with alcohol use disorders; Implications for treatment. Experimental and Clinical Psychopharmacology, 10(3):193-212</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5BE4C002-1788-4C1B-99D8-6C24FCDC62CE}" type="slidenum">
              <a:rPr lang="en-GB" smtClean="0"/>
              <a:t>5</a:t>
            </a:fld>
            <a:endParaRPr lang="en-GB"/>
          </a:p>
        </p:txBody>
      </p:sp>
    </p:spTree>
    <p:extLst>
      <p:ext uri="{BB962C8B-B14F-4D97-AF65-F5344CB8AC3E}">
        <p14:creationId xmlns:p14="http://schemas.microsoft.com/office/powerpoint/2010/main" val="3654895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0" kern="1200" dirty="0">
                <a:solidFill>
                  <a:schemeClr val="tx1"/>
                </a:solidFill>
                <a:effectLst/>
                <a:latin typeface="+mn-lt"/>
                <a:ea typeface="+mn-ea"/>
                <a:cs typeface="+mn-cs"/>
              </a:rPr>
              <a:t>Alcohol | Drug Abuse and Addiction – Diagnosing With the Help of SPECT</a:t>
            </a:r>
            <a:endParaRPr lang="en-GB" sz="1000" b="0" kern="1200" dirty="0">
              <a:solidFill>
                <a:schemeClr val="tx1"/>
              </a:solidFill>
              <a:effectLst/>
              <a:latin typeface="+mn-lt"/>
              <a:ea typeface="+mn-ea"/>
              <a:cs typeface="+mn-cs"/>
            </a:endParaRPr>
          </a:p>
          <a:p>
            <a:r>
              <a:rPr lang="en-US" sz="1000" b="0" kern="1200" dirty="0">
                <a:solidFill>
                  <a:schemeClr val="tx1"/>
                </a:solidFill>
                <a:effectLst/>
                <a:latin typeface="+mn-lt"/>
                <a:ea typeface="+mn-ea"/>
                <a:cs typeface="+mn-cs"/>
              </a:rPr>
              <a:t>Posted on August 23, 2012 by Lisa </a:t>
            </a:r>
            <a:r>
              <a:rPr lang="en-US" sz="1000" b="0" kern="1200" dirty="0" err="1">
                <a:solidFill>
                  <a:schemeClr val="tx1"/>
                </a:solidFill>
                <a:effectLst/>
                <a:latin typeface="+mn-lt"/>
                <a:ea typeface="+mn-ea"/>
                <a:cs typeface="+mn-cs"/>
              </a:rPr>
              <a:t>Frederiksen</a:t>
            </a:r>
            <a:endParaRPr lang="en-GB" sz="1000" b="0" kern="1200" dirty="0">
              <a:solidFill>
                <a:schemeClr val="tx1"/>
              </a:solidFill>
              <a:effectLst/>
              <a:latin typeface="+mn-lt"/>
              <a:ea typeface="+mn-ea"/>
              <a:cs typeface="+mn-cs"/>
            </a:endParaRPr>
          </a:p>
          <a:p>
            <a:endParaRPr lang="en-GB" sz="1000" b="0" dirty="0"/>
          </a:p>
        </p:txBody>
      </p:sp>
      <p:sp>
        <p:nvSpPr>
          <p:cNvPr id="4" name="Slide Number Placeholder 3"/>
          <p:cNvSpPr>
            <a:spLocks noGrp="1"/>
          </p:cNvSpPr>
          <p:nvPr>
            <p:ph type="sldNum" sz="quarter" idx="10"/>
          </p:nvPr>
        </p:nvSpPr>
        <p:spPr/>
        <p:txBody>
          <a:bodyPr/>
          <a:lstStyle/>
          <a:p>
            <a:fld id="{64CD3617-AFA4-46F0-A012-847287A403C6}" type="slidenum">
              <a:rPr lang="en-GB" smtClean="0"/>
              <a:pPr/>
              <a:t>6</a:t>
            </a:fld>
            <a:endParaRPr lang="en-GB"/>
          </a:p>
        </p:txBody>
      </p:sp>
    </p:spTree>
    <p:extLst>
      <p:ext uri="{BB962C8B-B14F-4D97-AF65-F5344CB8AC3E}">
        <p14:creationId xmlns:p14="http://schemas.microsoft.com/office/powerpoint/2010/main" val="376472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Alcohol | Drug Abuse and Addiction – Diagnosing With the Help of SPECT</a:t>
            </a:r>
            <a:endParaRPr lang="en-GB" sz="1200" b="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Posted on August 23, 2012 by Lisa </a:t>
            </a:r>
            <a:r>
              <a:rPr lang="en-US" sz="1200" b="0" kern="1200" dirty="0" err="1">
                <a:solidFill>
                  <a:schemeClr val="tx1"/>
                </a:solidFill>
                <a:effectLst/>
                <a:latin typeface="+mn-lt"/>
                <a:ea typeface="+mn-ea"/>
                <a:cs typeface="+mn-cs"/>
              </a:rPr>
              <a:t>Frederiksen</a:t>
            </a:r>
            <a:endParaRPr lang="en-GB" sz="1200" b="0" kern="1200" dirty="0">
              <a:solidFill>
                <a:schemeClr val="tx1"/>
              </a:solidFill>
              <a:effectLst/>
              <a:latin typeface="+mn-lt"/>
              <a:ea typeface="+mn-ea"/>
              <a:cs typeface="+mn-cs"/>
            </a:endParaRPr>
          </a:p>
          <a:p>
            <a:r>
              <a:rPr lang="en-GB" dirty="0"/>
              <a:t>1. </a:t>
            </a:r>
            <a:r>
              <a:rPr lang="en-GB" dirty="0" err="1"/>
              <a:t>Stavro</a:t>
            </a:r>
            <a:r>
              <a:rPr lang="en-GB" dirty="0"/>
              <a:t>, Pelletier, Potvin (2012) </a:t>
            </a:r>
            <a:r>
              <a:rPr lang="en-GB" dirty="0" err="1"/>
              <a:t>Widespreadand</a:t>
            </a:r>
            <a:r>
              <a:rPr lang="en-GB" baseline="0" dirty="0"/>
              <a:t> sustained </a:t>
            </a:r>
            <a:r>
              <a:rPr lang="en-GB" baseline="0" dirty="0" err="1"/>
              <a:t>cogntive</a:t>
            </a:r>
            <a:r>
              <a:rPr lang="en-GB" baseline="0" dirty="0"/>
              <a:t> deficits in alcoholism: a meta-analysis . Addiction Biology 18 (203-13)</a:t>
            </a:r>
            <a:endParaRPr lang="en-GB" dirty="0"/>
          </a:p>
        </p:txBody>
      </p:sp>
      <p:sp>
        <p:nvSpPr>
          <p:cNvPr id="4" name="Slide Number Placeholder 3"/>
          <p:cNvSpPr>
            <a:spLocks noGrp="1"/>
          </p:cNvSpPr>
          <p:nvPr>
            <p:ph type="sldNum" sz="quarter" idx="10"/>
          </p:nvPr>
        </p:nvSpPr>
        <p:spPr/>
        <p:txBody>
          <a:bodyPr/>
          <a:lstStyle/>
          <a:p>
            <a:fld id="{64CD3617-AFA4-46F0-A012-847287A403C6}" type="slidenum">
              <a:rPr lang="en-GB" smtClean="0"/>
              <a:pPr/>
              <a:t>7</a:t>
            </a:fld>
            <a:endParaRPr lang="en-GB"/>
          </a:p>
        </p:txBody>
      </p:sp>
    </p:spTree>
    <p:extLst>
      <p:ext uri="{BB962C8B-B14F-4D97-AF65-F5344CB8AC3E}">
        <p14:creationId xmlns:p14="http://schemas.microsoft.com/office/powerpoint/2010/main" val="3109181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eaLnBrk="1" fontAlgn="auto" hangingPunct="1">
              <a:spcBef>
                <a:spcPts val="0"/>
              </a:spcBef>
              <a:spcAft>
                <a:spcPts val="0"/>
              </a:spcAft>
              <a:defRPr/>
            </a:pPr>
            <a:r>
              <a:rPr lang="en-GB" dirty="0">
                <a:latin typeface="+mn-lt"/>
              </a:rPr>
              <a:t>1. </a:t>
            </a:r>
            <a:r>
              <a:rPr lang="en-GB" dirty="0" err="1">
                <a:latin typeface="+mn-lt"/>
              </a:rPr>
              <a:t>DeFranco</a:t>
            </a:r>
            <a:r>
              <a:rPr lang="en-GB" dirty="0">
                <a:latin typeface="+mn-lt"/>
              </a:rPr>
              <a:t>. et al (1985), American Journal of Drug and Alcohol Abuse, 11 (3&amp;4); 279-293</a:t>
            </a:r>
          </a:p>
          <a:p>
            <a:pPr eaLnBrk="1" fontAlgn="auto" hangingPunct="1">
              <a:spcBef>
                <a:spcPts val="0"/>
              </a:spcBef>
              <a:spcAft>
                <a:spcPts val="0"/>
              </a:spcAft>
              <a:defRPr/>
            </a:pPr>
            <a:r>
              <a:rPr lang="en-GB" dirty="0">
                <a:latin typeface="+mn-lt"/>
              </a:rPr>
              <a:t>3. </a:t>
            </a:r>
            <a:r>
              <a:rPr lang="en-GB" dirty="0" err="1">
                <a:latin typeface="+mn-lt"/>
              </a:rPr>
              <a:t>Zinn</a:t>
            </a:r>
            <a:r>
              <a:rPr lang="en-GB" dirty="0">
                <a:latin typeface="+mn-lt"/>
              </a:rPr>
              <a:t>, S (2004), Alcoholism: Clinical and Experimental Research, 28 (9); 1338-1346</a:t>
            </a:r>
            <a:endParaRPr lang="en-US" dirty="0">
              <a:latin typeface="+mn-lt"/>
            </a:endParaRPr>
          </a:p>
          <a:p>
            <a:pPr eaLnBrk="1" fontAlgn="auto" hangingPunct="1">
              <a:spcBef>
                <a:spcPts val="0"/>
              </a:spcBef>
              <a:spcAft>
                <a:spcPts val="0"/>
              </a:spcAft>
              <a:defRPr/>
            </a:pPr>
            <a:r>
              <a:rPr lang="en-GB" dirty="0">
                <a:latin typeface="+mn-lt"/>
              </a:rPr>
              <a:t>4. Mann </a:t>
            </a:r>
            <a:r>
              <a:rPr lang="en-GB" dirty="0" err="1">
                <a:latin typeface="+mn-lt"/>
              </a:rPr>
              <a:t>Ket</a:t>
            </a:r>
            <a:r>
              <a:rPr lang="en-GB" dirty="0">
                <a:latin typeface="+mn-lt"/>
              </a:rPr>
              <a:t> al. 1999 Alcohol and Alcoholism 23, 4, 567-74</a:t>
            </a:r>
            <a:endParaRPr lang="en-US" dirty="0">
              <a:latin typeface="+mn-lt"/>
            </a:endParaRPr>
          </a:p>
          <a:p>
            <a:pPr eaLnBrk="1" fontAlgn="auto" hangingPunct="1">
              <a:spcBef>
                <a:spcPts val="0"/>
              </a:spcBef>
              <a:spcAft>
                <a:spcPts val="0"/>
              </a:spcAft>
              <a:defRPr/>
            </a:pPr>
            <a:r>
              <a:rPr lang="en-GB" dirty="0">
                <a:latin typeface="+mn-lt"/>
              </a:rPr>
              <a:t>5. Beatty, W.W., et al(1996), Journal of Studies on Alcohol, 57 (2); 136-143</a:t>
            </a:r>
            <a:endParaRPr lang="en-US" dirty="0">
              <a:latin typeface="+mn-lt"/>
            </a:endParaRPr>
          </a:p>
          <a:p>
            <a:pPr eaLnBrk="1" fontAlgn="auto" hangingPunct="1">
              <a:spcBef>
                <a:spcPts val="0"/>
              </a:spcBef>
              <a:spcAft>
                <a:spcPts val="0"/>
              </a:spcAft>
              <a:defRPr/>
            </a:pPr>
            <a:r>
              <a:rPr lang="en-GB" dirty="0">
                <a:latin typeface="+mn-lt"/>
              </a:rPr>
              <a:t>6. Smith &amp; </a:t>
            </a:r>
            <a:r>
              <a:rPr lang="en-GB" dirty="0" err="1">
                <a:latin typeface="+mn-lt"/>
              </a:rPr>
              <a:t>McCrady</a:t>
            </a:r>
            <a:r>
              <a:rPr lang="en-GB" dirty="0">
                <a:latin typeface="+mn-lt"/>
              </a:rPr>
              <a:t>, 1991, Addictive Behaviours, 16; 265-274 </a:t>
            </a:r>
          </a:p>
          <a:p>
            <a:pPr eaLnBrk="1" fontAlgn="auto" hangingPunct="1">
              <a:spcBef>
                <a:spcPts val="0"/>
              </a:spcBef>
              <a:spcAft>
                <a:spcPts val="0"/>
              </a:spcAft>
              <a:defRPr/>
            </a:pPr>
            <a:r>
              <a:rPr lang="en-GB" dirty="0">
                <a:latin typeface="+mn-lt"/>
              </a:rPr>
              <a:t>7. Parks et al (2010) Alcoholism : Clinical and Experimental Research 34 6 1098-1109.</a:t>
            </a:r>
            <a:endParaRPr lang="en-US" dirty="0">
              <a:latin typeface="+mn-lt"/>
            </a:endParaRPr>
          </a:p>
          <a:p>
            <a:pPr eaLnBrk="1" fontAlgn="auto" hangingPunct="1">
              <a:spcBef>
                <a:spcPts val="0"/>
              </a:spcBef>
              <a:spcAft>
                <a:spcPts val="0"/>
              </a:spcAft>
              <a:defRPr/>
            </a:pPr>
            <a:r>
              <a:rPr lang="en-GB" dirty="0">
                <a:latin typeface="+mn-lt"/>
              </a:rPr>
              <a:t>8. </a:t>
            </a:r>
            <a:r>
              <a:rPr lang="en-GB" dirty="0" err="1">
                <a:latin typeface="+mn-lt"/>
              </a:rPr>
              <a:t>Blume</a:t>
            </a:r>
            <a:r>
              <a:rPr lang="en-GB" dirty="0">
                <a:latin typeface="+mn-lt"/>
              </a:rPr>
              <a:t>, et al(2005Addictive Behaviours, 30; 301-314</a:t>
            </a:r>
            <a:endParaRPr lang="en-US" dirty="0">
              <a:latin typeface="+mn-lt"/>
            </a:endParaRPr>
          </a:p>
          <a:p>
            <a:pPr eaLnBrk="1" fontAlgn="auto" hangingPunct="1">
              <a:spcBef>
                <a:spcPts val="0"/>
              </a:spcBef>
              <a:spcAft>
                <a:spcPts val="0"/>
              </a:spcAft>
              <a:defRPr/>
            </a:pPr>
            <a:r>
              <a:rPr lang="en-GB" dirty="0">
                <a:latin typeface="+mn-lt"/>
              </a:rPr>
              <a:t>9. </a:t>
            </a:r>
            <a:r>
              <a:rPr lang="en-GB" dirty="0" err="1">
                <a:latin typeface="+mn-lt"/>
              </a:rPr>
              <a:t>Weissenborn</a:t>
            </a:r>
            <a:r>
              <a:rPr lang="en-GB" dirty="0">
                <a:latin typeface="+mn-lt"/>
              </a:rPr>
              <a:t>, &amp; </a:t>
            </a:r>
            <a:r>
              <a:rPr lang="en-GB" dirty="0" err="1">
                <a:latin typeface="+mn-lt"/>
              </a:rPr>
              <a:t>Duka</a:t>
            </a:r>
            <a:r>
              <a:rPr lang="en-GB" dirty="0">
                <a:latin typeface="+mn-lt"/>
              </a:rPr>
              <a:t>, 2003, Psychopharmacology, 165; 306-312</a:t>
            </a:r>
          </a:p>
          <a:p>
            <a:pPr eaLnBrk="1" fontAlgn="auto" hangingPunct="1">
              <a:spcBef>
                <a:spcPts val="0"/>
              </a:spcBef>
              <a:spcAft>
                <a:spcPts val="0"/>
              </a:spcAft>
              <a:defRPr/>
            </a:pPr>
            <a:r>
              <a:rPr lang="en-GB" dirty="0">
                <a:latin typeface="+mn-lt"/>
              </a:rPr>
              <a:t>10. </a:t>
            </a:r>
            <a:r>
              <a:rPr lang="en-GB" dirty="0" err="1">
                <a:latin typeface="+mn-lt"/>
              </a:rPr>
              <a:t>Copersino</a:t>
            </a:r>
            <a:r>
              <a:rPr lang="en-GB" dirty="0">
                <a:latin typeface="+mn-lt"/>
              </a:rPr>
              <a:t>, 2012, The American Journal of Drug and Alcohol Abuse, 38; 246-250</a:t>
            </a:r>
            <a:endParaRPr lang="en-US" dirty="0">
              <a:latin typeface="+mn-lt"/>
            </a:endParaRPr>
          </a:p>
          <a:p>
            <a:pPr eaLnBrk="1" fontAlgn="auto" hangingPunct="1">
              <a:spcBef>
                <a:spcPts val="0"/>
              </a:spcBef>
              <a:spcAft>
                <a:spcPts val="0"/>
              </a:spcAft>
              <a:defRPr/>
            </a:pPr>
            <a:r>
              <a:rPr lang="en-GB" dirty="0">
                <a:latin typeface="+mn-lt"/>
              </a:rPr>
              <a:t>11. Bates et al 2006.Psychol Addict </a:t>
            </a:r>
            <a:r>
              <a:rPr lang="en-GB" dirty="0" err="1">
                <a:latin typeface="+mn-lt"/>
              </a:rPr>
              <a:t>Behav</a:t>
            </a:r>
            <a:r>
              <a:rPr lang="en-GB" dirty="0">
                <a:latin typeface="+mn-lt"/>
              </a:rPr>
              <a:t>, </a:t>
            </a:r>
            <a:r>
              <a:rPr lang="en-GB" i="1" dirty="0">
                <a:latin typeface="+mn-lt"/>
              </a:rPr>
              <a:t>20</a:t>
            </a:r>
            <a:r>
              <a:rPr lang="en-GB" dirty="0">
                <a:latin typeface="+mn-lt"/>
              </a:rPr>
              <a:t>(3), 241-253.</a:t>
            </a:r>
            <a:endParaRPr lang="en-US" dirty="0">
              <a:latin typeface="+mn-lt"/>
            </a:endParaRPr>
          </a:p>
          <a:p>
            <a:pPr eaLnBrk="1" fontAlgn="auto" hangingPunct="1">
              <a:spcBef>
                <a:spcPts val="0"/>
              </a:spcBef>
              <a:spcAft>
                <a:spcPts val="0"/>
              </a:spcAft>
              <a:defRPr/>
            </a:pPr>
            <a:r>
              <a:rPr lang="en-GB" dirty="0">
                <a:latin typeface="+mn-lt"/>
              </a:rPr>
              <a:t>12. Patterson, et al 1988, The Journal of Nervous and Mental Disease, 176 (12); 707-713</a:t>
            </a:r>
          </a:p>
          <a:p>
            <a:pPr eaLnBrk="1" fontAlgn="auto" hangingPunct="1">
              <a:spcBef>
                <a:spcPts val="0"/>
              </a:spcBef>
              <a:spcAft>
                <a:spcPts val="0"/>
              </a:spcAft>
              <a:defRPr/>
            </a:pPr>
            <a:endParaRPr lang="en-US" dirty="0">
              <a:latin typeface="+mn-lt"/>
            </a:endParaRPr>
          </a:p>
          <a:p>
            <a:pPr eaLnBrk="1" fontAlgn="auto" hangingPunct="1">
              <a:spcBef>
                <a:spcPts val="0"/>
              </a:spcBef>
              <a:spcAft>
                <a:spcPts val="0"/>
              </a:spcAft>
              <a:defRPr/>
            </a:pPr>
            <a:endParaRPr lang="en-US" dirty="0">
              <a:latin typeface="+mn-lt"/>
            </a:endParaRPr>
          </a:p>
          <a:p>
            <a:pPr>
              <a:defRPr/>
            </a:pPr>
            <a:endParaRPr lang="en-US" dirty="0"/>
          </a:p>
        </p:txBody>
      </p:sp>
      <p:sp>
        <p:nvSpPr>
          <p:cNvPr id="45060"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fld id="{C2AABB03-95FC-4F1D-B9B5-BA77B11189D0}" type="slidenum">
              <a:rPr lang="en-US" altLang="en-US" smtClean="0">
                <a:latin typeface="Arial" charset="0"/>
              </a:rPr>
              <a:pPr>
                <a:spcBef>
                  <a:spcPct val="0"/>
                </a:spcBef>
              </a:pPr>
              <a:t>25</a:t>
            </a:fld>
            <a:endParaRPr lang="en-US" alt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dirty="0"/>
              <a:t>Langer K, Levine D.</a:t>
            </a:r>
            <a:r>
              <a:rPr lang="en-GB" b="1" dirty="0"/>
              <a:t> </a:t>
            </a:r>
            <a:r>
              <a:rPr lang="en-GB" b="0" dirty="0"/>
              <a:t>Babinski, J. (1914). Contribution to the Study of the Mental Disorders in Hemiplegia of Organic Cerebral Origin (</a:t>
            </a:r>
            <a:r>
              <a:rPr lang="en-GB" b="0" dirty="0" err="1"/>
              <a:t>Anosognosia</a:t>
            </a:r>
            <a:r>
              <a:rPr lang="en-GB" b="0" dirty="0"/>
              <a:t>). Translated by K.G. Langer &amp; D.N. Levine: Translated from the original Contribution à </a:t>
            </a:r>
            <a:r>
              <a:rPr lang="en-GB" b="0" dirty="0" err="1"/>
              <a:t>l'Étude</a:t>
            </a:r>
            <a:r>
              <a:rPr lang="en-GB" b="0" dirty="0"/>
              <a:t> des Troubles </a:t>
            </a:r>
            <a:r>
              <a:rPr lang="en-GB" b="0" dirty="0" err="1"/>
              <a:t>Mentaux</a:t>
            </a:r>
            <a:r>
              <a:rPr lang="en-GB" b="0" dirty="0"/>
              <a:t> </a:t>
            </a:r>
            <a:r>
              <a:rPr lang="en-GB" b="0" dirty="0" err="1"/>
              <a:t>dans</a:t>
            </a:r>
            <a:r>
              <a:rPr lang="en-GB" b="0" dirty="0"/>
              <a:t> </a:t>
            </a:r>
            <a:r>
              <a:rPr lang="en-GB" b="0" dirty="0" err="1"/>
              <a:t>l'Hémiplégie</a:t>
            </a:r>
            <a:r>
              <a:rPr lang="en-GB" b="0" dirty="0"/>
              <a:t> </a:t>
            </a:r>
            <a:r>
              <a:rPr lang="en-GB" b="0" dirty="0" err="1"/>
              <a:t>Organique</a:t>
            </a:r>
            <a:r>
              <a:rPr lang="en-GB" b="0" dirty="0"/>
              <a:t> </a:t>
            </a:r>
            <a:r>
              <a:rPr lang="en-GB" b="0" dirty="0" err="1"/>
              <a:t>Cérébrale</a:t>
            </a:r>
            <a:r>
              <a:rPr lang="en-GB" b="0" dirty="0"/>
              <a:t> (</a:t>
            </a:r>
            <a:r>
              <a:rPr lang="en-GB" b="0" dirty="0" err="1"/>
              <a:t>Anosognosie</a:t>
            </a:r>
            <a:r>
              <a:rPr lang="en-GB" b="0" dirty="0"/>
              <a:t>) Cortex, 61, 2014, pages5-8</a:t>
            </a:r>
          </a:p>
          <a:p>
            <a:pPr marL="228600" indent="-228600">
              <a:buAutoNum type="arabicPeriod"/>
            </a:pPr>
            <a:r>
              <a:rPr lang="en-GB" i="0" dirty="0">
                <a:effectLst/>
              </a:rPr>
              <a:t>David </a:t>
            </a:r>
            <a:r>
              <a:rPr lang="en-GB" i="0" dirty="0" err="1">
                <a:effectLst/>
              </a:rPr>
              <a:t>Myland</a:t>
            </a:r>
            <a:r>
              <a:rPr lang="en-GB" i="0" dirty="0">
                <a:effectLst/>
              </a:rPr>
              <a:t> Kaufman MD, ... Mark J. Milstein MD, in </a:t>
            </a:r>
            <a:r>
              <a:rPr lang="en-GB" i="0" dirty="0">
                <a:effectLst/>
                <a:hlinkClick r:id="rId3"/>
              </a:rPr>
              <a:t>Kaufman's Clinical Neurology for Psychiatrists (Eighth Edition)</a:t>
            </a:r>
            <a:r>
              <a:rPr lang="en-GB" i="0" dirty="0">
                <a:effectLst/>
              </a:rPr>
              <a:t>, 2017</a:t>
            </a:r>
            <a:endParaRPr lang="en-GB" altLang="en-US" sz="1200" i="0" dirty="0"/>
          </a:p>
          <a:p>
            <a:endParaRPr lang="en-GB" dirty="0"/>
          </a:p>
        </p:txBody>
      </p:sp>
      <p:sp>
        <p:nvSpPr>
          <p:cNvPr id="4" name="Slide Number Placeholder 3"/>
          <p:cNvSpPr>
            <a:spLocks noGrp="1"/>
          </p:cNvSpPr>
          <p:nvPr>
            <p:ph type="sldNum" sz="quarter" idx="10"/>
          </p:nvPr>
        </p:nvSpPr>
        <p:spPr/>
        <p:txBody>
          <a:bodyPr/>
          <a:lstStyle/>
          <a:p>
            <a:fld id="{570BB248-7C3F-448D-B19D-5C314870ED40}" type="slidenum">
              <a:rPr lang="en-GB" smtClean="0"/>
              <a:t>26</a:t>
            </a:fld>
            <a:endParaRPr lang="en-GB"/>
          </a:p>
        </p:txBody>
      </p:sp>
    </p:spTree>
    <p:extLst>
      <p:ext uri="{BB962C8B-B14F-4D97-AF65-F5344CB8AC3E}">
        <p14:creationId xmlns:p14="http://schemas.microsoft.com/office/powerpoint/2010/main" val="1108959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George</a:t>
            </a:r>
            <a:r>
              <a:rPr lang="en-GB" sz="1200" b="1" kern="1200" baseline="30000" dirty="0">
                <a:solidFill>
                  <a:schemeClr val="tx1"/>
                </a:solidFill>
                <a:effectLst/>
                <a:latin typeface="+mn-lt"/>
                <a:ea typeface="+mn-ea"/>
                <a:cs typeface="+mn-cs"/>
              </a:rPr>
              <a:t> </a:t>
            </a:r>
            <a:r>
              <a:rPr lang="en-GB" sz="1200" b="1" kern="1200" baseline="0" dirty="0">
                <a:solidFill>
                  <a:schemeClr val="tx1"/>
                </a:solidFill>
                <a:effectLst/>
                <a:latin typeface="+mn-lt"/>
                <a:ea typeface="+mn-ea"/>
                <a:cs typeface="+mn-cs"/>
              </a:rPr>
              <a:t> M</a:t>
            </a:r>
            <a:r>
              <a:rPr lang="en-GB" sz="1200" b="1" kern="1200" dirty="0">
                <a:solidFill>
                  <a:schemeClr val="tx1"/>
                </a:solidFill>
                <a:effectLst/>
                <a:latin typeface="+mn-lt"/>
                <a:ea typeface="+mn-ea"/>
                <a:cs typeface="+mn-cs"/>
              </a:rPr>
              <a:t> and Gilbert S: (2018) Mental Capacity Act (2005) assessments: Why everyone needs to know about the frontal lobe paradox. The Neurologist 5, 59-66</a:t>
            </a:r>
            <a:endParaRPr lang="en-GB"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18C51555-CC38-4D29-B4F2-96AE53E4FAD1}" type="slidenum">
              <a:rPr lang="en-GB" smtClean="0"/>
              <a:t>27</a:t>
            </a:fld>
            <a:endParaRPr lang="en-GB"/>
          </a:p>
        </p:txBody>
      </p:sp>
    </p:spTree>
    <p:extLst>
      <p:ext uri="{BB962C8B-B14F-4D97-AF65-F5344CB8AC3E}">
        <p14:creationId xmlns:p14="http://schemas.microsoft.com/office/powerpoint/2010/main" val="32423579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1. Hans </a:t>
            </a:r>
            <a:r>
              <a:rPr lang="en-GB" dirty="0" err="1">
                <a:hlinkClick r:id="rId3"/>
              </a:rPr>
              <a:t>J.Markowitsch</a:t>
            </a:r>
            <a:r>
              <a:rPr lang="en-GB" baseline="30000" dirty="0" err="1">
                <a:hlinkClick r:id="rId3"/>
              </a:rPr>
              <a:t>ab</a:t>
            </a:r>
            <a:r>
              <a:rPr lang="en-GB" dirty="0" err="1">
                <a:hlinkClick r:id="rId3"/>
              </a:rPr>
              <a:t>AngelicaStaniloiu</a:t>
            </a:r>
            <a:r>
              <a:rPr lang="en-GB" baseline="30000" dirty="0" err="1">
                <a:hlinkClick r:id="rId3"/>
              </a:rPr>
              <a:t>a</a:t>
            </a:r>
            <a:r>
              <a:rPr lang="en-GB" baseline="30000" dirty="0"/>
              <a:t>	</a:t>
            </a:r>
            <a:r>
              <a:rPr lang="en-GB" b="1" dirty="0"/>
              <a:t>Memory, Time and Autonoetic Consciousness. </a:t>
            </a:r>
            <a:r>
              <a:rPr lang="en-GB" b="1" dirty="0">
                <a:hlinkClick r:id="rId4" tooltip="Go to Procedia - Social and Behavioral Sciences on ScienceDirect"/>
              </a:rPr>
              <a:t>Procedia - Social and </a:t>
            </a:r>
            <a:r>
              <a:rPr lang="en-GB" b="1" dirty="0" err="1">
                <a:hlinkClick r:id="rId4" tooltip="Go to Procedia - Social and Behavioral Sciences on ScienceDirect"/>
              </a:rPr>
              <a:t>Behavioral</a:t>
            </a:r>
            <a:r>
              <a:rPr lang="en-GB" b="1" dirty="0">
                <a:hlinkClick r:id="rId4" tooltip="Go to Procedia - Social and Behavioral Sciences on ScienceDirect"/>
              </a:rPr>
              <a:t> Sciences</a:t>
            </a:r>
            <a:r>
              <a:rPr lang="en-GB" b="1" dirty="0"/>
              <a:t>. </a:t>
            </a:r>
            <a:r>
              <a:rPr lang="en-GB" dirty="0">
                <a:hlinkClick r:id="rId5" tooltip="Go to table of contents for this volume/issue"/>
              </a:rPr>
              <a:t>Volume 126</a:t>
            </a:r>
            <a:r>
              <a:rPr lang="en-GB" dirty="0"/>
              <a:t>, 21 March 2014, Pages 271-272</a:t>
            </a:r>
          </a:p>
          <a:p>
            <a:endParaRPr lang="en-GB" dirty="0"/>
          </a:p>
        </p:txBody>
      </p:sp>
      <p:sp>
        <p:nvSpPr>
          <p:cNvPr id="4" name="Slide Number Placeholder 3"/>
          <p:cNvSpPr>
            <a:spLocks noGrp="1"/>
          </p:cNvSpPr>
          <p:nvPr>
            <p:ph type="sldNum" sz="quarter" idx="10"/>
          </p:nvPr>
        </p:nvSpPr>
        <p:spPr/>
        <p:txBody>
          <a:bodyPr/>
          <a:lstStyle/>
          <a:p>
            <a:fld id="{570BB248-7C3F-448D-B19D-5C314870ED40}" type="slidenum">
              <a:rPr lang="en-GB" smtClean="0"/>
              <a:t>28</a:t>
            </a:fld>
            <a:endParaRPr lang="en-GB"/>
          </a:p>
        </p:txBody>
      </p:sp>
    </p:spTree>
    <p:extLst>
      <p:ext uri="{BB962C8B-B14F-4D97-AF65-F5344CB8AC3E}">
        <p14:creationId xmlns:p14="http://schemas.microsoft.com/office/powerpoint/2010/main" val="1051811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6/17/2019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6/17/2019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6/17/2019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Alcohol Related brain damage</a:t>
            </a:r>
            <a:br>
              <a:rPr lang="en-GB" dirty="0"/>
            </a:br>
            <a:r>
              <a:rPr lang="en-GB" dirty="0"/>
              <a:t>Its presentation</a:t>
            </a:r>
          </a:p>
        </p:txBody>
      </p:sp>
      <p:sp>
        <p:nvSpPr>
          <p:cNvPr id="3" name="Subtitle 2"/>
          <p:cNvSpPr>
            <a:spLocks noGrp="1"/>
          </p:cNvSpPr>
          <p:nvPr>
            <p:ph type="subTitle" idx="1"/>
          </p:nvPr>
        </p:nvSpPr>
        <p:spPr/>
        <p:txBody>
          <a:bodyPr/>
          <a:lstStyle/>
          <a:p>
            <a:r>
              <a:rPr lang="en-GB" dirty="0"/>
              <a:t>Cheshire and Wirral Partnership NHS Trust</a:t>
            </a:r>
          </a:p>
        </p:txBody>
      </p:sp>
    </p:spTree>
    <p:extLst>
      <p:ext uri="{BB962C8B-B14F-4D97-AF65-F5344CB8AC3E}">
        <p14:creationId xmlns:p14="http://schemas.microsoft.com/office/powerpoint/2010/main" val="3263340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0">
            <a:normAutofit/>
          </a:bodyPr>
          <a:lstStyle/>
          <a:p>
            <a:pPr eaLnBrk="1" hangingPunct="1">
              <a:defRPr/>
            </a:pPr>
            <a:r>
              <a:rPr lang="en-GB" altLang="en-US" sz="2800" dirty="0"/>
              <a:t>Short term memory problem</a:t>
            </a:r>
            <a:endParaRPr lang="en-US" altLang="en-US" sz="2800" dirty="0"/>
          </a:p>
        </p:txBody>
      </p:sp>
      <p:sp>
        <p:nvSpPr>
          <p:cNvPr id="12291" name="Content Placeholder 2"/>
          <p:cNvSpPr>
            <a:spLocks noGrp="1"/>
          </p:cNvSpPr>
          <p:nvPr>
            <p:ph idx="4294967295"/>
          </p:nvPr>
        </p:nvSpPr>
        <p:spPr/>
        <p:txBody>
          <a:bodyPr/>
          <a:lstStyle/>
          <a:p>
            <a:pPr eaLnBrk="1" hangingPunct="1">
              <a:lnSpc>
                <a:spcPct val="80000"/>
              </a:lnSpc>
              <a:buFont typeface="Wingdings" pitchFamily="2" charset="2"/>
              <a:buNone/>
              <a:defRPr/>
            </a:pPr>
            <a:r>
              <a:rPr lang="en-GB" altLang="en-US" sz="1500" dirty="0"/>
              <a:t>Q: </a:t>
            </a:r>
            <a:r>
              <a:rPr lang="en-GB" altLang="en-US" sz="1500" dirty="0">
                <a:effectLst/>
              </a:rPr>
              <a:t>So what I would like to ask you is a little bit about your memories of the last three or four years</a:t>
            </a:r>
            <a:endParaRPr lang="en-US" altLang="en-US" sz="1500" dirty="0">
              <a:effectLst/>
            </a:endParaRPr>
          </a:p>
          <a:p>
            <a:pPr eaLnBrk="1" hangingPunct="1">
              <a:lnSpc>
                <a:spcPct val="80000"/>
              </a:lnSpc>
              <a:buFont typeface="Wingdings" pitchFamily="2" charset="2"/>
              <a:buNone/>
              <a:defRPr/>
            </a:pPr>
            <a:r>
              <a:rPr lang="en-GB" altLang="en-US" sz="1500" dirty="0">
                <a:effectLst/>
              </a:rPr>
              <a:t>  </a:t>
            </a:r>
            <a:endParaRPr lang="en-US" altLang="en-US" sz="1500" dirty="0">
              <a:effectLst/>
            </a:endParaRPr>
          </a:p>
          <a:p>
            <a:pPr eaLnBrk="1" hangingPunct="1">
              <a:lnSpc>
                <a:spcPct val="80000"/>
              </a:lnSpc>
              <a:buFont typeface="Wingdings" pitchFamily="2" charset="2"/>
              <a:buNone/>
              <a:defRPr/>
            </a:pPr>
            <a:r>
              <a:rPr lang="en-GB" altLang="en-US" sz="1500" dirty="0">
                <a:effectLst/>
              </a:rPr>
              <a:t> </a:t>
            </a:r>
            <a:r>
              <a:rPr lang="en-GB" altLang="en-US" sz="1500" dirty="0">
                <a:solidFill>
                  <a:srgbClr val="FFFF00"/>
                </a:solidFill>
                <a:effectLst/>
              </a:rPr>
              <a:t>A: Because I forgot what was going on , I  turned to John thinking he knows the answer and  he understood me. He understood what I was going through and he would suggest something, that's how I managed.</a:t>
            </a:r>
            <a:endParaRPr lang="en-US" altLang="en-US" sz="1500" dirty="0">
              <a:solidFill>
                <a:srgbClr val="FFFF00"/>
              </a:solidFill>
              <a:effectLst/>
            </a:endParaRPr>
          </a:p>
          <a:p>
            <a:pPr eaLnBrk="1" hangingPunct="1">
              <a:lnSpc>
                <a:spcPct val="80000"/>
              </a:lnSpc>
              <a:buFont typeface="Wingdings" pitchFamily="2" charset="2"/>
              <a:buNone/>
              <a:defRPr/>
            </a:pPr>
            <a:r>
              <a:rPr lang="en-GB" altLang="en-US" sz="1500" dirty="0">
                <a:effectLst/>
              </a:rPr>
              <a:t> </a:t>
            </a:r>
            <a:endParaRPr lang="en-US" altLang="en-US" sz="1500" dirty="0">
              <a:effectLst/>
            </a:endParaRPr>
          </a:p>
          <a:p>
            <a:pPr eaLnBrk="1" hangingPunct="1">
              <a:lnSpc>
                <a:spcPct val="80000"/>
              </a:lnSpc>
              <a:buFont typeface="Wingdings" pitchFamily="2" charset="2"/>
              <a:buNone/>
              <a:defRPr/>
            </a:pPr>
            <a:r>
              <a:rPr lang="en-GB" altLang="en-US" sz="1500" dirty="0">
                <a:effectLst/>
              </a:rPr>
              <a:t>Q: Do you remember the issue with alcohol those years ago</a:t>
            </a:r>
            <a:r>
              <a:rPr lang="en-GB" altLang="en-US" sz="1500" dirty="0">
                <a:solidFill>
                  <a:srgbClr val="FFFF00"/>
                </a:solidFill>
                <a:effectLst/>
              </a:rPr>
              <a:t>.</a:t>
            </a:r>
            <a:endParaRPr lang="en-US" altLang="en-US" sz="1500" dirty="0">
              <a:solidFill>
                <a:srgbClr val="FFFF00"/>
              </a:solidFill>
              <a:effectLst/>
            </a:endParaRPr>
          </a:p>
          <a:p>
            <a:pPr eaLnBrk="1" hangingPunct="1">
              <a:lnSpc>
                <a:spcPct val="80000"/>
              </a:lnSpc>
              <a:buFont typeface="Wingdings" pitchFamily="2" charset="2"/>
              <a:buNone/>
              <a:defRPr/>
            </a:pPr>
            <a:r>
              <a:rPr lang="en-GB" altLang="en-US" sz="1500" dirty="0">
                <a:effectLst/>
              </a:rPr>
              <a:t> </a:t>
            </a:r>
            <a:endParaRPr lang="en-US" altLang="en-US" sz="1500" dirty="0">
              <a:effectLst/>
            </a:endParaRPr>
          </a:p>
          <a:p>
            <a:pPr eaLnBrk="1" hangingPunct="1">
              <a:lnSpc>
                <a:spcPct val="80000"/>
              </a:lnSpc>
              <a:buFont typeface="Wingdings" pitchFamily="2" charset="2"/>
              <a:buNone/>
              <a:defRPr/>
            </a:pPr>
            <a:r>
              <a:rPr lang="en-GB" altLang="en-US" sz="1500" dirty="0">
                <a:effectLst/>
              </a:rPr>
              <a:t> </a:t>
            </a:r>
            <a:r>
              <a:rPr lang="en-US" altLang="en-US" sz="1500" dirty="0">
                <a:effectLst/>
              </a:rPr>
              <a:t>A. </a:t>
            </a:r>
            <a:r>
              <a:rPr lang="en-GB" altLang="en-US" sz="1500" dirty="0">
                <a:solidFill>
                  <a:srgbClr val="FFFF00"/>
                </a:solidFill>
                <a:effectLst/>
              </a:rPr>
              <a:t>I remember drinking. But even though he told me I was drinking too much, I could not remember drinking the previous time and I was sure I was not, even though he told me, everybody told me. I thought the last drink was the night before and I was having after effects. I don’t remember doing it on the actual day.</a:t>
            </a:r>
            <a:endParaRPr lang="en-US" altLang="en-US" sz="1500" dirty="0">
              <a:solidFill>
                <a:srgbClr val="FFFF00"/>
              </a:solidFill>
              <a:effectLst/>
            </a:endParaRPr>
          </a:p>
          <a:p>
            <a:pPr eaLnBrk="1" hangingPunct="1">
              <a:lnSpc>
                <a:spcPct val="80000"/>
              </a:lnSpc>
              <a:buFont typeface="Wingdings" pitchFamily="2" charset="2"/>
              <a:buNone/>
              <a:defRPr/>
            </a:pPr>
            <a:r>
              <a:rPr lang="en-GB" altLang="en-US" sz="1500" dirty="0">
                <a:effectLst/>
              </a:rPr>
              <a:t> </a:t>
            </a:r>
            <a:endParaRPr lang="en-US" altLang="en-US" sz="1500" dirty="0">
              <a:effectLst/>
            </a:endParaRPr>
          </a:p>
          <a:p>
            <a:pPr eaLnBrk="1" hangingPunct="1">
              <a:lnSpc>
                <a:spcPct val="80000"/>
              </a:lnSpc>
              <a:buFont typeface="Wingdings" pitchFamily="2" charset="2"/>
              <a:buNone/>
              <a:defRPr/>
            </a:pPr>
            <a:r>
              <a:rPr lang="en-GB" altLang="en-US" sz="1500" dirty="0">
                <a:effectLst/>
              </a:rPr>
              <a:t>Q. Does that mean you don’t remember the drink before the one that you were drinking at the time?  [</a:t>
            </a:r>
            <a:r>
              <a:rPr lang="en-GB" altLang="en-US" sz="1500" dirty="0">
                <a:solidFill>
                  <a:srgbClr val="FFFF00"/>
                </a:solidFill>
                <a:effectLst/>
              </a:rPr>
              <a:t>correct]  </a:t>
            </a:r>
            <a:r>
              <a:rPr lang="en-US" altLang="en-US" sz="1500" dirty="0">
                <a:effectLst/>
              </a:rPr>
              <a:t>D</a:t>
            </a:r>
            <a:r>
              <a:rPr lang="en-GB" altLang="en-US" sz="1500" dirty="0">
                <a:effectLst/>
              </a:rPr>
              <a:t>id that make you think you were drinking less</a:t>
            </a:r>
            <a:r>
              <a:rPr lang="en-GB" altLang="en-US" sz="1500" dirty="0">
                <a:solidFill>
                  <a:srgbClr val="FFFF00"/>
                </a:solidFill>
                <a:effectLst/>
              </a:rPr>
              <a:t> </a:t>
            </a:r>
            <a:r>
              <a:rPr lang="en-GB" altLang="en-US" sz="1500" dirty="0">
                <a:effectLst/>
              </a:rPr>
              <a:t>than you were because you could not remember it</a:t>
            </a:r>
            <a:r>
              <a:rPr lang="en-US" altLang="en-US" sz="1500" dirty="0">
                <a:effectLst/>
              </a:rPr>
              <a:t>?</a:t>
            </a:r>
          </a:p>
          <a:p>
            <a:pPr eaLnBrk="1" hangingPunct="1">
              <a:lnSpc>
                <a:spcPct val="80000"/>
              </a:lnSpc>
              <a:buFont typeface="Wingdings" pitchFamily="2" charset="2"/>
              <a:buNone/>
              <a:defRPr/>
            </a:pPr>
            <a:r>
              <a:rPr lang="en-GB" altLang="en-US" sz="1500" dirty="0">
                <a:effectLst/>
              </a:rPr>
              <a:t> </a:t>
            </a:r>
            <a:endParaRPr lang="en-US" altLang="en-US" sz="1500" dirty="0">
              <a:effectLst/>
            </a:endParaRPr>
          </a:p>
          <a:p>
            <a:pPr eaLnBrk="1" hangingPunct="1">
              <a:lnSpc>
                <a:spcPct val="80000"/>
              </a:lnSpc>
              <a:buFont typeface="Wingdings" pitchFamily="2" charset="2"/>
              <a:buNone/>
              <a:defRPr/>
            </a:pPr>
            <a:r>
              <a:rPr lang="en-GB" altLang="en-US" sz="1500" dirty="0">
                <a:effectLst/>
              </a:rPr>
              <a:t>A.  </a:t>
            </a:r>
            <a:r>
              <a:rPr lang="en-GB" altLang="en-US" sz="1500" dirty="0">
                <a:solidFill>
                  <a:srgbClr val="FFFF00"/>
                </a:solidFill>
                <a:effectLst/>
              </a:rPr>
              <a:t>Yes, I was thinking I had it the night before [um] and the effects of it made me go blank</a:t>
            </a:r>
            <a:endParaRPr lang="en-US" altLang="en-US" sz="1500" dirty="0">
              <a:solidFill>
                <a:srgbClr val="FFFF00"/>
              </a:solidFill>
              <a:effectLst/>
            </a:endParaRPr>
          </a:p>
          <a:p>
            <a:pPr eaLnBrk="1" hangingPunct="1">
              <a:lnSpc>
                <a:spcPct val="80000"/>
              </a:lnSpc>
              <a:buFont typeface="Wingdings" pitchFamily="2" charset="2"/>
              <a:buNone/>
              <a:defRPr/>
            </a:pPr>
            <a:r>
              <a:rPr lang="en-GB" altLang="en-US" sz="1500" dirty="0">
                <a:effectLst/>
              </a:rPr>
              <a:t> </a:t>
            </a:r>
            <a:endParaRPr lang="en-US" altLang="en-US" sz="1500" dirty="0">
              <a:effectLst/>
            </a:endParaRPr>
          </a:p>
          <a:p>
            <a:pPr eaLnBrk="1" hangingPunct="1">
              <a:lnSpc>
                <a:spcPct val="80000"/>
              </a:lnSpc>
              <a:defRPr/>
            </a:pPr>
            <a:r>
              <a:rPr lang="en-GB" altLang="en-US" sz="1300" dirty="0">
                <a:effectLst/>
              </a:rPr>
              <a:t>(Consent to use as teaching aid provided by patient and carer)</a:t>
            </a:r>
            <a:endParaRPr lang="en-US" altLang="en-US" sz="1300" dirty="0">
              <a:effectLst/>
            </a:endParaRPr>
          </a:p>
        </p:txBody>
      </p:sp>
    </p:spTree>
    <p:extLst>
      <p:ext uri="{BB962C8B-B14F-4D97-AF65-F5344CB8AC3E}">
        <p14:creationId xmlns:p14="http://schemas.microsoft.com/office/powerpoint/2010/main" val="796319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6"/>
            <a:ext cx="7660640" cy="1450757"/>
          </a:xfrm>
        </p:spPr>
        <p:txBody>
          <a:bodyPr/>
          <a:lstStyle/>
          <a:p>
            <a:r>
              <a:rPr lang="en-GB" sz="4400" b="1" dirty="0">
                <a:solidFill>
                  <a:schemeClr val="accent2"/>
                </a:solidFill>
              </a:rPr>
              <a:t>Long Term Memory: Architecture </a:t>
            </a:r>
            <a:r>
              <a:rPr lang="en-GB" sz="2800" b="1" dirty="0">
                <a:solidFill>
                  <a:schemeClr val="accent2"/>
                </a:solidFill>
              </a:rPr>
              <a:t>(personal interpretation)</a:t>
            </a:r>
          </a:p>
        </p:txBody>
      </p:sp>
      <p:sp>
        <p:nvSpPr>
          <p:cNvPr id="4" name="Arrow: Right 3"/>
          <p:cNvSpPr/>
          <p:nvPr/>
        </p:nvSpPr>
        <p:spPr>
          <a:xfrm>
            <a:off x="958646" y="3303640"/>
            <a:ext cx="7270954" cy="2163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Arrow: Up 4"/>
          <p:cNvSpPr/>
          <p:nvPr/>
        </p:nvSpPr>
        <p:spPr>
          <a:xfrm>
            <a:off x="2890684" y="3755923"/>
            <a:ext cx="176981" cy="117003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2787429" y="2821858"/>
            <a:ext cx="5096281" cy="369332"/>
          </a:xfrm>
          <a:prstGeom prst="rect">
            <a:avLst/>
          </a:prstGeom>
          <a:noFill/>
        </p:spPr>
        <p:txBody>
          <a:bodyPr wrap="square" rtlCol="0">
            <a:spAutoFit/>
          </a:bodyPr>
          <a:lstStyle/>
          <a:p>
            <a:r>
              <a:rPr lang="en-GB" dirty="0"/>
              <a:t>30 </a:t>
            </a:r>
            <a:r>
              <a:rPr lang="en-GB" dirty="0" err="1"/>
              <a:t>yrs</a:t>
            </a:r>
            <a:r>
              <a:rPr lang="en-GB" dirty="0"/>
              <a:t>				60 </a:t>
            </a:r>
            <a:r>
              <a:rPr lang="en-GB" dirty="0" err="1"/>
              <a:t>yrs</a:t>
            </a:r>
            <a:r>
              <a:rPr lang="en-GB" dirty="0"/>
              <a:t>	</a:t>
            </a:r>
          </a:p>
        </p:txBody>
      </p:sp>
      <p:sp>
        <p:nvSpPr>
          <p:cNvPr id="7" name="TextBox 6"/>
          <p:cNvSpPr txBox="1"/>
          <p:nvPr/>
        </p:nvSpPr>
        <p:spPr>
          <a:xfrm>
            <a:off x="2162283" y="5331681"/>
            <a:ext cx="1612942" cy="646331"/>
          </a:xfrm>
          <a:prstGeom prst="rect">
            <a:avLst/>
          </a:prstGeom>
          <a:noFill/>
        </p:spPr>
        <p:txBody>
          <a:bodyPr wrap="none" rtlCol="0">
            <a:spAutoFit/>
          </a:bodyPr>
          <a:lstStyle/>
          <a:p>
            <a:r>
              <a:rPr lang="en-GB" dirty="0"/>
              <a:t>Very heavy </a:t>
            </a:r>
          </a:p>
          <a:p>
            <a:r>
              <a:rPr lang="en-GB" dirty="0"/>
              <a:t>drinking begins</a:t>
            </a:r>
          </a:p>
        </p:txBody>
      </p:sp>
      <p:sp>
        <p:nvSpPr>
          <p:cNvPr id="8" name="Arrow: Up 7"/>
          <p:cNvSpPr/>
          <p:nvPr/>
        </p:nvSpPr>
        <p:spPr>
          <a:xfrm>
            <a:off x="4426355" y="3527462"/>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Up 8"/>
          <p:cNvSpPr/>
          <p:nvPr/>
        </p:nvSpPr>
        <p:spPr>
          <a:xfrm>
            <a:off x="4232786" y="3529791"/>
            <a:ext cx="117987" cy="545068"/>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Up 9"/>
          <p:cNvSpPr/>
          <p:nvPr/>
        </p:nvSpPr>
        <p:spPr>
          <a:xfrm>
            <a:off x="3926757" y="3529791"/>
            <a:ext cx="129049" cy="545068"/>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Up 10"/>
          <p:cNvSpPr/>
          <p:nvPr/>
        </p:nvSpPr>
        <p:spPr>
          <a:xfrm>
            <a:off x="4984955" y="3523962"/>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Up 11"/>
          <p:cNvSpPr/>
          <p:nvPr/>
        </p:nvSpPr>
        <p:spPr>
          <a:xfrm>
            <a:off x="5543551" y="3529791"/>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Up 12"/>
          <p:cNvSpPr/>
          <p:nvPr/>
        </p:nvSpPr>
        <p:spPr>
          <a:xfrm>
            <a:off x="5737120" y="3527462"/>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Arrow: Up 13"/>
          <p:cNvSpPr/>
          <p:nvPr/>
        </p:nvSpPr>
        <p:spPr>
          <a:xfrm>
            <a:off x="6025417" y="3519948"/>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Arrow: Up 14"/>
          <p:cNvSpPr/>
          <p:nvPr/>
        </p:nvSpPr>
        <p:spPr>
          <a:xfrm>
            <a:off x="7122566" y="3535581"/>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Arrow: Up 15"/>
          <p:cNvSpPr/>
          <p:nvPr/>
        </p:nvSpPr>
        <p:spPr>
          <a:xfrm>
            <a:off x="6939114" y="3527461"/>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Up 16"/>
          <p:cNvSpPr/>
          <p:nvPr/>
        </p:nvSpPr>
        <p:spPr>
          <a:xfrm>
            <a:off x="6245941" y="3527462"/>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rrow: Up 17"/>
          <p:cNvSpPr/>
          <p:nvPr/>
        </p:nvSpPr>
        <p:spPr>
          <a:xfrm>
            <a:off x="7765724" y="3527460"/>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Up 18"/>
          <p:cNvSpPr/>
          <p:nvPr/>
        </p:nvSpPr>
        <p:spPr>
          <a:xfrm>
            <a:off x="7529751" y="3535580"/>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rrow: Up 19"/>
          <p:cNvSpPr/>
          <p:nvPr/>
        </p:nvSpPr>
        <p:spPr>
          <a:xfrm>
            <a:off x="7294592" y="3530253"/>
            <a:ext cx="154854" cy="1240313"/>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4832932" y="4186083"/>
            <a:ext cx="2041328" cy="369332"/>
          </a:xfrm>
          <a:prstGeom prst="rect">
            <a:avLst/>
          </a:prstGeom>
          <a:noFill/>
        </p:spPr>
        <p:txBody>
          <a:bodyPr wrap="none" rtlCol="0">
            <a:spAutoFit/>
          </a:bodyPr>
          <a:lstStyle/>
          <a:p>
            <a:r>
              <a:rPr lang="en-GB" dirty="0"/>
              <a:t>Hospital admissions</a:t>
            </a:r>
          </a:p>
        </p:txBody>
      </p:sp>
      <p:sp>
        <p:nvSpPr>
          <p:cNvPr id="22" name="TextBox 21"/>
          <p:cNvSpPr txBox="1"/>
          <p:nvPr/>
        </p:nvSpPr>
        <p:spPr>
          <a:xfrm>
            <a:off x="7212860" y="4804142"/>
            <a:ext cx="510076" cy="369332"/>
          </a:xfrm>
          <a:prstGeom prst="rect">
            <a:avLst/>
          </a:prstGeom>
          <a:noFill/>
        </p:spPr>
        <p:txBody>
          <a:bodyPr wrap="none" rtlCol="0">
            <a:spAutoFit/>
          </a:bodyPr>
          <a:lstStyle/>
          <a:p>
            <a:r>
              <a:rPr lang="en-GB" dirty="0"/>
              <a:t>WK</a:t>
            </a:r>
          </a:p>
        </p:txBody>
      </p:sp>
      <p:sp>
        <p:nvSpPr>
          <p:cNvPr id="23" name="TextBox 22"/>
          <p:cNvSpPr txBox="1"/>
          <p:nvPr/>
        </p:nvSpPr>
        <p:spPr>
          <a:xfrm>
            <a:off x="4350773" y="4770566"/>
            <a:ext cx="1922642" cy="1477328"/>
          </a:xfrm>
          <a:prstGeom prst="rect">
            <a:avLst/>
          </a:prstGeom>
          <a:noFill/>
        </p:spPr>
        <p:txBody>
          <a:bodyPr wrap="none" rtlCol="0">
            <a:spAutoFit/>
          </a:bodyPr>
          <a:lstStyle/>
          <a:p>
            <a:r>
              <a:rPr lang="en-GB" dirty="0"/>
              <a:t>Convulsions,  liver </a:t>
            </a:r>
          </a:p>
          <a:p>
            <a:r>
              <a:rPr lang="en-GB" dirty="0"/>
              <a:t>problems</a:t>
            </a:r>
          </a:p>
          <a:p>
            <a:r>
              <a:rPr lang="en-GB" dirty="0"/>
              <a:t>Doctors warnings</a:t>
            </a:r>
          </a:p>
          <a:p>
            <a:r>
              <a:rPr lang="en-GB" dirty="0"/>
              <a:t>Financial ruin</a:t>
            </a:r>
          </a:p>
          <a:p>
            <a:r>
              <a:rPr lang="en-GB" dirty="0"/>
              <a:t>Family breakdown</a:t>
            </a:r>
          </a:p>
        </p:txBody>
      </p:sp>
    </p:spTree>
    <p:extLst>
      <p:ext uri="{BB962C8B-B14F-4D97-AF65-F5344CB8AC3E}">
        <p14:creationId xmlns:p14="http://schemas.microsoft.com/office/powerpoint/2010/main" val="1212877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rrow: Right 3"/>
          <p:cNvSpPr/>
          <p:nvPr/>
        </p:nvSpPr>
        <p:spPr>
          <a:xfrm>
            <a:off x="958646" y="3303640"/>
            <a:ext cx="7270954" cy="2163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Arrow: Up 4"/>
          <p:cNvSpPr/>
          <p:nvPr/>
        </p:nvSpPr>
        <p:spPr>
          <a:xfrm>
            <a:off x="2890684" y="3755923"/>
            <a:ext cx="176981" cy="117003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2756655" y="2821858"/>
            <a:ext cx="5320545" cy="369332"/>
          </a:xfrm>
          <a:prstGeom prst="rect">
            <a:avLst/>
          </a:prstGeom>
          <a:noFill/>
        </p:spPr>
        <p:txBody>
          <a:bodyPr wrap="square" rtlCol="0">
            <a:spAutoFit/>
          </a:bodyPr>
          <a:lstStyle/>
          <a:p>
            <a:r>
              <a:rPr lang="en-GB" dirty="0"/>
              <a:t>30 </a:t>
            </a:r>
            <a:r>
              <a:rPr lang="en-GB" dirty="0" err="1"/>
              <a:t>yrs</a:t>
            </a:r>
            <a:r>
              <a:rPr lang="en-GB" dirty="0"/>
              <a:t>				60 </a:t>
            </a:r>
            <a:r>
              <a:rPr lang="en-GB" dirty="0" err="1"/>
              <a:t>yrs</a:t>
            </a:r>
            <a:r>
              <a:rPr lang="en-GB" dirty="0"/>
              <a:t>	</a:t>
            </a:r>
          </a:p>
        </p:txBody>
      </p:sp>
      <p:sp>
        <p:nvSpPr>
          <p:cNvPr id="7" name="TextBox 6"/>
          <p:cNvSpPr txBox="1"/>
          <p:nvPr/>
        </p:nvSpPr>
        <p:spPr>
          <a:xfrm>
            <a:off x="2639961" y="5338917"/>
            <a:ext cx="1578381" cy="646331"/>
          </a:xfrm>
          <a:prstGeom prst="rect">
            <a:avLst/>
          </a:prstGeom>
          <a:noFill/>
        </p:spPr>
        <p:txBody>
          <a:bodyPr wrap="none" rtlCol="0">
            <a:spAutoFit/>
          </a:bodyPr>
          <a:lstStyle/>
          <a:p>
            <a:r>
              <a:rPr lang="en-GB" dirty="0"/>
              <a:t>Heavy drinking</a:t>
            </a:r>
          </a:p>
          <a:p>
            <a:r>
              <a:rPr lang="en-GB" dirty="0"/>
              <a:t>begins</a:t>
            </a:r>
          </a:p>
        </p:txBody>
      </p:sp>
      <p:sp>
        <p:nvSpPr>
          <p:cNvPr id="21" name="TextBox 20"/>
          <p:cNvSpPr txBox="1"/>
          <p:nvPr/>
        </p:nvSpPr>
        <p:spPr>
          <a:xfrm>
            <a:off x="4832932" y="4186083"/>
            <a:ext cx="2041328" cy="369332"/>
          </a:xfrm>
          <a:prstGeom prst="rect">
            <a:avLst/>
          </a:prstGeom>
          <a:noFill/>
        </p:spPr>
        <p:txBody>
          <a:bodyPr wrap="none" rtlCol="0">
            <a:spAutoFit/>
          </a:bodyPr>
          <a:lstStyle/>
          <a:p>
            <a:r>
              <a:rPr lang="en-GB" dirty="0"/>
              <a:t>Hospital admissions</a:t>
            </a:r>
          </a:p>
        </p:txBody>
      </p:sp>
      <p:sp>
        <p:nvSpPr>
          <p:cNvPr id="22" name="TextBox 21"/>
          <p:cNvSpPr txBox="1"/>
          <p:nvPr/>
        </p:nvSpPr>
        <p:spPr>
          <a:xfrm>
            <a:off x="7212860" y="4804142"/>
            <a:ext cx="510076" cy="369332"/>
          </a:xfrm>
          <a:prstGeom prst="rect">
            <a:avLst/>
          </a:prstGeom>
          <a:noFill/>
        </p:spPr>
        <p:txBody>
          <a:bodyPr wrap="none" rtlCol="0">
            <a:spAutoFit/>
          </a:bodyPr>
          <a:lstStyle/>
          <a:p>
            <a:r>
              <a:rPr lang="en-GB" dirty="0"/>
              <a:t>WK</a:t>
            </a:r>
          </a:p>
        </p:txBody>
      </p:sp>
      <p:sp>
        <p:nvSpPr>
          <p:cNvPr id="23" name="Left Arrow 22"/>
          <p:cNvSpPr/>
          <p:nvPr/>
        </p:nvSpPr>
        <p:spPr>
          <a:xfrm>
            <a:off x="3331943" y="2507876"/>
            <a:ext cx="3424009" cy="94129"/>
          </a:xfrm>
          <a:prstGeom prst="leftArrow">
            <a:avLst/>
          </a:prstGeom>
          <a:solidFill>
            <a:schemeClr val="accent3">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3336785" y="2010335"/>
            <a:ext cx="2823915" cy="369332"/>
          </a:xfrm>
          <a:prstGeom prst="rect">
            <a:avLst/>
          </a:prstGeom>
          <a:noFill/>
        </p:spPr>
        <p:txBody>
          <a:bodyPr wrap="none" rtlCol="0">
            <a:spAutoFit/>
          </a:bodyPr>
          <a:lstStyle/>
          <a:p>
            <a:r>
              <a:rPr lang="en-GB" dirty="0"/>
              <a:t>Losing memories backwards</a:t>
            </a:r>
          </a:p>
        </p:txBody>
      </p:sp>
      <p:sp>
        <p:nvSpPr>
          <p:cNvPr id="26" name="Title 1">
            <a:extLst>
              <a:ext uri="{FF2B5EF4-FFF2-40B4-BE49-F238E27FC236}">
                <a16:creationId xmlns:a16="http://schemas.microsoft.com/office/drawing/2014/main" id="{ABECC02B-95DB-1442-A1EF-98B15E8D9FAC}"/>
              </a:ext>
            </a:extLst>
          </p:cNvPr>
          <p:cNvSpPr>
            <a:spLocks noGrp="1"/>
          </p:cNvSpPr>
          <p:nvPr>
            <p:ph type="title"/>
          </p:nvPr>
        </p:nvSpPr>
        <p:spPr>
          <a:xfrm>
            <a:off x="822960" y="286606"/>
            <a:ext cx="7698740" cy="1450757"/>
          </a:xfrm>
        </p:spPr>
        <p:txBody>
          <a:bodyPr/>
          <a:lstStyle/>
          <a:p>
            <a:r>
              <a:rPr lang="en-GB" sz="4400" b="1" dirty="0">
                <a:solidFill>
                  <a:schemeClr val="accent2"/>
                </a:solidFill>
              </a:rPr>
              <a:t>Long Term Memory: Architecture</a:t>
            </a:r>
            <a:endParaRPr lang="en-GB" sz="2800" b="1" dirty="0">
              <a:solidFill>
                <a:schemeClr val="accent2"/>
              </a:solidFill>
            </a:endParaRPr>
          </a:p>
        </p:txBody>
      </p:sp>
      <p:sp>
        <p:nvSpPr>
          <p:cNvPr id="25" name="Arrow: Up 7">
            <a:extLst>
              <a:ext uri="{FF2B5EF4-FFF2-40B4-BE49-F238E27FC236}">
                <a16:creationId xmlns:a16="http://schemas.microsoft.com/office/drawing/2014/main" id="{A12CF9AA-6ACD-CB4D-8B75-8815B5F3F0D2}"/>
              </a:ext>
            </a:extLst>
          </p:cNvPr>
          <p:cNvSpPr/>
          <p:nvPr/>
        </p:nvSpPr>
        <p:spPr>
          <a:xfrm>
            <a:off x="4426355" y="3527462"/>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rrow: Up 8">
            <a:extLst>
              <a:ext uri="{FF2B5EF4-FFF2-40B4-BE49-F238E27FC236}">
                <a16:creationId xmlns:a16="http://schemas.microsoft.com/office/drawing/2014/main" id="{3EB717EA-4696-8D4A-997A-405FD05BB087}"/>
              </a:ext>
            </a:extLst>
          </p:cNvPr>
          <p:cNvSpPr/>
          <p:nvPr/>
        </p:nvSpPr>
        <p:spPr>
          <a:xfrm>
            <a:off x="4232786" y="3529791"/>
            <a:ext cx="117987" cy="545068"/>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Up 9">
            <a:extLst>
              <a:ext uri="{FF2B5EF4-FFF2-40B4-BE49-F238E27FC236}">
                <a16:creationId xmlns:a16="http://schemas.microsoft.com/office/drawing/2014/main" id="{E68C5486-EAF4-1546-963F-EF5691C6089B}"/>
              </a:ext>
            </a:extLst>
          </p:cNvPr>
          <p:cNvSpPr/>
          <p:nvPr/>
        </p:nvSpPr>
        <p:spPr>
          <a:xfrm>
            <a:off x="3926757" y="3529791"/>
            <a:ext cx="129049" cy="545068"/>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Arrow: Up 10">
            <a:extLst>
              <a:ext uri="{FF2B5EF4-FFF2-40B4-BE49-F238E27FC236}">
                <a16:creationId xmlns:a16="http://schemas.microsoft.com/office/drawing/2014/main" id="{6AB85929-4C22-C540-8391-A09AA195EEEB}"/>
              </a:ext>
            </a:extLst>
          </p:cNvPr>
          <p:cNvSpPr/>
          <p:nvPr/>
        </p:nvSpPr>
        <p:spPr>
          <a:xfrm>
            <a:off x="4984955" y="3523962"/>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Up 11">
            <a:extLst>
              <a:ext uri="{FF2B5EF4-FFF2-40B4-BE49-F238E27FC236}">
                <a16:creationId xmlns:a16="http://schemas.microsoft.com/office/drawing/2014/main" id="{0D9069EA-6BA6-8444-A30A-85BEA91FC689}"/>
              </a:ext>
            </a:extLst>
          </p:cNvPr>
          <p:cNvSpPr/>
          <p:nvPr/>
        </p:nvSpPr>
        <p:spPr>
          <a:xfrm>
            <a:off x="5543551" y="3529791"/>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Arrow: Up 12">
            <a:extLst>
              <a:ext uri="{FF2B5EF4-FFF2-40B4-BE49-F238E27FC236}">
                <a16:creationId xmlns:a16="http://schemas.microsoft.com/office/drawing/2014/main" id="{BB155973-223C-274F-8A2F-F339F1A18C2C}"/>
              </a:ext>
            </a:extLst>
          </p:cNvPr>
          <p:cNvSpPr/>
          <p:nvPr/>
        </p:nvSpPr>
        <p:spPr>
          <a:xfrm>
            <a:off x="5737120" y="3527462"/>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Arrow: Up 13">
            <a:extLst>
              <a:ext uri="{FF2B5EF4-FFF2-40B4-BE49-F238E27FC236}">
                <a16:creationId xmlns:a16="http://schemas.microsoft.com/office/drawing/2014/main" id="{EA74E8A5-DD77-0344-B873-88F1FE79BB1D}"/>
              </a:ext>
            </a:extLst>
          </p:cNvPr>
          <p:cNvSpPr/>
          <p:nvPr/>
        </p:nvSpPr>
        <p:spPr>
          <a:xfrm>
            <a:off x="6025417" y="3519948"/>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Arrow: Up 14">
            <a:extLst>
              <a:ext uri="{FF2B5EF4-FFF2-40B4-BE49-F238E27FC236}">
                <a16:creationId xmlns:a16="http://schemas.microsoft.com/office/drawing/2014/main" id="{67B5C915-B1E6-FA46-9A8B-C5980E481160}"/>
              </a:ext>
            </a:extLst>
          </p:cNvPr>
          <p:cNvSpPr/>
          <p:nvPr/>
        </p:nvSpPr>
        <p:spPr>
          <a:xfrm>
            <a:off x="7122566" y="3535581"/>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Arrow: Up 15">
            <a:extLst>
              <a:ext uri="{FF2B5EF4-FFF2-40B4-BE49-F238E27FC236}">
                <a16:creationId xmlns:a16="http://schemas.microsoft.com/office/drawing/2014/main" id="{DC5831B3-0E85-0848-B181-AFCCCA6A74C9}"/>
              </a:ext>
            </a:extLst>
          </p:cNvPr>
          <p:cNvSpPr/>
          <p:nvPr/>
        </p:nvSpPr>
        <p:spPr>
          <a:xfrm>
            <a:off x="6939114" y="3527461"/>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Up 16">
            <a:extLst>
              <a:ext uri="{FF2B5EF4-FFF2-40B4-BE49-F238E27FC236}">
                <a16:creationId xmlns:a16="http://schemas.microsoft.com/office/drawing/2014/main" id="{F75C9F2F-688A-1445-BF31-FAD575439DA3}"/>
              </a:ext>
            </a:extLst>
          </p:cNvPr>
          <p:cNvSpPr/>
          <p:nvPr/>
        </p:nvSpPr>
        <p:spPr>
          <a:xfrm>
            <a:off x="6245941" y="3527462"/>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Arrow: Up 17">
            <a:extLst>
              <a:ext uri="{FF2B5EF4-FFF2-40B4-BE49-F238E27FC236}">
                <a16:creationId xmlns:a16="http://schemas.microsoft.com/office/drawing/2014/main" id="{68DEFB89-0460-7E4F-AECD-C2DCC2148343}"/>
              </a:ext>
            </a:extLst>
          </p:cNvPr>
          <p:cNvSpPr/>
          <p:nvPr/>
        </p:nvSpPr>
        <p:spPr>
          <a:xfrm>
            <a:off x="7765724" y="3527460"/>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Arrow: Up 18">
            <a:extLst>
              <a:ext uri="{FF2B5EF4-FFF2-40B4-BE49-F238E27FC236}">
                <a16:creationId xmlns:a16="http://schemas.microsoft.com/office/drawing/2014/main" id="{EC70B293-09BA-E548-B17F-2250F37EE6A2}"/>
              </a:ext>
            </a:extLst>
          </p:cNvPr>
          <p:cNvSpPr/>
          <p:nvPr/>
        </p:nvSpPr>
        <p:spPr>
          <a:xfrm>
            <a:off x="7529751" y="3535580"/>
            <a:ext cx="117987" cy="545069"/>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Up 19">
            <a:extLst>
              <a:ext uri="{FF2B5EF4-FFF2-40B4-BE49-F238E27FC236}">
                <a16:creationId xmlns:a16="http://schemas.microsoft.com/office/drawing/2014/main" id="{33B26344-567D-1444-9EFB-AD8D651EF494}"/>
              </a:ext>
            </a:extLst>
          </p:cNvPr>
          <p:cNvSpPr/>
          <p:nvPr/>
        </p:nvSpPr>
        <p:spPr>
          <a:xfrm>
            <a:off x="7294592" y="3530253"/>
            <a:ext cx="154854" cy="1240313"/>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350773" y="4770566"/>
            <a:ext cx="1922642" cy="1477328"/>
          </a:xfrm>
          <a:prstGeom prst="rect">
            <a:avLst/>
          </a:prstGeom>
          <a:noFill/>
        </p:spPr>
        <p:txBody>
          <a:bodyPr wrap="none" rtlCol="0">
            <a:spAutoFit/>
          </a:bodyPr>
          <a:lstStyle/>
          <a:p>
            <a:r>
              <a:rPr lang="en-GB" dirty="0"/>
              <a:t>Convulsions,  liver </a:t>
            </a:r>
          </a:p>
          <a:p>
            <a:r>
              <a:rPr lang="en-GB" dirty="0"/>
              <a:t>Problems</a:t>
            </a:r>
          </a:p>
          <a:p>
            <a:r>
              <a:rPr lang="en-GB" dirty="0"/>
              <a:t>Doctors warnings</a:t>
            </a:r>
          </a:p>
          <a:p>
            <a:r>
              <a:rPr lang="en-GB" dirty="0"/>
              <a:t>Financial ruin</a:t>
            </a:r>
          </a:p>
          <a:p>
            <a:r>
              <a:rPr lang="en-GB" dirty="0"/>
              <a:t>Family breakdown</a:t>
            </a:r>
          </a:p>
        </p:txBody>
      </p:sp>
    </p:spTree>
    <p:extLst>
      <p:ext uri="{BB962C8B-B14F-4D97-AF65-F5344CB8AC3E}">
        <p14:creationId xmlns:p14="http://schemas.microsoft.com/office/powerpoint/2010/main" val="2905142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400" b="1" dirty="0">
                <a:solidFill>
                  <a:schemeClr val="accent2"/>
                </a:solidFill>
              </a:rPr>
              <a:t>Architecture of Memory </a:t>
            </a:r>
            <a:br>
              <a:rPr lang="en-GB" sz="4000" b="1" dirty="0">
                <a:solidFill>
                  <a:schemeClr val="accent2"/>
                </a:solidFill>
              </a:rPr>
            </a:br>
            <a:r>
              <a:rPr lang="en-GB" sz="2800" b="1" dirty="0">
                <a:solidFill>
                  <a:schemeClr val="accent2"/>
                </a:solidFill>
              </a:rPr>
              <a:t>(personal interpretation)</a:t>
            </a:r>
          </a:p>
        </p:txBody>
      </p:sp>
      <p:sp>
        <p:nvSpPr>
          <p:cNvPr id="16" name="Arrow: Right 15"/>
          <p:cNvSpPr/>
          <p:nvPr/>
        </p:nvSpPr>
        <p:spPr>
          <a:xfrm>
            <a:off x="949428" y="3453895"/>
            <a:ext cx="7270954" cy="2163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3140681" y="2482622"/>
            <a:ext cx="5592094" cy="369332"/>
          </a:xfrm>
          <a:prstGeom prst="rect">
            <a:avLst/>
          </a:prstGeom>
          <a:noFill/>
        </p:spPr>
        <p:txBody>
          <a:bodyPr wrap="square" rtlCol="0">
            <a:spAutoFit/>
          </a:bodyPr>
          <a:lstStyle/>
          <a:p>
            <a:r>
              <a:rPr lang="en-GB" dirty="0"/>
              <a:t>30 </a:t>
            </a:r>
            <a:r>
              <a:rPr lang="en-GB" dirty="0" err="1"/>
              <a:t>yrs</a:t>
            </a:r>
            <a:r>
              <a:rPr lang="en-GB" dirty="0"/>
              <a:t>			60yrs	</a:t>
            </a:r>
          </a:p>
        </p:txBody>
      </p:sp>
      <p:sp>
        <p:nvSpPr>
          <p:cNvPr id="26" name="Left Arrow 25"/>
          <p:cNvSpPr/>
          <p:nvPr/>
        </p:nvSpPr>
        <p:spPr>
          <a:xfrm>
            <a:off x="3429000" y="3044829"/>
            <a:ext cx="2867909" cy="917571"/>
          </a:xfrm>
          <a:prstGeom prst="leftArrow">
            <a:avLst/>
          </a:prstGeom>
          <a:solidFill>
            <a:schemeClr val="accent3">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4495800" y="3308981"/>
            <a:ext cx="992579" cy="369332"/>
          </a:xfrm>
          <a:prstGeom prst="rect">
            <a:avLst/>
          </a:prstGeom>
          <a:noFill/>
        </p:spPr>
        <p:txBody>
          <a:bodyPr wrap="none" rtlCol="0">
            <a:spAutoFit/>
          </a:bodyPr>
          <a:lstStyle/>
          <a:p>
            <a:r>
              <a:rPr lang="en-GB" dirty="0"/>
              <a:t>Amnesia</a:t>
            </a:r>
          </a:p>
        </p:txBody>
      </p:sp>
    </p:spTree>
    <p:extLst>
      <p:ext uri="{BB962C8B-B14F-4D97-AF65-F5344CB8AC3E}">
        <p14:creationId xmlns:p14="http://schemas.microsoft.com/office/powerpoint/2010/main" val="3527697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idx="4294967295"/>
          </p:nvPr>
        </p:nvSpPr>
        <p:spPr>
          <a:noFill/>
        </p:spPr>
        <p:txBody>
          <a:bodyPr anchorCtr="0">
            <a:normAutofit fontScale="90000"/>
          </a:bodyPr>
          <a:lstStyle/>
          <a:p>
            <a:pPr eaLnBrk="1" hangingPunct="1"/>
            <a:r>
              <a:rPr lang="en-GB" altLang="en-US" dirty="0">
                <a:solidFill>
                  <a:srgbClr val="92D050"/>
                </a:solidFill>
                <a:effectLst/>
              </a:rPr>
              <a:t>Memory loss with juxtaposition</a:t>
            </a:r>
            <a:br>
              <a:rPr lang="en-GB" altLang="en-US" dirty="0">
                <a:solidFill>
                  <a:srgbClr val="92D050"/>
                </a:solidFill>
                <a:effectLst/>
              </a:rPr>
            </a:br>
            <a:r>
              <a:rPr lang="en-GB" altLang="en-US" sz="2700" dirty="0">
                <a:solidFill>
                  <a:srgbClr val="92D050"/>
                </a:solidFill>
              </a:rPr>
              <a:t>An ex tyre factory manager living in a nursing home</a:t>
            </a:r>
            <a:br>
              <a:rPr lang="en-GB" altLang="en-US" sz="2700" dirty="0">
                <a:solidFill>
                  <a:srgbClr val="92D050"/>
                </a:solidFill>
              </a:rPr>
            </a:br>
            <a:r>
              <a:rPr lang="en-GB" altLang="en-US" sz="2700" dirty="0">
                <a:solidFill>
                  <a:srgbClr val="92D050"/>
                </a:solidFill>
              </a:rPr>
              <a:t>aged 60</a:t>
            </a:r>
            <a:endParaRPr lang="en-GB" altLang="en-US" sz="1300" dirty="0">
              <a:solidFill>
                <a:srgbClr val="92D050"/>
              </a:solidFill>
              <a:effectLst/>
            </a:endParaRPr>
          </a:p>
        </p:txBody>
      </p:sp>
      <p:sp>
        <p:nvSpPr>
          <p:cNvPr id="40963" name="Content Placeholder 2"/>
          <p:cNvSpPr>
            <a:spLocks noGrp="1"/>
          </p:cNvSpPr>
          <p:nvPr>
            <p:ph idx="4294967295"/>
          </p:nvPr>
        </p:nvSpPr>
        <p:spPr>
          <a:noFill/>
        </p:spPr>
        <p:txBody>
          <a:bodyPr/>
          <a:lstStyle/>
          <a:p>
            <a:pPr eaLnBrk="1" hangingPunct="1">
              <a:lnSpc>
                <a:spcPct val="90000"/>
              </a:lnSpc>
              <a:buFontTx/>
              <a:buNone/>
            </a:pPr>
            <a:r>
              <a:rPr lang="en-GB" altLang="en-US" sz="1500" dirty="0">
                <a:solidFill>
                  <a:schemeClr val="bg1"/>
                </a:solidFill>
                <a:effectLst/>
              </a:rPr>
              <a:t>Mr J; accepted by team via acute hospital care with WE, Took one year to settle into the specialised nursing home. He was a manager in a car tyre distribution centre.</a:t>
            </a:r>
          </a:p>
          <a:p>
            <a:pPr eaLnBrk="1" hangingPunct="1">
              <a:lnSpc>
                <a:spcPct val="90000"/>
              </a:lnSpc>
              <a:buFontTx/>
              <a:buNone/>
            </a:pPr>
            <a:r>
              <a:rPr lang="en-GB" altLang="en-US" sz="1500" dirty="0">
                <a:solidFill>
                  <a:schemeClr val="bg1"/>
                </a:solidFill>
                <a:effectLst/>
              </a:rPr>
              <a:t>Extract from interview after one year as a resident at the Nursing home.</a:t>
            </a:r>
          </a:p>
          <a:p>
            <a:pPr eaLnBrk="1" hangingPunct="1">
              <a:lnSpc>
                <a:spcPct val="90000"/>
              </a:lnSpc>
              <a:buFontTx/>
              <a:buNone/>
            </a:pPr>
            <a:r>
              <a:rPr lang="en-GB" altLang="en-US" sz="1500" dirty="0">
                <a:solidFill>
                  <a:srgbClr val="FFC000"/>
                </a:solidFill>
                <a:effectLst/>
              </a:rPr>
              <a:t>Q: How are you Mr J? how are you finding things?   </a:t>
            </a:r>
            <a:r>
              <a:rPr lang="en-GB" altLang="en-US" sz="1500" dirty="0">
                <a:solidFill>
                  <a:schemeClr val="accent2"/>
                </a:solidFill>
                <a:effectLst/>
              </a:rPr>
              <a:t>P: Things are a bit hassled just now...</a:t>
            </a:r>
          </a:p>
          <a:p>
            <a:pPr eaLnBrk="1" hangingPunct="1">
              <a:lnSpc>
                <a:spcPct val="90000"/>
              </a:lnSpc>
              <a:buFontTx/>
              <a:buNone/>
            </a:pPr>
            <a:r>
              <a:rPr lang="en-GB" altLang="en-US" sz="1500" dirty="0">
                <a:solidFill>
                  <a:srgbClr val="FFC000"/>
                </a:solidFill>
                <a:effectLst/>
              </a:rPr>
              <a:t>Q. Oh, what's the problem?   </a:t>
            </a:r>
            <a:r>
              <a:rPr lang="en-GB" altLang="en-US" sz="1500" dirty="0">
                <a:solidFill>
                  <a:schemeClr val="accent2"/>
                </a:solidFill>
                <a:effectLst/>
              </a:rPr>
              <a:t>P: There is a cock up on the orders, cant get the staff to process things properly and we have been very busy..</a:t>
            </a:r>
          </a:p>
          <a:p>
            <a:pPr eaLnBrk="1" hangingPunct="1">
              <a:lnSpc>
                <a:spcPct val="90000"/>
              </a:lnSpc>
              <a:buFontTx/>
              <a:buNone/>
            </a:pPr>
            <a:r>
              <a:rPr lang="en-GB" altLang="en-US" sz="1500" dirty="0">
                <a:solidFill>
                  <a:srgbClr val="FFC000"/>
                </a:solidFill>
                <a:effectLst/>
              </a:rPr>
              <a:t>Q; What orders are we talking about?   </a:t>
            </a:r>
            <a:r>
              <a:rPr lang="en-GB" altLang="en-US" sz="1500" dirty="0">
                <a:solidFill>
                  <a:schemeClr val="accent2"/>
                </a:solidFill>
                <a:effectLst/>
              </a:rPr>
              <a:t>P; What do you mean?</a:t>
            </a:r>
          </a:p>
          <a:p>
            <a:pPr eaLnBrk="1" hangingPunct="1">
              <a:lnSpc>
                <a:spcPct val="90000"/>
              </a:lnSpc>
              <a:buFontTx/>
              <a:buNone/>
            </a:pPr>
            <a:r>
              <a:rPr lang="en-GB" altLang="en-US" sz="1500" dirty="0">
                <a:solidFill>
                  <a:srgbClr val="FFC000"/>
                </a:solidFill>
                <a:effectLst/>
              </a:rPr>
              <a:t>Q: you said that you were running into problems with orders</a:t>
            </a:r>
            <a:r>
              <a:rPr lang="en-GB" altLang="en-US" sz="1500" dirty="0">
                <a:solidFill>
                  <a:srgbClr val="FFFF00"/>
                </a:solidFill>
                <a:effectLst/>
              </a:rPr>
              <a:t>......   </a:t>
            </a:r>
            <a:r>
              <a:rPr lang="en-GB" altLang="en-US" sz="1500" dirty="0">
                <a:solidFill>
                  <a:schemeClr val="accent2"/>
                </a:solidFill>
                <a:effectLst/>
              </a:rPr>
              <a:t>P: oh, just an order....</a:t>
            </a:r>
          </a:p>
          <a:p>
            <a:pPr eaLnBrk="1" hangingPunct="1">
              <a:lnSpc>
                <a:spcPct val="90000"/>
              </a:lnSpc>
              <a:buFontTx/>
              <a:buNone/>
            </a:pPr>
            <a:r>
              <a:rPr lang="en-GB" altLang="en-US" sz="1500" dirty="0">
                <a:solidFill>
                  <a:srgbClr val="FFC000"/>
                </a:solidFill>
                <a:effectLst/>
              </a:rPr>
              <a:t>Q: an order for what..?   </a:t>
            </a:r>
            <a:r>
              <a:rPr lang="en-GB" altLang="en-US" sz="1500" dirty="0">
                <a:solidFill>
                  <a:schemeClr val="accent2"/>
                </a:solidFill>
                <a:effectLst/>
              </a:rPr>
              <a:t>P. Tyres of course..</a:t>
            </a:r>
          </a:p>
          <a:p>
            <a:pPr eaLnBrk="1" hangingPunct="1">
              <a:lnSpc>
                <a:spcPct val="90000"/>
              </a:lnSpc>
              <a:buFontTx/>
              <a:buNone/>
            </a:pPr>
            <a:r>
              <a:rPr lang="en-GB" altLang="en-US" sz="1500" dirty="0">
                <a:solidFill>
                  <a:srgbClr val="FFC000"/>
                </a:solidFill>
                <a:effectLst/>
              </a:rPr>
              <a:t>Q. Ah, yes......are you busy   </a:t>
            </a:r>
            <a:r>
              <a:rPr lang="en-GB" altLang="en-US" sz="1500" dirty="0">
                <a:solidFill>
                  <a:schemeClr val="accent2"/>
                </a:solidFill>
                <a:effectLst/>
              </a:rPr>
              <a:t>P. Yes but it is not helped by the staff....</a:t>
            </a:r>
          </a:p>
          <a:p>
            <a:pPr eaLnBrk="1" hangingPunct="1">
              <a:lnSpc>
                <a:spcPct val="90000"/>
              </a:lnSpc>
              <a:buFontTx/>
              <a:buNone/>
            </a:pPr>
            <a:r>
              <a:rPr lang="en-GB" altLang="en-US" sz="1500" dirty="0">
                <a:solidFill>
                  <a:srgbClr val="FFC000"/>
                </a:solidFill>
                <a:effectLst/>
              </a:rPr>
              <a:t>Q. Do you know that you are in a nursing home.......?   </a:t>
            </a:r>
            <a:r>
              <a:rPr lang="en-GB" altLang="en-US" sz="1500" dirty="0">
                <a:solidFill>
                  <a:schemeClr val="accent2"/>
                </a:solidFill>
                <a:effectLst/>
              </a:rPr>
              <a:t>P. Of course I do.......</a:t>
            </a:r>
          </a:p>
          <a:p>
            <a:pPr eaLnBrk="1" hangingPunct="1">
              <a:lnSpc>
                <a:spcPct val="90000"/>
              </a:lnSpc>
              <a:buFontTx/>
              <a:buNone/>
            </a:pPr>
            <a:r>
              <a:rPr lang="en-GB" altLang="en-US" sz="1500" dirty="0">
                <a:solidFill>
                  <a:srgbClr val="FFC000"/>
                </a:solidFill>
                <a:effectLst/>
              </a:rPr>
              <a:t>Q. Ok....do you know who this is (pointing to the key nurse)   </a:t>
            </a:r>
            <a:r>
              <a:rPr lang="en-GB" altLang="en-US" sz="1500" dirty="0">
                <a:solidFill>
                  <a:schemeClr val="accent2"/>
                </a:solidFill>
                <a:effectLst/>
              </a:rPr>
              <a:t>P. That's XXX, she helps me......</a:t>
            </a:r>
          </a:p>
          <a:p>
            <a:pPr eaLnBrk="1" hangingPunct="1">
              <a:lnSpc>
                <a:spcPct val="90000"/>
              </a:lnSpc>
              <a:buFontTx/>
              <a:buNone/>
            </a:pPr>
            <a:r>
              <a:rPr lang="en-GB" altLang="en-US" sz="1500" dirty="0">
                <a:solidFill>
                  <a:srgbClr val="FFC000"/>
                </a:solidFill>
                <a:effectLst/>
              </a:rPr>
              <a:t>Q. Helps you with what.......?   </a:t>
            </a:r>
            <a:r>
              <a:rPr lang="en-GB" altLang="en-US" sz="1500" dirty="0">
                <a:solidFill>
                  <a:schemeClr val="accent2"/>
                </a:solidFill>
                <a:effectLst/>
              </a:rPr>
              <a:t>P. The orders of course......</a:t>
            </a:r>
          </a:p>
          <a:p>
            <a:pPr eaLnBrk="1" hangingPunct="1">
              <a:lnSpc>
                <a:spcPct val="90000"/>
              </a:lnSpc>
              <a:buFontTx/>
              <a:buNone/>
            </a:pPr>
            <a:r>
              <a:rPr lang="en-GB" altLang="en-US" sz="1400" dirty="0">
                <a:solidFill>
                  <a:srgbClr val="FFC000"/>
                </a:solidFill>
                <a:effectLst/>
              </a:rPr>
              <a:t>Q do you stay here at night?   </a:t>
            </a:r>
            <a:r>
              <a:rPr lang="en-GB" altLang="en-US" sz="1400" dirty="0">
                <a:solidFill>
                  <a:schemeClr val="accent2"/>
                </a:solidFill>
                <a:effectLst/>
              </a:rPr>
              <a:t>P. No of course I don't!.</a:t>
            </a:r>
          </a:p>
          <a:p>
            <a:pPr eaLnBrk="1" hangingPunct="1">
              <a:lnSpc>
                <a:spcPct val="90000"/>
              </a:lnSpc>
              <a:buFontTx/>
              <a:buNone/>
            </a:pPr>
            <a:r>
              <a:rPr lang="en-GB" altLang="en-US" sz="1400" dirty="0">
                <a:solidFill>
                  <a:srgbClr val="FFC000"/>
                </a:solidFill>
                <a:effectLst/>
              </a:rPr>
              <a:t>Q. Have you ever had a problem with alcohol?  </a:t>
            </a:r>
            <a:r>
              <a:rPr lang="en-GB" altLang="en-US" sz="1400" dirty="0">
                <a:solidFill>
                  <a:schemeClr val="accent2"/>
                </a:solidFill>
                <a:effectLst/>
              </a:rPr>
              <a:t> P; no, what makes you ask that?</a:t>
            </a:r>
          </a:p>
          <a:p>
            <a:pPr eaLnBrk="1" hangingPunct="1">
              <a:lnSpc>
                <a:spcPct val="90000"/>
              </a:lnSpc>
              <a:buFontTx/>
              <a:buNone/>
            </a:pPr>
            <a:r>
              <a:rPr lang="en-GB" altLang="en-US" sz="1400" dirty="0">
                <a:solidFill>
                  <a:srgbClr val="FFC000"/>
                </a:solidFill>
                <a:effectLst/>
              </a:rPr>
              <a:t>Q: oh, its just that, that is why you are in the nursing home here..   </a:t>
            </a:r>
            <a:r>
              <a:rPr lang="en-GB" altLang="en-US" sz="1400" dirty="0">
                <a:solidFill>
                  <a:schemeClr val="accent2"/>
                </a:solidFill>
                <a:effectLst/>
              </a:rPr>
              <a:t>P: oh.....</a:t>
            </a:r>
          </a:p>
          <a:p>
            <a:pPr algn="ctr" eaLnBrk="1" hangingPunct="1">
              <a:lnSpc>
                <a:spcPct val="90000"/>
              </a:lnSpc>
              <a:buFontTx/>
              <a:buNone/>
            </a:pPr>
            <a:r>
              <a:rPr lang="en-GB" altLang="en-US" sz="1400" i="1" dirty="0">
                <a:solidFill>
                  <a:schemeClr val="bg1"/>
                </a:solidFill>
                <a:effectLst/>
              </a:rPr>
              <a:t>!conversation forgotten and started again next interview!</a:t>
            </a:r>
          </a:p>
          <a:p>
            <a:pPr eaLnBrk="1" hangingPunct="1">
              <a:lnSpc>
                <a:spcPct val="90000"/>
              </a:lnSpc>
            </a:pPr>
            <a:endParaRPr lang="en-GB" altLang="en-US" sz="3000" dirty="0">
              <a:effectLst/>
            </a:endParaRPr>
          </a:p>
        </p:txBody>
      </p:sp>
    </p:spTree>
    <p:extLst>
      <p:ext uri="{BB962C8B-B14F-4D97-AF65-F5344CB8AC3E}">
        <p14:creationId xmlns:p14="http://schemas.microsoft.com/office/powerpoint/2010/main" val="6067274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6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96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096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96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096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096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096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096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096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096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0963">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0963">
                                            <p:txEl>
                                              <p:pRg st="12" end="1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0963">
                                            <p:txEl>
                                              <p:pRg st="13" end="1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096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defRPr/>
            </a:pPr>
            <a:r>
              <a:rPr lang="en-GB" altLang="en-US"/>
              <a:t>Confabulations</a:t>
            </a:r>
          </a:p>
        </p:txBody>
      </p:sp>
      <p:sp>
        <p:nvSpPr>
          <p:cNvPr id="17411" name="Rectangle 3"/>
          <p:cNvSpPr>
            <a:spLocks noGrp="1" noChangeArrowheads="1"/>
          </p:cNvSpPr>
          <p:nvPr>
            <p:ph type="body" idx="1"/>
          </p:nvPr>
        </p:nvSpPr>
        <p:spPr/>
        <p:txBody>
          <a:bodyPr/>
          <a:lstStyle/>
          <a:p>
            <a:pPr eaLnBrk="1" hangingPunct="1"/>
            <a:r>
              <a:rPr lang="en-GB" altLang="en-US" sz="2800" dirty="0">
                <a:effectLst/>
              </a:rPr>
              <a:t>A falsification of memory occurring in clear consciousness, in association with organically derived amnesia.</a:t>
            </a:r>
          </a:p>
          <a:p>
            <a:pPr lvl="2" eaLnBrk="1" hangingPunct="1"/>
            <a:r>
              <a:rPr lang="en-GB" altLang="en-US" sz="2800" dirty="0">
                <a:solidFill>
                  <a:srgbClr val="FFC000"/>
                </a:solidFill>
                <a:effectLst/>
              </a:rPr>
              <a:t>Spontaneous/Fantastic type: </a:t>
            </a:r>
          </a:p>
          <a:p>
            <a:pPr lvl="3" eaLnBrk="1" hangingPunct="1"/>
            <a:r>
              <a:rPr lang="en-GB" altLang="en-US" dirty="0">
                <a:effectLst/>
              </a:rPr>
              <a:t>far fetched adventures, grandiose in theme, spontaneous (probably frontal in nature)</a:t>
            </a:r>
          </a:p>
          <a:p>
            <a:pPr lvl="2" eaLnBrk="1" hangingPunct="1"/>
            <a:r>
              <a:rPr lang="en-GB" altLang="en-US" sz="2800" dirty="0">
                <a:solidFill>
                  <a:srgbClr val="FFC000"/>
                </a:solidFill>
                <a:effectLst/>
              </a:rPr>
              <a:t>Momentary / Contextual type</a:t>
            </a:r>
          </a:p>
          <a:p>
            <a:pPr lvl="3" eaLnBrk="1" hangingPunct="1"/>
            <a:r>
              <a:rPr lang="en-GB" altLang="en-US" dirty="0">
                <a:effectLst/>
              </a:rPr>
              <a:t>Brief in content , Reference to recent past, Is usually provoked</a:t>
            </a:r>
          </a:p>
        </p:txBody>
      </p:sp>
    </p:spTree>
    <p:extLst>
      <p:ext uri="{BB962C8B-B14F-4D97-AF65-F5344CB8AC3E}">
        <p14:creationId xmlns:p14="http://schemas.microsoft.com/office/powerpoint/2010/main" val="9105180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n-GB" altLang="en-US" sz="4000"/>
              <a:t>Spontaneous/Fantastic confabulation</a:t>
            </a:r>
          </a:p>
        </p:txBody>
      </p:sp>
      <p:sp>
        <p:nvSpPr>
          <p:cNvPr id="56323" name="Rectangle 3"/>
          <p:cNvSpPr>
            <a:spLocks noGrp="1" noChangeArrowheads="1"/>
          </p:cNvSpPr>
          <p:nvPr>
            <p:ph type="body" idx="1"/>
          </p:nvPr>
        </p:nvSpPr>
        <p:spPr/>
        <p:txBody>
          <a:bodyPr>
            <a:normAutofit fontScale="92500" lnSpcReduction="20000"/>
          </a:bodyPr>
          <a:lstStyle/>
          <a:p>
            <a:pPr eaLnBrk="1" hangingPunct="1">
              <a:lnSpc>
                <a:spcPct val="90000"/>
              </a:lnSpc>
              <a:defRPr/>
            </a:pPr>
            <a:r>
              <a:rPr lang="en-GB" altLang="en-US" dirty="0"/>
              <a:t>60 year old male presented with Wernicke’s encephalopathy. Developed ARBD:</a:t>
            </a:r>
          </a:p>
          <a:p>
            <a:pPr lvl="1" eaLnBrk="1" hangingPunct="1">
              <a:lnSpc>
                <a:spcPct val="90000"/>
              </a:lnSpc>
              <a:defRPr/>
            </a:pPr>
            <a:r>
              <a:rPr lang="en-GB" altLang="en-US" dirty="0"/>
              <a:t>No eye signs</a:t>
            </a:r>
          </a:p>
          <a:p>
            <a:pPr lvl="1" eaLnBrk="1" hangingPunct="1">
              <a:lnSpc>
                <a:spcPct val="90000"/>
              </a:lnSpc>
              <a:defRPr/>
            </a:pPr>
            <a:r>
              <a:rPr lang="en-GB" altLang="en-US" dirty="0"/>
              <a:t>No peripheral neuropathies</a:t>
            </a:r>
          </a:p>
          <a:p>
            <a:pPr lvl="1" eaLnBrk="1" hangingPunct="1">
              <a:lnSpc>
                <a:spcPct val="90000"/>
              </a:lnSpc>
              <a:defRPr/>
            </a:pPr>
            <a:r>
              <a:rPr lang="en-GB" altLang="en-US" dirty="0"/>
              <a:t>No ataxic gait</a:t>
            </a:r>
          </a:p>
          <a:p>
            <a:pPr lvl="1" eaLnBrk="1" hangingPunct="1">
              <a:lnSpc>
                <a:spcPct val="90000"/>
              </a:lnSpc>
              <a:defRPr/>
            </a:pPr>
            <a:r>
              <a:rPr lang="en-GB" altLang="en-US" dirty="0"/>
              <a:t>No disorientation</a:t>
            </a:r>
          </a:p>
          <a:p>
            <a:pPr eaLnBrk="1" hangingPunct="1">
              <a:lnSpc>
                <a:spcPct val="90000"/>
              </a:lnSpc>
              <a:defRPr/>
            </a:pPr>
            <a:r>
              <a:rPr lang="en-GB" altLang="en-US" dirty="0"/>
              <a:t>Significant retrograde episodic memory difficulties</a:t>
            </a:r>
          </a:p>
          <a:p>
            <a:pPr>
              <a:lnSpc>
                <a:spcPct val="80000"/>
              </a:lnSpc>
              <a:defRPr/>
            </a:pPr>
            <a:r>
              <a:rPr lang="en-GB" altLang="en-US" dirty="0"/>
              <a:t>Well known background from heavy drinking culture in local area.</a:t>
            </a:r>
          </a:p>
          <a:p>
            <a:pPr>
              <a:lnSpc>
                <a:spcPct val="80000"/>
              </a:lnSpc>
              <a:defRPr/>
            </a:pPr>
            <a:r>
              <a:rPr lang="en-GB" altLang="en-US" dirty="0"/>
              <a:t>Known to have been in Scotland for a year or two during the Falkland's war, working on a building site. Has family in Scotland</a:t>
            </a:r>
          </a:p>
          <a:p>
            <a:pPr eaLnBrk="1" hangingPunct="1">
              <a:lnSpc>
                <a:spcPct val="90000"/>
              </a:lnSpc>
              <a:defRPr/>
            </a:pPr>
            <a:endParaRPr lang="en-GB" altLang="en-US" dirty="0"/>
          </a:p>
          <a:p>
            <a:pPr eaLnBrk="1" hangingPunct="1">
              <a:lnSpc>
                <a:spcPct val="90000"/>
              </a:lnSpc>
              <a:defRPr/>
            </a:pPr>
            <a:endParaRPr lang="en-GB" altLang="en-US" dirty="0"/>
          </a:p>
        </p:txBody>
      </p:sp>
    </p:spTree>
    <p:extLst>
      <p:ext uri="{BB962C8B-B14F-4D97-AF65-F5344CB8AC3E}">
        <p14:creationId xmlns:p14="http://schemas.microsoft.com/office/powerpoint/2010/main" val="11425877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defRPr/>
            </a:pPr>
            <a:r>
              <a:rPr lang="en-GB" altLang="en-US" sz="4000"/>
              <a:t>Spontaneous/Fantastic confabulation</a:t>
            </a:r>
          </a:p>
        </p:txBody>
      </p:sp>
      <p:sp>
        <p:nvSpPr>
          <p:cNvPr id="57347" name="Rectangle 3"/>
          <p:cNvSpPr>
            <a:spLocks noGrp="1" noChangeArrowheads="1"/>
          </p:cNvSpPr>
          <p:nvPr>
            <p:ph type="body" idx="1"/>
          </p:nvPr>
        </p:nvSpPr>
        <p:spPr/>
        <p:txBody>
          <a:bodyPr/>
          <a:lstStyle/>
          <a:p>
            <a:pPr eaLnBrk="1" hangingPunct="1">
              <a:lnSpc>
                <a:spcPct val="80000"/>
              </a:lnSpc>
              <a:defRPr/>
            </a:pPr>
            <a:r>
              <a:rPr lang="en-GB" altLang="en-US" sz="2400" dirty="0"/>
              <a:t>Believes that he was part of the secret Special Services operation, invaded the Hebrides to release children from capture by terrorists.</a:t>
            </a:r>
          </a:p>
          <a:p>
            <a:pPr eaLnBrk="1" hangingPunct="1">
              <a:lnSpc>
                <a:spcPct val="80000"/>
              </a:lnSpc>
              <a:defRPr/>
            </a:pPr>
            <a:r>
              <a:rPr lang="en-GB" altLang="en-US" sz="2400" dirty="0"/>
              <a:t>Believes that there are ‘security people’ who he has infrequent contact with regarding his experiences</a:t>
            </a:r>
          </a:p>
          <a:p>
            <a:pPr eaLnBrk="1" hangingPunct="1">
              <a:lnSpc>
                <a:spcPct val="80000"/>
              </a:lnSpc>
              <a:defRPr/>
            </a:pPr>
            <a:r>
              <a:rPr lang="en-GB" altLang="en-US" sz="2400" dirty="0"/>
              <a:t>His recall of these events are somewhat vague and he shrouds them in mystery because of ‘security’ issues.</a:t>
            </a:r>
          </a:p>
          <a:p>
            <a:pPr eaLnBrk="1" hangingPunct="1">
              <a:lnSpc>
                <a:spcPct val="80000"/>
              </a:lnSpc>
              <a:defRPr/>
            </a:pPr>
            <a:endParaRPr lang="en-GB" altLang="en-US" sz="2400" dirty="0"/>
          </a:p>
          <a:p>
            <a:pPr eaLnBrk="1" hangingPunct="1">
              <a:lnSpc>
                <a:spcPct val="80000"/>
              </a:lnSpc>
              <a:defRPr/>
            </a:pPr>
            <a:r>
              <a:rPr lang="en-GB" altLang="en-US" sz="2400" dirty="0"/>
              <a:t>Usually </a:t>
            </a:r>
          </a:p>
          <a:p>
            <a:pPr lvl="1">
              <a:lnSpc>
                <a:spcPct val="80000"/>
              </a:lnSpc>
              <a:defRPr/>
            </a:pPr>
            <a:r>
              <a:rPr lang="en-GB" altLang="en-US" sz="2000" dirty="0"/>
              <a:t>Slightly grandiose</a:t>
            </a:r>
          </a:p>
          <a:p>
            <a:pPr lvl="1">
              <a:lnSpc>
                <a:spcPct val="80000"/>
              </a:lnSpc>
              <a:defRPr/>
            </a:pPr>
            <a:r>
              <a:rPr lang="en-GB" altLang="en-US" sz="2000" dirty="0"/>
              <a:t>Often associated with real events</a:t>
            </a:r>
          </a:p>
          <a:p>
            <a:pPr lvl="1">
              <a:lnSpc>
                <a:spcPct val="80000"/>
              </a:lnSpc>
              <a:defRPr/>
            </a:pPr>
            <a:r>
              <a:rPr lang="en-GB" altLang="en-US" sz="2000" dirty="0"/>
              <a:t>Of a fixed nature</a:t>
            </a:r>
          </a:p>
          <a:p>
            <a:pPr>
              <a:lnSpc>
                <a:spcPct val="80000"/>
              </a:lnSpc>
              <a:defRPr/>
            </a:pPr>
            <a:r>
              <a:rPr lang="en-GB" altLang="en-US" sz="2400" dirty="0"/>
              <a:t>May be misdiagnosed as grandiose delusional systems</a:t>
            </a:r>
          </a:p>
        </p:txBody>
      </p:sp>
    </p:spTree>
    <p:extLst>
      <p:ext uri="{BB962C8B-B14F-4D97-AF65-F5344CB8AC3E}">
        <p14:creationId xmlns:p14="http://schemas.microsoft.com/office/powerpoint/2010/main" val="2087296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734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734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734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734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7347">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7347">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734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defRPr/>
            </a:pPr>
            <a:r>
              <a:rPr lang="en-GB" altLang="en-US" sz="3600"/>
              <a:t>Momentary/contextual type</a:t>
            </a:r>
            <a:r>
              <a:rPr lang="en-GB" altLang="en-US" sz="5400"/>
              <a:t> </a:t>
            </a:r>
            <a:endParaRPr lang="en-GB" altLang="en-US" sz="4000"/>
          </a:p>
        </p:txBody>
      </p:sp>
      <p:sp>
        <p:nvSpPr>
          <p:cNvPr id="58371" name="Rectangle 3"/>
          <p:cNvSpPr>
            <a:spLocks noGrp="1" noChangeArrowheads="1"/>
          </p:cNvSpPr>
          <p:nvPr>
            <p:ph type="body" idx="1"/>
          </p:nvPr>
        </p:nvSpPr>
        <p:spPr/>
        <p:txBody>
          <a:bodyPr/>
          <a:lstStyle/>
          <a:p>
            <a:pPr eaLnBrk="1" hangingPunct="1">
              <a:defRPr/>
            </a:pPr>
            <a:r>
              <a:rPr lang="en-GB" altLang="en-US" sz="2800" dirty="0"/>
              <a:t>An inpatient gentleman, liver disease, recurrent admissions with withdrawal.</a:t>
            </a:r>
          </a:p>
          <a:p>
            <a:pPr eaLnBrk="1" hangingPunct="1">
              <a:defRPr/>
            </a:pPr>
            <a:r>
              <a:rPr lang="en-GB" altLang="en-US" sz="2800" dirty="0"/>
              <a:t>Has been on the ward for three weeks</a:t>
            </a:r>
          </a:p>
          <a:p>
            <a:pPr eaLnBrk="1" hangingPunct="1">
              <a:defRPr/>
            </a:pPr>
            <a:r>
              <a:rPr lang="en-GB" altLang="en-US" sz="2800" dirty="0"/>
              <a:t>Anterograde and retrograde memory problems and evidence of early </a:t>
            </a:r>
            <a:r>
              <a:rPr lang="en-GB" altLang="en-US" sz="2800" dirty="0" err="1"/>
              <a:t>dysexecutive</a:t>
            </a:r>
            <a:r>
              <a:rPr lang="en-GB" altLang="en-US" sz="2800" dirty="0"/>
              <a:t> syndrome (frontal lobe difficulties)</a:t>
            </a:r>
          </a:p>
          <a:p>
            <a:pPr eaLnBrk="1" hangingPunct="1">
              <a:defRPr/>
            </a:pPr>
            <a:r>
              <a:rPr lang="en-GB" altLang="en-US" sz="2800" dirty="0"/>
              <a:t>Seen on ward just after visiting time is over</a:t>
            </a:r>
          </a:p>
        </p:txBody>
      </p:sp>
    </p:spTree>
    <p:extLst>
      <p:ext uri="{BB962C8B-B14F-4D97-AF65-F5344CB8AC3E}">
        <p14:creationId xmlns:p14="http://schemas.microsoft.com/office/powerpoint/2010/main" val="27803504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defRPr/>
            </a:pPr>
            <a:r>
              <a:rPr lang="en-GB" altLang="en-US" sz="4800" dirty="0"/>
              <a:t> </a:t>
            </a:r>
            <a:r>
              <a:rPr lang="en-GB" altLang="en-US" sz="3200" dirty="0"/>
              <a:t>Momentary/contextual type</a:t>
            </a:r>
            <a:br>
              <a:rPr lang="en-GB" altLang="en-US" sz="3200" dirty="0"/>
            </a:br>
            <a:r>
              <a:rPr lang="en-GB" altLang="en-US" sz="1600" dirty="0">
                <a:effectLst/>
              </a:rPr>
              <a:t>typical example</a:t>
            </a:r>
          </a:p>
        </p:txBody>
      </p:sp>
      <p:sp>
        <p:nvSpPr>
          <p:cNvPr id="59395" name="Rectangle 3"/>
          <p:cNvSpPr>
            <a:spLocks noGrp="1" noChangeArrowheads="1"/>
          </p:cNvSpPr>
          <p:nvPr>
            <p:ph type="body" idx="1"/>
          </p:nvPr>
        </p:nvSpPr>
        <p:spPr/>
        <p:txBody>
          <a:bodyPr>
            <a:normAutofit/>
          </a:bodyPr>
          <a:lstStyle/>
          <a:p>
            <a:pPr marL="609600" indent="-609600" eaLnBrk="1" hangingPunct="1">
              <a:buFont typeface="Wingdings" pitchFamily="2" charset="2"/>
              <a:buNone/>
              <a:defRPr/>
            </a:pPr>
            <a:r>
              <a:rPr lang="en-GB" altLang="en-US" sz="1400" dirty="0"/>
              <a:t>Q. 	</a:t>
            </a:r>
            <a:r>
              <a:rPr lang="en-GB" altLang="en-US" sz="1800" dirty="0">
                <a:effectLst/>
              </a:rPr>
              <a:t>How are you today?</a:t>
            </a:r>
          </a:p>
          <a:p>
            <a:pPr marL="609600" indent="-609600" eaLnBrk="1" hangingPunct="1">
              <a:buFont typeface="Wingdings" pitchFamily="2" charset="2"/>
              <a:buNone/>
              <a:defRPr/>
            </a:pPr>
            <a:r>
              <a:rPr lang="en-GB" altLang="en-US" sz="1800" dirty="0">
                <a:solidFill>
                  <a:srgbClr val="FFFF00"/>
                </a:solidFill>
                <a:effectLst/>
              </a:rPr>
              <a:t>A. 	Fine.</a:t>
            </a:r>
          </a:p>
          <a:p>
            <a:pPr marL="609600" indent="-609600" eaLnBrk="1" hangingPunct="1">
              <a:buFont typeface="Wingdings" pitchFamily="2" charset="2"/>
              <a:buNone/>
              <a:defRPr/>
            </a:pPr>
            <a:r>
              <a:rPr lang="en-GB" altLang="en-US" sz="1800" dirty="0">
                <a:effectLst/>
              </a:rPr>
              <a:t>Q. 	I hope I did not interrupt any visitors?</a:t>
            </a:r>
          </a:p>
          <a:p>
            <a:pPr marL="609600" indent="-609600" eaLnBrk="1" hangingPunct="1">
              <a:buFont typeface="Wingdings" pitchFamily="2" charset="2"/>
              <a:buNone/>
              <a:defRPr/>
            </a:pPr>
            <a:r>
              <a:rPr lang="en-GB" altLang="en-US" sz="1800" dirty="0">
                <a:solidFill>
                  <a:srgbClr val="FFFF00"/>
                </a:solidFill>
                <a:effectLst/>
              </a:rPr>
              <a:t>A.      	Its OK; my wife has just left.</a:t>
            </a:r>
          </a:p>
          <a:p>
            <a:pPr marL="609600" indent="-609600" eaLnBrk="1" hangingPunct="1">
              <a:buFont typeface="Wingdings" pitchFamily="2" charset="2"/>
              <a:buNone/>
              <a:defRPr/>
            </a:pPr>
            <a:r>
              <a:rPr lang="en-GB" altLang="en-US" sz="1800" dirty="0">
                <a:effectLst/>
              </a:rPr>
              <a:t>Q.     	How long have you been married</a:t>
            </a:r>
          </a:p>
          <a:p>
            <a:pPr marL="0" indent="0" eaLnBrk="1" hangingPunct="1">
              <a:buFont typeface="Wingdings" pitchFamily="2" charset="2"/>
              <a:buNone/>
              <a:defRPr/>
            </a:pPr>
            <a:r>
              <a:rPr lang="en-GB" altLang="en-US" sz="1800" dirty="0">
                <a:solidFill>
                  <a:srgbClr val="FFFF00"/>
                </a:solidFill>
                <a:effectLst/>
              </a:rPr>
              <a:t>A.         Many years.</a:t>
            </a:r>
          </a:p>
          <a:p>
            <a:pPr marL="0" indent="0" eaLnBrk="1" hangingPunct="1">
              <a:buFont typeface="Wingdings" pitchFamily="2" charset="2"/>
              <a:buNone/>
              <a:defRPr/>
            </a:pPr>
            <a:r>
              <a:rPr lang="en-GB" altLang="en-US" sz="1800" dirty="0">
                <a:effectLst/>
              </a:rPr>
              <a:t>Q.         Are you still living with her?</a:t>
            </a:r>
          </a:p>
          <a:p>
            <a:pPr marL="0" indent="0" eaLnBrk="1" hangingPunct="1">
              <a:buFont typeface="Wingdings" pitchFamily="2" charset="2"/>
              <a:buNone/>
              <a:defRPr/>
            </a:pPr>
            <a:r>
              <a:rPr lang="en-GB" altLang="en-US" sz="1800" dirty="0">
                <a:solidFill>
                  <a:srgbClr val="FFFF00"/>
                </a:solidFill>
                <a:effectLst/>
              </a:rPr>
              <a:t>A:         Yes</a:t>
            </a:r>
          </a:p>
          <a:p>
            <a:pPr eaLnBrk="1" hangingPunct="1">
              <a:buFont typeface="Wingdings" pitchFamily="2" charset="2"/>
              <a:buAutoNum type="alphaUcPeriod" startAt="17"/>
              <a:defRPr/>
            </a:pPr>
            <a:r>
              <a:rPr lang="en-GB" altLang="en-US" sz="1800" dirty="0">
                <a:effectLst/>
              </a:rPr>
              <a:t>      Are you going to live with her when you are discharged ?</a:t>
            </a:r>
          </a:p>
          <a:p>
            <a:pPr eaLnBrk="1" hangingPunct="1">
              <a:buFont typeface="Wingdings" pitchFamily="2" charset="2"/>
              <a:buAutoNum type="alphaUcPeriod"/>
              <a:defRPr/>
            </a:pPr>
            <a:r>
              <a:rPr lang="en-GB" altLang="en-US" sz="1800" dirty="0">
                <a:solidFill>
                  <a:srgbClr val="FFFF00"/>
                </a:solidFill>
                <a:effectLst/>
              </a:rPr>
              <a:t>     Of course.</a:t>
            </a:r>
          </a:p>
          <a:p>
            <a:pPr marL="0" indent="0" eaLnBrk="1" hangingPunct="1">
              <a:buFont typeface="Wingdings" pitchFamily="2" charset="2"/>
              <a:buNone/>
              <a:defRPr/>
            </a:pPr>
            <a:r>
              <a:rPr lang="en-GB" altLang="en-US" sz="1800" dirty="0">
                <a:effectLst/>
              </a:rPr>
              <a:t>Q</a:t>
            </a:r>
            <a:r>
              <a:rPr lang="en-GB" altLang="en-US" sz="1800" dirty="0">
                <a:solidFill>
                  <a:srgbClr val="FFFF00"/>
                </a:solidFill>
                <a:effectLst/>
              </a:rPr>
              <a:t>         </a:t>
            </a:r>
            <a:r>
              <a:rPr lang="en-GB" altLang="en-US" sz="1800" dirty="0">
                <a:effectLst/>
              </a:rPr>
              <a:t>Are you going back to your own flat when you leave hospital?</a:t>
            </a:r>
          </a:p>
          <a:p>
            <a:pPr marL="0" indent="0" eaLnBrk="1" hangingPunct="1">
              <a:buFont typeface="Wingdings" pitchFamily="2" charset="2"/>
              <a:buNone/>
              <a:defRPr/>
            </a:pPr>
            <a:r>
              <a:rPr lang="en-GB" altLang="en-US" sz="1800" dirty="0">
                <a:solidFill>
                  <a:srgbClr val="FFFF00"/>
                </a:solidFill>
                <a:effectLst/>
              </a:rPr>
              <a:t>A         Yes</a:t>
            </a:r>
          </a:p>
          <a:p>
            <a:pPr marL="0" indent="0" eaLnBrk="1" hangingPunct="1">
              <a:buFont typeface="Wingdings" pitchFamily="2" charset="2"/>
              <a:buNone/>
              <a:defRPr/>
            </a:pPr>
            <a:endParaRPr lang="en-GB" altLang="en-US" sz="1800" dirty="0">
              <a:solidFill>
                <a:srgbClr val="FFFF00"/>
              </a:solidFill>
              <a:effectLst/>
            </a:endParaRPr>
          </a:p>
          <a:p>
            <a:pPr marL="0" indent="0" eaLnBrk="1" hangingPunct="1">
              <a:buFont typeface="Wingdings" pitchFamily="2" charset="2"/>
              <a:buNone/>
              <a:defRPr/>
            </a:pPr>
            <a:endParaRPr lang="en-GB" altLang="en-US" dirty="0">
              <a:solidFill>
                <a:srgbClr val="FFFF00"/>
              </a:solidFill>
              <a:effectLst/>
            </a:endParaRPr>
          </a:p>
          <a:p>
            <a:pPr marL="609600" indent="-609600" eaLnBrk="1" hangingPunct="1">
              <a:defRPr/>
            </a:pPr>
            <a:endParaRPr lang="en-GB" altLang="en-US" dirty="0">
              <a:solidFill>
                <a:srgbClr val="FFFF00"/>
              </a:solidFill>
              <a:effectLst/>
            </a:endParaRPr>
          </a:p>
          <a:p>
            <a:pPr marL="609600" indent="-609600" eaLnBrk="1" hangingPunct="1">
              <a:buFont typeface="Wingdings" pitchFamily="2" charset="2"/>
              <a:buNone/>
              <a:defRPr/>
            </a:pPr>
            <a:endParaRPr lang="en-GB" altLang="en-US" dirty="0">
              <a:effectLst/>
            </a:endParaRPr>
          </a:p>
        </p:txBody>
      </p:sp>
    </p:spTree>
    <p:extLst>
      <p:ext uri="{BB962C8B-B14F-4D97-AF65-F5344CB8AC3E}">
        <p14:creationId xmlns:p14="http://schemas.microsoft.com/office/powerpoint/2010/main" val="3397550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Autofit/>
          </a:bodyPr>
          <a:lstStyle/>
          <a:p>
            <a:pPr eaLnBrk="1" fontAlgn="auto" hangingPunct="1">
              <a:spcAft>
                <a:spcPts val="0"/>
              </a:spcAft>
              <a:defRPr/>
            </a:pPr>
            <a:r>
              <a:rPr lang="en-GB" sz="3200" dirty="0">
                <a:solidFill>
                  <a:srgbClr val="FFFF00"/>
                </a:solidFill>
              </a:rPr>
              <a:t>Community Prevalence </a:t>
            </a:r>
            <a:br>
              <a:rPr lang="en-GB" sz="3200" dirty="0">
                <a:solidFill>
                  <a:srgbClr val="FFFF00"/>
                </a:solidFill>
              </a:rPr>
            </a:br>
            <a:r>
              <a:rPr lang="en-GB" sz="3200" dirty="0">
                <a:solidFill>
                  <a:srgbClr val="FFFF00"/>
                </a:solidFill>
              </a:rPr>
              <a:t>1980-90s</a:t>
            </a:r>
            <a:endParaRPr lang="en-US" sz="3200" dirty="0">
              <a:solidFill>
                <a:srgbClr val="FFFF00"/>
              </a:solidFill>
            </a:endParaRPr>
          </a:p>
        </p:txBody>
      </p:sp>
      <p:sp>
        <p:nvSpPr>
          <p:cNvPr id="23555" name="Rectangle 3"/>
          <p:cNvSpPr>
            <a:spLocks noGrp="1" noChangeArrowheads="1"/>
          </p:cNvSpPr>
          <p:nvPr>
            <p:ph type="body" idx="1"/>
          </p:nvPr>
        </p:nvSpPr>
        <p:spPr/>
        <p:txBody>
          <a:bodyPr>
            <a:normAutofit/>
          </a:bodyPr>
          <a:lstStyle/>
          <a:p>
            <a:pPr lvl="1">
              <a:lnSpc>
                <a:spcPct val="90000"/>
              </a:lnSpc>
              <a:defRPr/>
            </a:pPr>
            <a:endParaRPr lang="en-GB" sz="2000" baseline="30000" dirty="0"/>
          </a:p>
          <a:p>
            <a:pPr marL="0" indent="0" algn="ctr" eaLnBrk="1" hangingPunct="1">
              <a:lnSpc>
                <a:spcPct val="90000"/>
              </a:lnSpc>
              <a:buNone/>
              <a:defRPr/>
            </a:pPr>
            <a:r>
              <a:rPr lang="en-GB" sz="2400" dirty="0"/>
              <a:t>Post mortem studies:</a:t>
            </a:r>
          </a:p>
          <a:p>
            <a:pPr>
              <a:lnSpc>
                <a:spcPct val="90000"/>
              </a:lnSpc>
              <a:defRPr/>
            </a:pPr>
            <a:r>
              <a:rPr lang="en-GB" sz="2400" dirty="0"/>
              <a:t>40,000 post mortem studies from community: Europe, Australia and USA</a:t>
            </a:r>
          </a:p>
          <a:p>
            <a:pPr>
              <a:lnSpc>
                <a:spcPct val="90000"/>
              </a:lnSpc>
              <a:defRPr/>
            </a:pPr>
            <a:r>
              <a:rPr lang="en-GB" sz="2400" dirty="0"/>
              <a:t>WE in 0.5~1.5 % of the general population at post mortem</a:t>
            </a:r>
            <a:r>
              <a:rPr lang="en-GB" sz="2400" baseline="30000" dirty="0"/>
              <a:t>1,2</a:t>
            </a:r>
            <a:endParaRPr lang="en-GB" sz="2400" dirty="0"/>
          </a:p>
          <a:p>
            <a:pPr>
              <a:lnSpc>
                <a:spcPct val="90000"/>
              </a:lnSpc>
              <a:defRPr/>
            </a:pPr>
            <a:r>
              <a:rPr lang="en-GB" sz="2400" dirty="0"/>
              <a:t>In clinically diagnosed alcohol misusers: </a:t>
            </a:r>
          </a:p>
          <a:p>
            <a:pPr lvl="1">
              <a:lnSpc>
                <a:spcPct val="90000"/>
              </a:lnSpc>
              <a:defRPr/>
            </a:pPr>
            <a:r>
              <a:rPr lang="en-GB" sz="2200" dirty="0"/>
              <a:t>12.5% have changes of classical of WE,</a:t>
            </a:r>
            <a:r>
              <a:rPr lang="en-GB" sz="2200" baseline="30000" dirty="0"/>
              <a:t>3</a:t>
            </a:r>
            <a:r>
              <a:rPr lang="en-GB" sz="2200" dirty="0"/>
              <a:t> </a:t>
            </a:r>
          </a:p>
          <a:p>
            <a:pPr lvl="1">
              <a:lnSpc>
                <a:spcPct val="90000"/>
              </a:lnSpc>
              <a:defRPr/>
            </a:pPr>
            <a:r>
              <a:rPr lang="en-GB" sz="2200" dirty="0"/>
              <a:t>Increasing to 30% if cerebellar damage is included</a:t>
            </a:r>
            <a:r>
              <a:rPr lang="en-GB" sz="2200" baseline="30000" dirty="0"/>
              <a:t>3</a:t>
            </a:r>
            <a:endParaRPr lang="en-GB" sz="2200" dirty="0"/>
          </a:p>
          <a:p>
            <a:pPr lvl="1">
              <a:lnSpc>
                <a:spcPct val="90000"/>
              </a:lnSpc>
              <a:defRPr/>
            </a:pPr>
            <a:endParaRPr lang="en-GB" sz="2000" baseline="30000" dirty="0"/>
          </a:p>
          <a:p>
            <a:pPr>
              <a:lnSpc>
                <a:spcPct val="90000"/>
              </a:lnSpc>
              <a:defRPr/>
            </a:pPr>
            <a:r>
              <a:rPr lang="en-GB" sz="2400" dirty="0"/>
              <a:t>Only 18% of patients diagnosed during their life time (PM studies)</a:t>
            </a:r>
            <a:r>
              <a:rPr lang="en-GB" sz="2400" baseline="30000" dirty="0"/>
              <a:t>3</a:t>
            </a:r>
            <a:endParaRPr lang="en-GB" sz="2400" dirty="0"/>
          </a:p>
          <a:p>
            <a:pPr marL="457200" lvl="1" indent="0">
              <a:lnSpc>
                <a:spcPct val="90000"/>
              </a:lnSpc>
              <a:buFont typeface="Wingdings" pitchFamily="2" charset="2"/>
              <a:buNone/>
              <a:defRPr/>
            </a:pPr>
            <a:endParaRPr lang="en-GB" sz="2000" baseline="30000" dirty="0"/>
          </a:p>
        </p:txBody>
      </p:sp>
    </p:spTree>
    <p:extLst>
      <p:ext uri="{BB962C8B-B14F-4D97-AF65-F5344CB8AC3E}">
        <p14:creationId xmlns:p14="http://schemas.microsoft.com/office/powerpoint/2010/main" val="4129872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555">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555">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555">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355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Momentary/contextual type</a:t>
            </a:r>
            <a:br>
              <a:rPr lang="en-GB" altLang="en-US" dirty="0"/>
            </a:br>
            <a:r>
              <a:rPr lang="en-GB" altLang="en-US" sz="2400" dirty="0"/>
              <a:t>typical example</a:t>
            </a:r>
            <a:endParaRPr lang="en-GB" dirty="0"/>
          </a:p>
        </p:txBody>
      </p:sp>
      <p:sp>
        <p:nvSpPr>
          <p:cNvPr id="3" name="Content Placeholder 2"/>
          <p:cNvSpPr>
            <a:spLocks noGrp="1"/>
          </p:cNvSpPr>
          <p:nvPr>
            <p:ph idx="1"/>
          </p:nvPr>
        </p:nvSpPr>
        <p:spPr/>
        <p:txBody>
          <a:bodyPr/>
          <a:lstStyle/>
          <a:p>
            <a:pPr marL="0" indent="0">
              <a:buNone/>
              <a:defRPr/>
            </a:pPr>
            <a:r>
              <a:rPr lang="en-GB" altLang="en-US" dirty="0"/>
              <a:t>Q	You will be living alone then for a while?</a:t>
            </a:r>
          </a:p>
          <a:p>
            <a:pPr marL="0" indent="0">
              <a:buNone/>
              <a:defRPr/>
            </a:pPr>
            <a:r>
              <a:rPr lang="en-GB" altLang="en-US" dirty="0">
                <a:solidFill>
                  <a:srgbClr val="FFFF00"/>
                </a:solidFill>
              </a:rPr>
              <a:t>A       Yes</a:t>
            </a:r>
          </a:p>
          <a:p>
            <a:pPr marL="0" indent="0">
              <a:buNone/>
              <a:defRPr/>
            </a:pPr>
            <a:r>
              <a:rPr lang="en-GB" altLang="en-US" dirty="0"/>
              <a:t>Q       Will it be Ok if I come and visit you?</a:t>
            </a:r>
          </a:p>
          <a:p>
            <a:pPr marL="0" indent="0">
              <a:buNone/>
              <a:defRPr/>
            </a:pPr>
            <a:r>
              <a:rPr lang="en-GB" altLang="en-US" dirty="0">
                <a:solidFill>
                  <a:srgbClr val="FFFF00"/>
                </a:solidFill>
              </a:rPr>
              <a:t>A       Yes</a:t>
            </a:r>
          </a:p>
          <a:p>
            <a:endParaRPr lang="en-GB" dirty="0"/>
          </a:p>
        </p:txBody>
      </p:sp>
    </p:spTree>
    <p:extLst>
      <p:ext uri="{BB962C8B-B14F-4D97-AF65-F5344CB8AC3E}">
        <p14:creationId xmlns:p14="http://schemas.microsoft.com/office/powerpoint/2010/main" val="27584206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a:t>The reality</a:t>
            </a:r>
          </a:p>
        </p:txBody>
      </p:sp>
      <p:sp>
        <p:nvSpPr>
          <p:cNvPr id="3" name="Content Placeholder 2"/>
          <p:cNvSpPr>
            <a:spLocks noGrp="1"/>
          </p:cNvSpPr>
          <p:nvPr>
            <p:ph idx="1"/>
          </p:nvPr>
        </p:nvSpPr>
        <p:spPr/>
        <p:txBody>
          <a:bodyPr/>
          <a:lstStyle/>
          <a:p>
            <a:pPr>
              <a:defRPr/>
            </a:pPr>
            <a:r>
              <a:rPr lang="en-GB" dirty="0"/>
              <a:t>Lives alone and has done for many years</a:t>
            </a:r>
          </a:p>
          <a:p>
            <a:pPr>
              <a:defRPr/>
            </a:pPr>
            <a:r>
              <a:rPr lang="en-GB" dirty="0"/>
              <a:t>Been divorced for many years, no ‘partner’</a:t>
            </a:r>
          </a:p>
          <a:p>
            <a:pPr>
              <a:defRPr/>
            </a:pPr>
            <a:r>
              <a:rPr lang="en-GB" dirty="0"/>
              <a:t>No contact with wife who apparently lives in different part of UK</a:t>
            </a:r>
          </a:p>
          <a:p>
            <a:pPr>
              <a:defRPr/>
            </a:pPr>
            <a:r>
              <a:rPr lang="en-GB" dirty="0"/>
              <a:t>Had no visitors at visiting time</a:t>
            </a:r>
          </a:p>
          <a:p>
            <a:pPr>
              <a:defRPr/>
            </a:pPr>
            <a:endParaRPr lang="en-GB" dirty="0"/>
          </a:p>
        </p:txBody>
      </p:sp>
    </p:spTree>
    <p:extLst>
      <p:ext uri="{BB962C8B-B14F-4D97-AF65-F5344CB8AC3E}">
        <p14:creationId xmlns:p14="http://schemas.microsoft.com/office/powerpoint/2010/main" val="38470853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2" name="Rectangle 4"/>
          <p:cNvSpPr>
            <a:spLocks noGrp="1" noChangeArrowheads="1"/>
          </p:cNvSpPr>
          <p:nvPr>
            <p:ph type="ctrTitle"/>
          </p:nvPr>
        </p:nvSpPr>
        <p:spPr/>
        <p:txBody>
          <a:bodyPr>
            <a:normAutofit/>
          </a:bodyPr>
          <a:lstStyle/>
          <a:p>
            <a:pPr eaLnBrk="1" hangingPunct="1">
              <a:defRPr/>
            </a:pPr>
            <a:r>
              <a:rPr lang="en-GB" altLang="en-US" sz="4400" dirty="0"/>
              <a:t>Suggestibility</a:t>
            </a:r>
          </a:p>
        </p:txBody>
      </p:sp>
      <p:sp>
        <p:nvSpPr>
          <p:cNvPr id="109573" name="Rectangle 5"/>
          <p:cNvSpPr>
            <a:spLocks noGrp="1" noChangeArrowheads="1"/>
          </p:cNvSpPr>
          <p:nvPr>
            <p:ph type="subTitle" idx="1"/>
          </p:nvPr>
        </p:nvSpPr>
        <p:spPr/>
        <p:txBody>
          <a:bodyPr>
            <a:normAutofit fontScale="92500" lnSpcReduction="20000"/>
          </a:bodyPr>
          <a:lstStyle/>
          <a:p>
            <a:pPr>
              <a:defRPr/>
            </a:pPr>
            <a:r>
              <a:rPr lang="en-GB" altLang="en-US" dirty="0"/>
              <a:t>A 52 year old women with severe ARBD in a nursing home</a:t>
            </a:r>
          </a:p>
          <a:p>
            <a:pPr>
              <a:defRPr/>
            </a:pPr>
            <a:r>
              <a:rPr lang="en-GB" altLang="en-US" sz="3000"/>
              <a:t>Assessment of her ability to decide where to live</a:t>
            </a:r>
            <a:endParaRPr lang="en-GB" altLang="en-US" sz="3000" dirty="0"/>
          </a:p>
        </p:txBody>
      </p:sp>
    </p:spTree>
    <p:extLst>
      <p:ext uri="{BB962C8B-B14F-4D97-AF65-F5344CB8AC3E}">
        <p14:creationId xmlns:p14="http://schemas.microsoft.com/office/powerpoint/2010/main" val="29002384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t" anchorCtr="0">
            <a:noAutofit/>
          </a:bodyPr>
          <a:lstStyle/>
          <a:p>
            <a:pPr eaLnBrk="1" hangingPunct="1">
              <a:defRPr/>
            </a:pPr>
            <a:r>
              <a:rPr lang="en-GB" altLang="en-US" sz="4000"/>
              <a:t>Suggestibility</a:t>
            </a:r>
            <a:br>
              <a:rPr lang="en-GB" altLang="en-US" sz="4000"/>
            </a:br>
            <a:r>
              <a:rPr lang="en-GB" altLang="en-US" sz="2400"/>
              <a:t>A lady with ARBD in a nursing home</a:t>
            </a:r>
            <a:endParaRPr lang="en-US" altLang="en-US" sz="2400"/>
          </a:p>
        </p:txBody>
      </p:sp>
      <p:sp>
        <p:nvSpPr>
          <p:cNvPr id="84995" name="Content Placeholder 2"/>
          <p:cNvSpPr>
            <a:spLocks noGrp="1"/>
          </p:cNvSpPr>
          <p:nvPr>
            <p:ph idx="4294967295"/>
          </p:nvPr>
        </p:nvSpPr>
        <p:spPr/>
        <p:txBody>
          <a:bodyPr/>
          <a:lstStyle/>
          <a:p>
            <a:pPr marL="677863" indent="-609600" eaLnBrk="1" hangingPunct="1">
              <a:buFont typeface="Wingdings" pitchFamily="2" charset="2"/>
              <a:buNone/>
              <a:defRPr/>
            </a:pPr>
            <a:r>
              <a:rPr lang="en-GB" altLang="en-US" sz="2000" dirty="0"/>
              <a:t>Q. 	</a:t>
            </a:r>
            <a:r>
              <a:rPr lang="en-GB" altLang="en-US" sz="2000" dirty="0">
                <a:effectLst/>
              </a:rPr>
              <a:t>Do you have any plans?</a:t>
            </a:r>
          </a:p>
          <a:p>
            <a:pPr marL="677863" indent="-609600" eaLnBrk="1" hangingPunct="1">
              <a:buFont typeface="Wingdings" pitchFamily="2" charset="2"/>
              <a:buNone/>
              <a:defRPr/>
            </a:pPr>
            <a:r>
              <a:rPr lang="en-GB" altLang="en-US" sz="2000" dirty="0">
                <a:solidFill>
                  <a:srgbClr val="FFFF00"/>
                </a:solidFill>
                <a:effectLst/>
              </a:rPr>
              <a:t>A. 	Every day is different</a:t>
            </a:r>
          </a:p>
          <a:p>
            <a:pPr marL="677863" indent="-609600" eaLnBrk="1" hangingPunct="1">
              <a:buFont typeface="Wingdings" pitchFamily="2" charset="2"/>
              <a:buNone/>
              <a:defRPr/>
            </a:pPr>
            <a:r>
              <a:rPr lang="en-GB" altLang="en-US" sz="2000" dirty="0">
                <a:effectLst/>
              </a:rPr>
              <a:t>Q. 	Do you like it here?</a:t>
            </a:r>
          </a:p>
          <a:p>
            <a:pPr marL="677863" indent="-609600" eaLnBrk="1" hangingPunct="1">
              <a:buFont typeface="Wingdings" pitchFamily="2" charset="2"/>
              <a:buNone/>
              <a:defRPr/>
            </a:pPr>
            <a:r>
              <a:rPr lang="en-GB" altLang="en-US" sz="2000" dirty="0">
                <a:solidFill>
                  <a:srgbClr val="FFFF00"/>
                </a:solidFill>
                <a:effectLst/>
              </a:rPr>
              <a:t>A. 	Yeah</a:t>
            </a:r>
          </a:p>
          <a:p>
            <a:pPr marL="677863" indent="-609600" eaLnBrk="1" hangingPunct="1">
              <a:buFont typeface="Wingdings" pitchFamily="2" charset="2"/>
              <a:buNone/>
              <a:defRPr/>
            </a:pPr>
            <a:r>
              <a:rPr lang="en-GB" altLang="en-US" sz="2000" dirty="0">
                <a:effectLst/>
              </a:rPr>
              <a:t>Q. 	Are you happy staying here?</a:t>
            </a:r>
          </a:p>
          <a:p>
            <a:pPr marL="677863" indent="-609600" eaLnBrk="1" hangingPunct="1">
              <a:buFont typeface="Wingdings" pitchFamily="2" charset="2"/>
              <a:buNone/>
              <a:defRPr/>
            </a:pPr>
            <a:r>
              <a:rPr lang="en-GB" altLang="en-US" sz="2000" dirty="0">
                <a:solidFill>
                  <a:srgbClr val="FFFF00"/>
                </a:solidFill>
                <a:effectLst/>
              </a:rPr>
              <a:t>A. 	Yeah</a:t>
            </a:r>
          </a:p>
          <a:p>
            <a:pPr marL="677863" indent="-609600" eaLnBrk="1" hangingPunct="1">
              <a:buFont typeface="Wingdings" pitchFamily="2" charset="2"/>
              <a:buNone/>
              <a:defRPr/>
            </a:pPr>
            <a:r>
              <a:rPr lang="en-GB" altLang="en-US" sz="2000" dirty="0">
                <a:effectLst/>
              </a:rPr>
              <a:t>Q. 	Do you know what sort of place this is?</a:t>
            </a:r>
          </a:p>
          <a:p>
            <a:pPr marL="677863" indent="-609600" eaLnBrk="1" hangingPunct="1">
              <a:buFont typeface="Wingdings" pitchFamily="2" charset="2"/>
              <a:buNone/>
              <a:defRPr/>
            </a:pPr>
            <a:r>
              <a:rPr lang="en-GB" altLang="en-US" sz="2000" dirty="0">
                <a:solidFill>
                  <a:srgbClr val="FFFF00"/>
                </a:solidFill>
                <a:effectLst/>
              </a:rPr>
              <a:t>A.	Its like a home…sleep, eat watch TV</a:t>
            </a:r>
            <a:r>
              <a:rPr lang="en-GB" altLang="en-US" sz="2000" dirty="0">
                <a:effectLst/>
              </a:rPr>
              <a:t>…</a:t>
            </a:r>
          </a:p>
          <a:p>
            <a:pPr marL="677863" indent="-609600" eaLnBrk="1" hangingPunct="1">
              <a:lnSpc>
                <a:spcPct val="80000"/>
              </a:lnSpc>
              <a:buFont typeface="Wingdings" pitchFamily="2" charset="2"/>
              <a:buNone/>
              <a:defRPr/>
            </a:pPr>
            <a:r>
              <a:rPr lang="en-GB" altLang="en-US" sz="1800" dirty="0"/>
              <a:t>Q.	Do you understand that this is a nursing home?</a:t>
            </a:r>
          </a:p>
          <a:p>
            <a:pPr marL="677863" indent="-609600" eaLnBrk="1" hangingPunct="1">
              <a:lnSpc>
                <a:spcPct val="80000"/>
              </a:lnSpc>
              <a:buFont typeface="Wingdings" pitchFamily="2" charset="2"/>
              <a:buNone/>
              <a:defRPr/>
            </a:pPr>
            <a:r>
              <a:rPr lang="en-GB" altLang="en-US" sz="1800" dirty="0">
                <a:solidFill>
                  <a:srgbClr val="FFFF00"/>
                </a:solidFill>
                <a:effectLst/>
              </a:rPr>
              <a:t>A.	Yes</a:t>
            </a:r>
          </a:p>
          <a:p>
            <a:pPr marL="677863" indent="-609600" eaLnBrk="1" hangingPunct="1">
              <a:lnSpc>
                <a:spcPct val="80000"/>
              </a:lnSpc>
              <a:buFont typeface="Wingdings" pitchFamily="2" charset="2"/>
              <a:buNone/>
              <a:defRPr/>
            </a:pPr>
            <a:r>
              <a:rPr lang="en-GB" altLang="en-US" sz="1800" dirty="0"/>
              <a:t>Q. 	Do you want to live in a nursing home?</a:t>
            </a:r>
          </a:p>
          <a:p>
            <a:pPr marL="677863" indent="-609600" eaLnBrk="1" hangingPunct="1">
              <a:lnSpc>
                <a:spcPct val="80000"/>
              </a:lnSpc>
              <a:buFont typeface="Wingdings" pitchFamily="2" charset="2"/>
              <a:buNone/>
              <a:defRPr/>
            </a:pPr>
            <a:r>
              <a:rPr lang="en-GB" altLang="en-US" sz="1800" dirty="0">
                <a:solidFill>
                  <a:srgbClr val="FFFF00"/>
                </a:solidFill>
                <a:effectLst/>
              </a:rPr>
              <a:t>A.	Yes</a:t>
            </a:r>
            <a:endParaRPr lang="en-GB" altLang="en-US" sz="2400" dirty="0">
              <a:effectLst/>
            </a:endParaRPr>
          </a:p>
          <a:p>
            <a:pPr marL="677863" indent="-609600" eaLnBrk="1" hangingPunct="1">
              <a:buFont typeface="Wingdings" pitchFamily="2" charset="2"/>
              <a:buNone/>
              <a:defRPr/>
            </a:pPr>
            <a:r>
              <a:rPr lang="en-US" altLang="en-US" sz="1050" dirty="0"/>
              <a:t>I have changed personal details in this case</a:t>
            </a:r>
          </a:p>
        </p:txBody>
      </p:sp>
    </p:spTree>
    <p:extLst>
      <p:ext uri="{BB962C8B-B14F-4D97-AF65-F5344CB8AC3E}">
        <p14:creationId xmlns:p14="http://schemas.microsoft.com/office/powerpoint/2010/main" val="12915013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t" anchorCtr="0">
            <a:noAutofit/>
          </a:bodyPr>
          <a:lstStyle/>
          <a:p>
            <a:pPr eaLnBrk="1" hangingPunct="1">
              <a:defRPr/>
            </a:pPr>
            <a:r>
              <a:rPr lang="en-GB" altLang="en-US"/>
              <a:t>Suggestibility</a:t>
            </a:r>
            <a:endParaRPr lang="en-US" altLang="en-US"/>
          </a:p>
        </p:txBody>
      </p:sp>
      <p:sp>
        <p:nvSpPr>
          <p:cNvPr id="3" name="Content Placeholder 2"/>
          <p:cNvSpPr>
            <a:spLocks noGrp="1"/>
          </p:cNvSpPr>
          <p:nvPr>
            <p:ph idx="4294967295"/>
          </p:nvPr>
        </p:nvSpPr>
        <p:spPr/>
        <p:txBody>
          <a:bodyPr>
            <a:normAutofit/>
          </a:bodyPr>
          <a:lstStyle/>
          <a:p>
            <a:pPr marL="411163" eaLnBrk="1" hangingPunct="1">
              <a:lnSpc>
                <a:spcPct val="80000"/>
              </a:lnSpc>
              <a:buFont typeface="Wingdings" pitchFamily="2" charset="2"/>
              <a:buNone/>
              <a:defRPr/>
            </a:pPr>
            <a:r>
              <a:rPr lang="en-GB" altLang="en-US" sz="2200" dirty="0"/>
              <a:t>Q.		</a:t>
            </a:r>
            <a:r>
              <a:rPr lang="en-GB" altLang="en-US" sz="2200" dirty="0">
                <a:effectLst/>
              </a:rPr>
              <a:t>Have you lived here all your life?</a:t>
            </a:r>
          </a:p>
          <a:p>
            <a:pPr marL="411163" eaLnBrk="1" hangingPunct="1">
              <a:lnSpc>
                <a:spcPct val="80000"/>
              </a:lnSpc>
              <a:buFont typeface="Wingdings" pitchFamily="2" charset="2"/>
              <a:buNone/>
              <a:defRPr/>
            </a:pPr>
            <a:r>
              <a:rPr lang="en-GB" altLang="en-US" sz="2200" dirty="0">
                <a:solidFill>
                  <a:srgbClr val="FFFF00"/>
                </a:solidFill>
                <a:effectLst/>
              </a:rPr>
              <a:t>A.		Yes</a:t>
            </a:r>
          </a:p>
          <a:p>
            <a:pPr marL="411163" eaLnBrk="1" hangingPunct="1">
              <a:lnSpc>
                <a:spcPct val="80000"/>
              </a:lnSpc>
              <a:buFont typeface="Wingdings" pitchFamily="2" charset="2"/>
              <a:buNone/>
              <a:defRPr/>
            </a:pPr>
            <a:r>
              <a:rPr lang="en-GB" altLang="en-US" sz="2200" dirty="0">
                <a:effectLst/>
              </a:rPr>
              <a:t>Q.		Do you remember living in any other place?</a:t>
            </a:r>
          </a:p>
          <a:p>
            <a:pPr marL="411163" eaLnBrk="1" hangingPunct="1">
              <a:lnSpc>
                <a:spcPct val="80000"/>
              </a:lnSpc>
              <a:buFont typeface="Wingdings" pitchFamily="2" charset="2"/>
              <a:buNone/>
              <a:defRPr/>
            </a:pPr>
            <a:r>
              <a:rPr lang="en-GB" altLang="en-US" sz="2200" dirty="0">
                <a:solidFill>
                  <a:srgbClr val="FFFF00"/>
                </a:solidFill>
                <a:effectLst/>
              </a:rPr>
              <a:t>A.		No</a:t>
            </a:r>
          </a:p>
          <a:p>
            <a:pPr marL="411163" eaLnBrk="1" hangingPunct="1">
              <a:lnSpc>
                <a:spcPct val="80000"/>
              </a:lnSpc>
              <a:buFont typeface="Wingdings" pitchFamily="2" charset="2"/>
              <a:buNone/>
              <a:defRPr/>
            </a:pPr>
            <a:r>
              <a:rPr lang="en-GB" altLang="en-US" sz="2200" dirty="0">
                <a:effectLst/>
              </a:rPr>
              <a:t>Q.		Do you remember Bower street?</a:t>
            </a:r>
          </a:p>
          <a:p>
            <a:pPr marL="411163" eaLnBrk="1" hangingPunct="1">
              <a:lnSpc>
                <a:spcPct val="80000"/>
              </a:lnSpc>
              <a:buFont typeface="Wingdings" pitchFamily="2" charset="2"/>
              <a:buNone/>
              <a:defRPr/>
            </a:pPr>
            <a:r>
              <a:rPr lang="en-GB" altLang="en-US" sz="2200" dirty="0">
                <a:solidFill>
                  <a:srgbClr val="FFFF00"/>
                </a:solidFill>
                <a:effectLst/>
              </a:rPr>
              <a:t>A.		Sometimes</a:t>
            </a:r>
          </a:p>
          <a:p>
            <a:pPr marL="525463" indent="-457200" eaLnBrk="1" hangingPunct="1">
              <a:lnSpc>
                <a:spcPct val="80000"/>
              </a:lnSpc>
              <a:buFont typeface="Wingdings" pitchFamily="2" charset="2"/>
              <a:buAutoNum type="alphaUcPeriod" startAt="17"/>
              <a:defRPr/>
            </a:pPr>
            <a:r>
              <a:rPr lang="en-GB" altLang="en-US" sz="2200" dirty="0">
                <a:effectLst/>
              </a:rPr>
              <a:t>      Do you want to live in Bower street, where you used to live</a:t>
            </a:r>
          </a:p>
          <a:p>
            <a:pPr marL="68263" indent="0" eaLnBrk="1" hangingPunct="1">
              <a:lnSpc>
                <a:spcPct val="80000"/>
              </a:lnSpc>
              <a:buNone/>
              <a:defRPr/>
            </a:pPr>
            <a:r>
              <a:rPr lang="en-GB" altLang="en-US" sz="2200" dirty="0">
                <a:solidFill>
                  <a:srgbClr val="FFFF00"/>
                </a:solidFill>
              </a:rPr>
              <a:t>A           Yes</a:t>
            </a:r>
            <a:endParaRPr lang="en-US" altLang="en-US" sz="1800" dirty="0">
              <a:solidFill>
                <a:srgbClr val="FFFF00"/>
              </a:solidFill>
              <a:effectLst/>
            </a:endParaRPr>
          </a:p>
          <a:p>
            <a:pPr marL="68263" indent="0" eaLnBrk="1" hangingPunct="1">
              <a:lnSpc>
                <a:spcPct val="80000"/>
              </a:lnSpc>
              <a:buFont typeface="Wingdings" pitchFamily="2" charset="2"/>
              <a:buNone/>
              <a:defRPr/>
            </a:pPr>
            <a:endParaRPr lang="en-US" altLang="en-US" sz="2200" dirty="0">
              <a:solidFill>
                <a:srgbClr val="FFFF00"/>
              </a:solidFill>
              <a:effectLst/>
            </a:endParaRPr>
          </a:p>
          <a:p>
            <a:pPr marL="68263" indent="0" eaLnBrk="1" hangingPunct="1">
              <a:lnSpc>
                <a:spcPct val="80000"/>
              </a:lnSpc>
              <a:buFont typeface="Wingdings" pitchFamily="2" charset="2"/>
              <a:buNone/>
              <a:defRPr/>
            </a:pPr>
            <a:r>
              <a:rPr lang="en-US" altLang="en-US" sz="1100" dirty="0"/>
              <a:t>I have changed personal details in this case</a:t>
            </a:r>
          </a:p>
          <a:p>
            <a:pPr marL="68263" indent="0" eaLnBrk="1" hangingPunct="1">
              <a:lnSpc>
                <a:spcPct val="80000"/>
              </a:lnSpc>
              <a:buFont typeface="Wingdings" pitchFamily="2" charset="2"/>
              <a:buNone/>
              <a:defRPr/>
            </a:pPr>
            <a:endParaRPr lang="en-GB" altLang="en-US" sz="2200" dirty="0">
              <a:solidFill>
                <a:srgbClr val="FFFF00"/>
              </a:solidFill>
              <a:effectLst/>
            </a:endParaRPr>
          </a:p>
        </p:txBody>
      </p:sp>
    </p:spTree>
    <p:extLst>
      <p:ext uri="{BB962C8B-B14F-4D97-AF65-F5344CB8AC3E}">
        <p14:creationId xmlns:p14="http://schemas.microsoft.com/office/powerpoint/2010/main" val="38748867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pPr eaLnBrk="1" hangingPunct="1">
              <a:defRPr/>
            </a:pPr>
            <a:r>
              <a:rPr lang="en-GB" sz="3200" dirty="0"/>
              <a:t>From a clinical perspective</a:t>
            </a:r>
            <a:br>
              <a:rPr lang="en-GB" sz="3200" dirty="0"/>
            </a:br>
            <a:r>
              <a:rPr lang="en-GB" sz="3200" dirty="0">
                <a:solidFill>
                  <a:srgbClr val="FFC000"/>
                </a:solidFill>
              </a:rPr>
              <a:t>Reasoning (executive) problems</a:t>
            </a:r>
            <a:br>
              <a:rPr lang="en-GB" sz="3200" dirty="0"/>
            </a:br>
            <a:r>
              <a:rPr lang="en-GB" sz="1800" dirty="0"/>
              <a:t>In people attending alcohol treatment services</a:t>
            </a:r>
            <a:endParaRPr lang="en-US" sz="3600" dirty="0">
              <a:effectLst/>
            </a:endParaRPr>
          </a:p>
        </p:txBody>
      </p:sp>
      <p:sp>
        <p:nvSpPr>
          <p:cNvPr id="10243" name="Rectangle 3"/>
          <p:cNvSpPr>
            <a:spLocks noGrp="1" noChangeArrowheads="1"/>
          </p:cNvSpPr>
          <p:nvPr>
            <p:ph type="body" idx="1"/>
          </p:nvPr>
        </p:nvSpPr>
        <p:spPr/>
        <p:txBody>
          <a:bodyPr>
            <a:noAutofit/>
          </a:bodyPr>
          <a:lstStyle/>
          <a:p>
            <a:pPr>
              <a:defRPr/>
            </a:pPr>
            <a:r>
              <a:rPr lang="en-GB" sz="1800" dirty="0"/>
              <a:t>The ability to concentrate </a:t>
            </a:r>
            <a:r>
              <a:rPr lang="en-GB" sz="1800" baseline="30000" dirty="0"/>
              <a:t>1</a:t>
            </a:r>
            <a:endParaRPr lang="en-US" sz="1800" dirty="0"/>
          </a:p>
          <a:p>
            <a:pPr>
              <a:defRPr/>
            </a:pPr>
            <a:r>
              <a:rPr lang="en-GB" sz="1800" dirty="0"/>
              <a:t>Problems in reasoning  </a:t>
            </a:r>
            <a:r>
              <a:rPr lang="en-GB" sz="1800" baseline="30000" dirty="0"/>
              <a:t>3</a:t>
            </a:r>
            <a:r>
              <a:rPr lang="en-GB" sz="1800" dirty="0"/>
              <a:t> and problem solving difficulties </a:t>
            </a:r>
            <a:r>
              <a:rPr lang="en-GB" sz="1800" baseline="30000" dirty="0"/>
              <a:t>4 </a:t>
            </a:r>
            <a:r>
              <a:rPr lang="en-GB" sz="1800" dirty="0"/>
              <a:t>and explaining actions and reasons</a:t>
            </a:r>
            <a:r>
              <a:rPr lang="en-GB" sz="1800" baseline="30000" dirty="0"/>
              <a:t>5</a:t>
            </a:r>
            <a:endParaRPr lang="en-US" sz="1800" dirty="0"/>
          </a:p>
          <a:p>
            <a:pPr>
              <a:defRPr/>
            </a:pPr>
            <a:r>
              <a:rPr lang="en-GB" sz="1800" dirty="0"/>
              <a:t>Understand complex information and concepts and difficulty in acquiring drink refusal strategies </a:t>
            </a:r>
            <a:r>
              <a:rPr lang="en-GB" sz="1800" baseline="30000" dirty="0"/>
              <a:t>6</a:t>
            </a:r>
            <a:endParaRPr lang="en-US" sz="1800" dirty="0"/>
          </a:p>
          <a:p>
            <a:pPr>
              <a:defRPr/>
            </a:pPr>
            <a:r>
              <a:rPr lang="en-GB" sz="1800" dirty="0"/>
              <a:t>The to change from one stream of thought to another (difficulty in following complex discussions)</a:t>
            </a:r>
            <a:r>
              <a:rPr lang="en-GB" sz="1800" baseline="30000" dirty="0"/>
              <a:t>5</a:t>
            </a:r>
            <a:endParaRPr lang="en-US" sz="1800" dirty="0"/>
          </a:p>
          <a:p>
            <a:pPr>
              <a:defRPr/>
            </a:pPr>
            <a:r>
              <a:rPr lang="en-GB" sz="1800" dirty="0"/>
              <a:t>Proneness to make impulsive decisions </a:t>
            </a:r>
            <a:r>
              <a:rPr lang="en-GB" sz="1800" baseline="30000" dirty="0"/>
              <a:t>7</a:t>
            </a:r>
            <a:r>
              <a:rPr lang="en-GB" sz="1800" dirty="0"/>
              <a:t> </a:t>
            </a:r>
            <a:endParaRPr lang="en-US" sz="1800" dirty="0"/>
          </a:p>
          <a:p>
            <a:pPr>
              <a:defRPr/>
            </a:pPr>
            <a:r>
              <a:rPr lang="en-GB" sz="1800" dirty="0"/>
              <a:t>Understanding risk related to actions and decisions </a:t>
            </a:r>
            <a:r>
              <a:rPr lang="en-GB" sz="1800" baseline="30000" dirty="0"/>
              <a:t>8</a:t>
            </a:r>
            <a:endParaRPr lang="en-US" sz="1800" dirty="0"/>
          </a:p>
          <a:p>
            <a:pPr>
              <a:defRPr/>
            </a:pPr>
            <a:r>
              <a:rPr lang="en-GB" sz="1800" dirty="0"/>
              <a:t>Reduced organisational skills, planning  and organizing arrangements</a:t>
            </a:r>
            <a:r>
              <a:rPr lang="en-GB" sz="1800" baseline="30000" dirty="0"/>
              <a:t>9</a:t>
            </a:r>
            <a:endParaRPr lang="en-US" sz="1800" dirty="0"/>
          </a:p>
          <a:p>
            <a:pPr>
              <a:defRPr/>
            </a:pPr>
            <a:r>
              <a:rPr lang="en-GB" sz="1800" dirty="0"/>
              <a:t>Poor compliance to treatment programs </a:t>
            </a:r>
            <a:r>
              <a:rPr lang="en-GB" sz="1800" baseline="30000" dirty="0"/>
              <a:t>10</a:t>
            </a:r>
            <a:endParaRPr lang="en-US" sz="1800" dirty="0"/>
          </a:p>
          <a:p>
            <a:pPr>
              <a:defRPr/>
            </a:pPr>
            <a:r>
              <a:rPr lang="en-GB" sz="1800" dirty="0"/>
              <a:t>Lower confidence </a:t>
            </a:r>
            <a:r>
              <a:rPr lang="en-GB" sz="1800" baseline="30000" dirty="0"/>
              <a:t>11</a:t>
            </a:r>
            <a:endParaRPr lang="en-US" sz="1800" baseline="30000" dirty="0"/>
          </a:p>
          <a:p>
            <a:pPr>
              <a:defRPr/>
            </a:pPr>
            <a:r>
              <a:rPr lang="en-GB" sz="1800" dirty="0"/>
              <a:t>Breakdown of interpersonal relationships </a:t>
            </a:r>
            <a:r>
              <a:rPr lang="en-GB" sz="1800" baseline="30000" dirty="0"/>
              <a:t>12</a:t>
            </a:r>
            <a:endParaRPr lang="en-GB" sz="1800" dirty="0"/>
          </a:p>
        </p:txBody>
      </p:sp>
    </p:spTree>
    <p:extLst>
      <p:ext uri="{BB962C8B-B14F-4D97-AF65-F5344CB8AC3E}">
        <p14:creationId xmlns:p14="http://schemas.microsoft.com/office/powerpoint/2010/main" val="3035473742"/>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Lack of insight and </a:t>
            </a:r>
            <a:r>
              <a:rPr lang="en-GB" dirty="0" err="1"/>
              <a:t>anosognosia</a:t>
            </a:r>
            <a:endParaRPr lang="en-GB" dirty="0"/>
          </a:p>
        </p:txBody>
      </p:sp>
      <p:sp>
        <p:nvSpPr>
          <p:cNvPr id="3" name="Content Placeholder 2"/>
          <p:cNvSpPr>
            <a:spLocks noGrp="1"/>
          </p:cNvSpPr>
          <p:nvPr>
            <p:ph idx="1"/>
          </p:nvPr>
        </p:nvSpPr>
        <p:spPr/>
        <p:txBody>
          <a:bodyPr>
            <a:normAutofit fontScale="85000" lnSpcReduction="10000"/>
          </a:bodyPr>
          <a:lstStyle/>
          <a:p>
            <a:r>
              <a:rPr lang="en-GB" dirty="0"/>
              <a:t>... Babinski also defined the neurobehavioral concepts of </a:t>
            </a:r>
            <a:r>
              <a:rPr lang="en-GB" dirty="0" err="1"/>
              <a:t>anosognosia</a:t>
            </a:r>
            <a:r>
              <a:rPr lang="en-GB" dirty="0"/>
              <a:t> (denial of illness) and </a:t>
            </a:r>
            <a:r>
              <a:rPr lang="en-GB" dirty="0" err="1"/>
              <a:t>anosodiaphoria</a:t>
            </a:r>
            <a:r>
              <a:rPr lang="en-GB" dirty="0"/>
              <a:t> (apathy toward illness). Many neurological patients don't/can't know and care about their diagnoses, because the organ of insight is the organ affected by the disease process</a:t>
            </a:r>
            <a:r>
              <a:rPr lang="en-GB" baseline="30000" dirty="0"/>
              <a:t>1</a:t>
            </a:r>
            <a:r>
              <a:rPr lang="en-GB" dirty="0"/>
              <a:t>.</a:t>
            </a:r>
          </a:p>
          <a:p>
            <a:pPr>
              <a:lnSpc>
                <a:spcPct val="80000"/>
              </a:lnSpc>
              <a:defRPr/>
            </a:pPr>
            <a:r>
              <a:rPr lang="en-GB" dirty="0"/>
              <a:t>Kaufman D, Milstein M 2017 </a:t>
            </a:r>
          </a:p>
          <a:p>
            <a:pPr lvl="1">
              <a:lnSpc>
                <a:spcPct val="80000"/>
              </a:lnSpc>
              <a:defRPr/>
            </a:pPr>
            <a:r>
              <a:rPr lang="en-GB" altLang="en-US" dirty="0" err="1"/>
              <a:t>Anosognosia</a:t>
            </a:r>
            <a:r>
              <a:rPr lang="en-GB" altLang="en-US" dirty="0"/>
              <a:t> associated with </a:t>
            </a:r>
            <a:r>
              <a:rPr lang="en-GB" dirty="0"/>
              <a:t>Lack of insight</a:t>
            </a:r>
            <a:r>
              <a:rPr lang="en-GB" sz="1800" baseline="30000" dirty="0"/>
              <a:t>13  </a:t>
            </a:r>
            <a:r>
              <a:rPr lang="en-GB" sz="1800" dirty="0"/>
              <a:t> (probably right parietal)</a:t>
            </a:r>
          </a:p>
          <a:p>
            <a:pPr lvl="1">
              <a:lnSpc>
                <a:spcPct val="80000"/>
              </a:lnSpc>
              <a:defRPr/>
            </a:pPr>
            <a:endParaRPr lang="en-GB" altLang="en-US" sz="1800" dirty="0"/>
          </a:p>
          <a:p>
            <a:pPr lvl="0">
              <a:lnSpc>
                <a:spcPct val="80000"/>
              </a:lnSpc>
              <a:defRPr/>
            </a:pPr>
            <a:r>
              <a:rPr lang="en-GB" dirty="0"/>
              <a:t>They of lack insight into impairments, leads to a failing  to make use of resources and compensatory strategies. </a:t>
            </a:r>
          </a:p>
          <a:p>
            <a:pPr>
              <a:lnSpc>
                <a:spcPct val="80000"/>
              </a:lnSpc>
              <a:defRPr/>
            </a:pPr>
            <a:endParaRPr lang="en-GB" dirty="0"/>
          </a:p>
        </p:txBody>
      </p:sp>
    </p:spTree>
    <p:extLst>
      <p:ext uri="{BB962C8B-B14F-4D97-AF65-F5344CB8AC3E}">
        <p14:creationId xmlns:p14="http://schemas.microsoft.com/office/powerpoint/2010/main" val="16941327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chorCtr="0"/>
          <a:lstStyle/>
          <a:p>
            <a:pPr>
              <a:defRPr/>
            </a:pPr>
            <a:r>
              <a:rPr lang="en-GB" sz="3600" dirty="0"/>
              <a:t>Frontal Paradox</a:t>
            </a:r>
            <a:endParaRPr lang="en-US" altLang="en-US" sz="3600" dirty="0">
              <a:effectLst/>
            </a:endParaRPr>
          </a:p>
        </p:txBody>
      </p:sp>
      <p:sp>
        <p:nvSpPr>
          <p:cNvPr id="44035" name="Rectangle 3"/>
          <p:cNvSpPr>
            <a:spLocks noGrp="1" noChangeArrowheads="1"/>
          </p:cNvSpPr>
          <p:nvPr>
            <p:ph idx="1"/>
          </p:nvPr>
        </p:nvSpPr>
        <p:spPr/>
        <p:txBody>
          <a:bodyPr>
            <a:normAutofit/>
          </a:bodyPr>
          <a:lstStyle/>
          <a:p>
            <a:pPr marL="0" indent="0" algn="ctr">
              <a:lnSpc>
                <a:spcPct val="80000"/>
              </a:lnSpc>
              <a:buNone/>
              <a:defRPr/>
            </a:pPr>
            <a:r>
              <a:rPr lang="en-GB" sz="2400" dirty="0">
                <a:solidFill>
                  <a:srgbClr val="FFFF00"/>
                </a:solidFill>
              </a:rPr>
              <a:t>A common problem: </a:t>
            </a:r>
          </a:p>
          <a:p>
            <a:pPr marL="457200" indent="-457200">
              <a:lnSpc>
                <a:spcPct val="80000"/>
              </a:lnSpc>
              <a:buFont typeface="+mj-lt"/>
              <a:buAutoNum type="arabicPeriod"/>
              <a:defRPr/>
            </a:pPr>
            <a:r>
              <a:rPr lang="en-GB" sz="2400" dirty="0"/>
              <a:t>May perform well in a clinical or interview setting</a:t>
            </a:r>
          </a:p>
          <a:p>
            <a:pPr marL="457200" indent="-457200">
              <a:lnSpc>
                <a:spcPct val="80000"/>
              </a:lnSpc>
              <a:buFont typeface="+mj-lt"/>
              <a:buAutoNum type="arabicPeriod"/>
              <a:defRPr/>
            </a:pPr>
            <a:r>
              <a:rPr lang="en-GB" sz="2400" dirty="0"/>
              <a:t>Exhibits marked limitations in day to day life</a:t>
            </a:r>
            <a:r>
              <a:rPr lang="en-GB" sz="2400" baseline="30000" dirty="0"/>
              <a:t>1</a:t>
            </a:r>
          </a:p>
          <a:p>
            <a:pPr marL="0" indent="0">
              <a:lnSpc>
                <a:spcPct val="80000"/>
              </a:lnSpc>
              <a:buNone/>
              <a:defRPr/>
            </a:pPr>
            <a:endParaRPr lang="en-GB" sz="2400" dirty="0"/>
          </a:p>
          <a:p>
            <a:pPr marL="0" indent="0" algn="ctr">
              <a:lnSpc>
                <a:spcPct val="80000"/>
              </a:lnSpc>
              <a:buNone/>
              <a:defRPr/>
            </a:pPr>
            <a:r>
              <a:rPr lang="en-GB" sz="2400" dirty="0"/>
              <a:t>Routine questioning or  ‘testing’ does not cater for a number of important functions that are affected in normal life settings</a:t>
            </a:r>
          </a:p>
          <a:p>
            <a:pPr marL="0" indent="0">
              <a:lnSpc>
                <a:spcPct val="80000"/>
              </a:lnSpc>
              <a:buNone/>
              <a:defRPr/>
            </a:pPr>
            <a:endParaRPr lang="en-GB" sz="2400" dirty="0"/>
          </a:p>
          <a:p>
            <a:pPr marL="0" indent="0" algn="ctr">
              <a:lnSpc>
                <a:spcPct val="80000"/>
              </a:lnSpc>
              <a:buNone/>
              <a:defRPr/>
            </a:pPr>
            <a:r>
              <a:rPr lang="en-GB" sz="2400" dirty="0"/>
              <a:t>Non structured situation</a:t>
            </a:r>
          </a:p>
          <a:p>
            <a:pPr marL="0" indent="0" algn="ctr">
              <a:lnSpc>
                <a:spcPct val="80000"/>
              </a:lnSpc>
              <a:buNone/>
              <a:defRPr/>
            </a:pPr>
            <a:r>
              <a:rPr lang="en-GB" sz="2400" dirty="0"/>
              <a:t>Initiation problems</a:t>
            </a:r>
          </a:p>
          <a:p>
            <a:pPr marL="0" indent="0" algn="ctr">
              <a:lnSpc>
                <a:spcPct val="80000"/>
              </a:lnSpc>
              <a:buNone/>
              <a:defRPr/>
            </a:pPr>
            <a:r>
              <a:rPr lang="en-GB" sz="2400" dirty="0"/>
              <a:t>Apathy</a:t>
            </a:r>
          </a:p>
          <a:p>
            <a:pPr marL="0" indent="0" algn="ctr">
              <a:lnSpc>
                <a:spcPct val="80000"/>
              </a:lnSpc>
              <a:buNone/>
              <a:defRPr/>
            </a:pPr>
            <a:r>
              <a:rPr lang="en-GB" sz="2400" dirty="0"/>
              <a:t>Social intelligence</a:t>
            </a:r>
          </a:p>
          <a:p>
            <a:pPr marL="0" indent="0" algn="ctr">
              <a:lnSpc>
                <a:spcPct val="80000"/>
              </a:lnSpc>
              <a:buNone/>
              <a:defRPr/>
            </a:pPr>
            <a:r>
              <a:rPr lang="en-GB" sz="2400" dirty="0"/>
              <a:t>Impulse management</a:t>
            </a:r>
          </a:p>
          <a:p>
            <a:pPr>
              <a:lnSpc>
                <a:spcPct val="80000"/>
              </a:lnSpc>
              <a:defRPr/>
            </a:pPr>
            <a:endParaRPr lang="en-GB" altLang="en-US" sz="2400" dirty="0"/>
          </a:p>
          <a:p>
            <a:pPr marL="0" indent="0">
              <a:lnSpc>
                <a:spcPct val="80000"/>
              </a:lnSpc>
              <a:buNone/>
              <a:defRPr/>
            </a:pPr>
            <a:endParaRPr lang="en-GB" altLang="en-US" sz="2400" dirty="0"/>
          </a:p>
          <a:p>
            <a:pPr>
              <a:lnSpc>
                <a:spcPct val="80000"/>
              </a:lnSpc>
              <a:defRPr/>
            </a:pPr>
            <a:endParaRPr lang="en-GB" altLang="en-US" sz="2400" dirty="0"/>
          </a:p>
          <a:p>
            <a:pPr>
              <a:lnSpc>
                <a:spcPct val="80000"/>
              </a:lnSpc>
              <a:defRPr/>
            </a:pPr>
            <a:endParaRPr lang="en-GB" altLang="en-US" sz="2400" dirty="0"/>
          </a:p>
          <a:p>
            <a:pPr>
              <a:lnSpc>
                <a:spcPct val="80000"/>
              </a:lnSpc>
              <a:defRPr/>
            </a:pPr>
            <a:endParaRPr lang="en-GB" altLang="en-US" sz="2400" dirty="0"/>
          </a:p>
          <a:p>
            <a:pPr>
              <a:lnSpc>
                <a:spcPct val="80000"/>
              </a:lnSpc>
              <a:defRPr/>
            </a:pPr>
            <a:endParaRPr lang="en-GB" altLang="en-US" sz="2400" dirty="0"/>
          </a:p>
          <a:p>
            <a:pPr>
              <a:lnSpc>
                <a:spcPct val="80000"/>
              </a:lnSpc>
              <a:defRPr/>
            </a:pPr>
            <a:endParaRPr lang="en-GB" altLang="en-US" sz="2400" dirty="0"/>
          </a:p>
        </p:txBody>
      </p:sp>
    </p:spTree>
    <p:extLst>
      <p:ext uri="{BB962C8B-B14F-4D97-AF65-F5344CB8AC3E}">
        <p14:creationId xmlns:p14="http://schemas.microsoft.com/office/powerpoint/2010/main" val="2759823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03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03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03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03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035">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403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4035">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403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Consequences and </a:t>
            </a:r>
            <a:br>
              <a:rPr lang="en-GB" dirty="0"/>
            </a:br>
            <a:r>
              <a:rPr lang="en-GB" dirty="0"/>
              <a:t>clinical implications</a:t>
            </a:r>
          </a:p>
        </p:txBody>
      </p:sp>
      <p:sp>
        <p:nvSpPr>
          <p:cNvPr id="3" name="Content Placeholder 2"/>
          <p:cNvSpPr>
            <a:spLocks noGrp="1"/>
          </p:cNvSpPr>
          <p:nvPr>
            <p:ph idx="1"/>
          </p:nvPr>
        </p:nvSpPr>
        <p:spPr/>
        <p:txBody>
          <a:bodyPr>
            <a:noAutofit/>
          </a:bodyPr>
          <a:lstStyle/>
          <a:p>
            <a:pPr marL="285750" lvl="0" indent="-285750"/>
            <a:r>
              <a:rPr lang="en-GB" sz="2000" dirty="0"/>
              <a:t>Can perform tasks which are externally prompted by an assessor </a:t>
            </a:r>
            <a:r>
              <a:rPr lang="en-GB" sz="2000" baseline="30000" dirty="0"/>
              <a:t>1</a:t>
            </a:r>
            <a:endParaRPr lang="en-GB" sz="2000" dirty="0"/>
          </a:p>
          <a:p>
            <a:pPr marL="685800" lvl="1"/>
            <a:r>
              <a:rPr lang="en-GB" sz="1600" dirty="0"/>
              <a:t>Can perform adequately in well-structured office-based tasks: clearly set out</a:t>
            </a:r>
          </a:p>
          <a:p>
            <a:pPr marL="285750" lvl="0" indent="-285750"/>
            <a:r>
              <a:rPr lang="en-GB" sz="2000" dirty="0">
                <a:solidFill>
                  <a:srgbClr val="FFFF00"/>
                </a:solidFill>
              </a:rPr>
              <a:t>Lack the ability to self-initiate those tasks when they are not cued to do so. </a:t>
            </a:r>
          </a:p>
          <a:p>
            <a:pPr marL="285750" indent="-285750"/>
            <a:r>
              <a:rPr lang="en-GB" sz="2000" dirty="0"/>
              <a:t>Testing can fail to reveal the greater effort that is required by people with executive deficits; they may perform normally but be exhausted by it </a:t>
            </a:r>
          </a:p>
          <a:p>
            <a:pPr marL="285750" lvl="0" indent="-285750"/>
            <a:r>
              <a:rPr lang="en-GB" sz="2000" dirty="0">
                <a:solidFill>
                  <a:srgbClr val="FFFF00"/>
                </a:solidFill>
              </a:rPr>
              <a:t>Difficulties with ‘complex behavioural organisation in non-routine situations’ </a:t>
            </a:r>
          </a:p>
          <a:p>
            <a:pPr lvl="1"/>
            <a:r>
              <a:rPr lang="en-GB" sz="1600" dirty="0">
                <a:solidFill>
                  <a:srgbClr val="FFFF00"/>
                </a:solidFill>
              </a:rPr>
              <a:t>Cannot cope with ill-structured tasks that occur in everyday life, where the task requirements are less clearly defined and there are no clear rules. </a:t>
            </a:r>
          </a:p>
          <a:p>
            <a:pPr lvl="0"/>
            <a:r>
              <a:rPr lang="en-GB" sz="2000" dirty="0"/>
              <a:t>Problems with long-term ‘rule maintenance’ may go undetected because the testing process is short </a:t>
            </a:r>
          </a:p>
          <a:p>
            <a:pPr lvl="0"/>
            <a:r>
              <a:rPr lang="en-GB" sz="2000" dirty="0">
                <a:solidFill>
                  <a:srgbClr val="FFFF00"/>
                </a:solidFill>
              </a:rPr>
              <a:t>There are few demands on social cognition</a:t>
            </a:r>
          </a:p>
          <a:p>
            <a:pPr lvl="0"/>
            <a:r>
              <a:rPr lang="en-GB" sz="2000" dirty="0"/>
              <a:t>Breakdown in social relationships, lack of empathy, unreliability and social chaos</a:t>
            </a:r>
          </a:p>
        </p:txBody>
      </p:sp>
    </p:spTree>
    <p:extLst>
      <p:ext uri="{BB962C8B-B14F-4D97-AF65-F5344CB8AC3E}">
        <p14:creationId xmlns:p14="http://schemas.microsoft.com/office/powerpoint/2010/main" val="459326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solidFill>
                  <a:srgbClr val="FF0000"/>
                </a:solidFill>
              </a:rPr>
              <a:t>Frontal Paradox</a:t>
            </a:r>
            <a:br>
              <a:rPr lang="en-GB" dirty="0">
                <a:solidFill>
                  <a:srgbClr val="FF0000"/>
                </a:solidFill>
              </a:rPr>
            </a:br>
            <a:r>
              <a:rPr lang="en-GB" dirty="0">
                <a:solidFill>
                  <a:srgbClr val="FF0000"/>
                </a:solidFill>
              </a:rPr>
              <a:t>clinical implications</a:t>
            </a:r>
          </a:p>
        </p:txBody>
      </p:sp>
      <p:sp>
        <p:nvSpPr>
          <p:cNvPr id="3" name="Content Placeholder 2"/>
          <p:cNvSpPr>
            <a:spLocks noGrp="1"/>
          </p:cNvSpPr>
          <p:nvPr>
            <p:ph idx="1"/>
          </p:nvPr>
        </p:nvSpPr>
        <p:spPr/>
        <p:txBody>
          <a:bodyPr/>
          <a:lstStyle/>
          <a:p>
            <a:pPr marL="0" indent="0">
              <a:buNone/>
            </a:pPr>
            <a:endParaRPr lang="en-GB" dirty="0"/>
          </a:p>
        </p:txBody>
      </p:sp>
      <p:sp>
        <p:nvSpPr>
          <p:cNvPr id="5" name="Rectangle 4"/>
          <p:cNvSpPr/>
          <p:nvPr/>
        </p:nvSpPr>
        <p:spPr>
          <a:xfrm>
            <a:off x="2057400" y="1901041"/>
            <a:ext cx="5257800" cy="3970318"/>
          </a:xfrm>
          <a:prstGeom prst="rect">
            <a:avLst/>
          </a:prstGeom>
        </p:spPr>
        <p:txBody>
          <a:bodyPr wrap="square">
            <a:spAutoFit/>
          </a:bodyPr>
          <a:lstStyle/>
          <a:p>
            <a:r>
              <a:rPr lang="en-GB" sz="2800" dirty="0">
                <a:solidFill>
                  <a:srgbClr val="FFFF00"/>
                </a:solidFill>
              </a:rPr>
              <a:t>Wood and </a:t>
            </a:r>
            <a:r>
              <a:rPr lang="en-GB" sz="2800" dirty="0" err="1">
                <a:solidFill>
                  <a:srgbClr val="FFFF00"/>
                </a:solidFill>
              </a:rPr>
              <a:t>Bigler</a:t>
            </a:r>
            <a:r>
              <a:rPr lang="en-GB" sz="2800" dirty="0">
                <a:solidFill>
                  <a:srgbClr val="FFFF00"/>
                </a:solidFill>
              </a:rPr>
              <a:t>, 2017 stress that it is ‘unwise, even negligent, to form opinions on how test performance is likely to influence everyday behaviour, without carefully interviewing those with direct experience of the person’s real-world behaviour over a period of time’</a:t>
            </a:r>
          </a:p>
        </p:txBody>
      </p:sp>
    </p:spTree>
    <p:extLst>
      <p:ext uri="{BB962C8B-B14F-4D97-AF65-F5344CB8AC3E}">
        <p14:creationId xmlns:p14="http://schemas.microsoft.com/office/powerpoint/2010/main" val="2709167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GB" dirty="0"/>
              <a:t>Prevalence in older people and dementia services</a:t>
            </a:r>
          </a:p>
        </p:txBody>
      </p:sp>
      <p:sp>
        <p:nvSpPr>
          <p:cNvPr id="3" name="Content Placeholder 2"/>
          <p:cNvSpPr>
            <a:spLocks noGrp="1"/>
          </p:cNvSpPr>
          <p:nvPr>
            <p:ph idx="1"/>
          </p:nvPr>
        </p:nvSpPr>
        <p:spPr/>
        <p:txBody>
          <a:bodyPr>
            <a:normAutofit fontScale="85000" lnSpcReduction="20000"/>
          </a:bodyPr>
          <a:lstStyle/>
          <a:p>
            <a:r>
              <a:rPr lang="en-GB" dirty="0"/>
              <a:t>2014;ARBD is the leading cause of early onset dementia in Australia 18.4% of cases </a:t>
            </a:r>
            <a:r>
              <a:rPr lang="en-GB" baseline="30000" dirty="0"/>
              <a:t>1</a:t>
            </a:r>
          </a:p>
          <a:p>
            <a:pPr lvl="1"/>
            <a:r>
              <a:rPr lang="en-GB" dirty="0"/>
              <a:t>Used combination of DSM-IV and Orlins criteria age range from 38-75</a:t>
            </a:r>
          </a:p>
          <a:p>
            <a:r>
              <a:rPr lang="en-GB" dirty="0"/>
              <a:t>Australian Hospital dementia Services project</a:t>
            </a:r>
            <a:r>
              <a:rPr lang="en-GB" baseline="30000" dirty="0"/>
              <a:t>2</a:t>
            </a:r>
            <a:r>
              <a:rPr lang="en-GB" dirty="0"/>
              <a:t> 410,000day hospital admissions 2006-7 for 50 plus age group. (50-86 year olds)</a:t>
            </a:r>
          </a:p>
          <a:p>
            <a:pPr lvl="1"/>
            <a:r>
              <a:rPr lang="en-GB" dirty="0"/>
              <a:t>300 had ICD-10 ARD</a:t>
            </a:r>
          </a:p>
          <a:p>
            <a:pPr lvl="1"/>
            <a:r>
              <a:rPr lang="en-GB" dirty="0"/>
              <a:t>32 ARD plus another dementia</a:t>
            </a:r>
          </a:p>
          <a:p>
            <a:pPr lvl="1"/>
            <a:r>
              <a:rPr lang="en-GB" dirty="0"/>
              <a:t>20% of people diagnosed with dementia in 50-64 year group</a:t>
            </a:r>
          </a:p>
          <a:p>
            <a:pPr lvl="1"/>
            <a:r>
              <a:rPr lang="en-GB" dirty="0"/>
              <a:t>1.4% of total dementia</a:t>
            </a:r>
          </a:p>
        </p:txBody>
      </p:sp>
    </p:spTree>
    <p:extLst>
      <p:ext uri="{BB962C8B-B14F-4D97-AF65-F5344CB8AC3E}">
        <p14:creationId xmlns:p14="http://schemas.microsoft.com/office/powerpoint/2010/main" val="4073114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dirty="0">
                <a:solidFill>
                  <a:srgbClr val="FFFF00"/>
                </a:solidFill>
              </a:rPr>
              <a:t>Disturbance of concept of ‘time-travel’ appreciation</a:t>
            </a:r>
            <a:br>
              <a:rPr lang="en-GB" sz="2400" dirty="0">
                <a:solidFill>
                  <a:srgbClr val="FFFF00"/>
                </a:solidFill>
              </a:rPr>
            </a:br>
            <a:r>
              <a:rPr lang="en-GB" sz="2400" dirty="0">
                <a:solidFill>
                  <a:srgbClr val="FFFF00"/>
                </a:solidFill>
              </a:rPr>
              <a:t>(</a:t>
            </a:r>
            <a:r>
              <a:rPr lang="en-GB" sz="2400" dirty="0" err="1">
                <a:solidFill>
                  <a:srgbClr val="FFFF00"/>
                </a:solidFill>
              </a:rPr>
              <a:t>autonoetic</a:t>
            </a:r>
            <a:r>
              <a:rPr lang="en-GB" sz="2400" dirty="0">
                <a:solidFill>
                  <a:srgbClr val="FFFF00"/>
                </a:solidFill>
              </a:rPr>
              <a:t> consciousness)</a:t>
            </a:r>
          </a:p>
        </p:txBody>
      </p:sp>
      <p:sp>
        <p:nvSpPr>
          <p:cNvPr id="4" name="Content Placeholder 2"/>
          <p:cNvSpPr>
            <a:spLocks noGrp="1"/>
          </p:cNvSpPr>
          <p:nvPr>
            <p:ph idx="1"/>
          </p:nvPr>
        </p:nvSpPr>
        <p:spPr/>
        <p:txBody>
          <a:bodyPr>
            <a:normAutofit fontScale="70000" lnSpcReduction="20000"/>
          </a:bodyPr>
          <a:lstStyle/>
          <a:p>
            <a:r>
              <a:rPr lang="en-GB" dirty="0">
                <a:solidFill>
                  <a:srgbClr val="FF0000"/>
                </a:solidFill>
              </a:rPr>
              <a:t>Loss of long term memory:</a:t>
            </a:r>
          </a:p>
          <a:p>
            <a:pPr lvl="1"/>
            <a:r>
              <a:rPr lang="en-GB" dirty="0"/>
              <a:t>Cannot recall and therefore understand or appreciate the lead up to their current circumstance in both time and situation</a:t>
            </a:r>
          </a:p>
          <a:p>
            <a:pPr lvl="1"/>
            <a:r>
              <a:rPr lang="en-GB" dirty="0"/>
              <a:t>Cannot retain any explanatory details</a:t>
            </a:r>
          </a:p>
          <a:p>
            <a:pPr marL="457200" lvl="1" indent="0">
              <a:buNone/>
            </a:pPr>
            <a:endParaRPr lang="en-GB" dirty="0"/>
          </a:p>
          <a:p>
            <a:r>
              <a:rPr lang="en-GB" dirty="0">
                <a:solidFill>
                  <a:srgbClr val="FF0000"/>
                </a:solidFill>
              </a:rPr>
              <a:t>Loss of short term memory</a:t>
            </a:r>
            <a:endParaRPr lang="en-GB" dirty="0"/>
          </a:p>
          <a:p>
            <a:pPr lvl="1"/>
            <a:r>
              <a:rPr lang="en-GB" dirty="0"/>
              <a:t>Cannot maintain thoughts or conversations concerning the future</a:t>
            </a:r>
          </a:p>
          <a:p>
            <a:pPr lvl="1"/>
            <a:r>
              <a:rPr lang="en-GB" dirty="0"/>
              <a:t>Cannot anticipate over time</a:t>
            </a:r>
          </a:p>
          <a:p>
            <a:pPr marL="0" lvl="1" indent="0">
              <a:buNone/>
            </a:pPr>
            <a:r>
              <a:rPr lang="en-GB" dirty="0">
                <a:solidFill>
                  <a:srgbClr val="FF0000"/>
                </a:solidFill>
              </a:rPr>
              <a:t>       Loss of future</a:t>
            </a:r>
          </a:p>
          <a:p>
            <a:endParaRPr lang="en-GB" dirty="0"/>
          </a:p>
          <a:p>
            <a:r>
              <a:rPr lang="en-GB" dirty="0">
                <a:solidFill>
                  <a:srgbClr val="FFFF00"/>
                </a:solidFill>
              </a:rPr>
              <a:t>Consequently there is a disruption of ‘psychological time travel’</a:t>
            </a:r>
          </a:p>
          <a:p>
            <a:pPr lvl="1" algn="ctr"/>
            <a:r>
              <a:rPr lang="en-GB" dirty="0">
                <a:solidFill>
                  <a:srgbClr val="FFFF00"/>
                </a:solidFill>
              </a:rPr>
              <a:t>Can only live in a narrow ‘window of  the present’</a:t>
            </a:r>
          </a:p>
          <a:p>
            <a:endParaRPr lang="en-GB" dirty="0"/>
          </a:p>
        </p:txBody>
      </p:sp>
    </p:spTree>
    <p:extLst>
      <p:ext uri="{BB962C8B-B14F-4D97-AF65-F5344CB8AC3E}">
        <p14:creationId xmlns:p14="http://schemas.microsoft.com/office/powerpoint/2010/main" val="602815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400" dirty="0">
                <a:solidFill>
                  <a:schemeClr val="accent2"/>
                </a:solidFill>
              </a:rPr>
              <a:t>The Beginning: Mrs Z</a:t>
            </a:r>
            <a:br>
              <a:rPr lang="en-GB" sz="4400" dirty="0">
                <a:solidFill>
                  <a:schemeClr val="accent2"/>
                </a:solidFill>
              </a:rPr>
            </a:br>
            <a:r>
              <a:rPr lang="en-GB" sz="2700" dirty="0">
                <a:solidFill>
                  <a:schemeClr val="accent2"/>
                </a:solidFill>
              </a:rPr>
              <a:t>memory, reasoning problems</a:t>
            </a:r>
            <a:endParaRPr lang="en-US" sz="4400" dirty="0">
              <a:solidFill>
                <a:schemeClr val="accent2"/>
              </a:solidFill>
            </a:endParaRPr>
          </a:p>
        </p:txBody>
      </p:sp>
      <p:sp>
        <p:nvSpPr>
          <p:cNvPr id="3" name="Content Placeholder 2"/>
          <p:cNvSpPr>
            <a:spLocks noGrp="1"/>
          </p:cNvSpPr>
          <p:nvPr>
            <p:ph idx="1"/>
          </p:nvPr>
        </p:nvSpPr>
        <p:spPr>
          <a:xfrm>
            <a:off x="822960" y="1776066"/>
            <a:ext cx="7543800" cy="4309424"/>
          </a:xfrm>
        </p:spPr>
        <p:txBody>
          <a:bodyPr>
            <a:normAutofit fontScale="62500" lnSpcReduction="20000"/>
          </a:bodyPr>
          <a:lstStyle/>
          <a:p>
            <a:r>
              <a:rPr lang="en-GB" dirty="0">
                <a:solidFill>
                  <a:schemeClr val="accent1"/>
                </a:solidFill>
              </a:rPr>
              <a:t>Psychiatric inpatient assessment 2006</a:t>
            </a:r>
          </a:p>
          <a:p>
            <a:pPr lvl="1"/>
            <a:r>
              <a:rPr lang="en-GB" dirty="0"/>
              <a:t>Admitted in 2007 with Korsakoff’s</a:t>
            </a:r>
          </a:p>
          <a:p>
            <a:pPr lvl="1"/>
            <a:r>
              <a:rPr lang="en-GB" dirty="0"/>
              <a:t>8 previous psychiatric assessments</a:t>
            </a:r>
          </a:p>
          <a:p>
            <a:pPr lvl="1"/>
            <a:r>
              <a:rPr lang="en-GB" dirty="0"/>
              <a:t>History of convulsions, and many detox’s</a:t>
            </a:r>
          </a:p>
          <a:p>
            <a:pPr lvl="1"/>
            <a:r>
              <a:rPr lang="en-GB" dirty="0"/>
              <a:t>Bottle of vodka a day for a number of years</a:t>
            </a:r>
          </a:p>
          <a:p>
            <a:pPr marL="201168" lvl="1" indent="0">
              <a:buNone/>
            </a:pPr>
            <a:endParaRPr lang="en-GB" dirty="0"/>
          </a:p>
          <a:p>
            <a:pPr lvl="1"/>
            <a:r>
              <a:rPr lang="en-GB" dirty="0"/>
              <a:t>Confused and disorientated</a:t>
            </a:r>
          </a:p>
          <a:p>
            <a:pPr lvl="1"/>
            <a:r>
              <a:rPr lang="en-GB" dirty="0"/>
              <a:t>Denied any problems</a:t>
            </a:r>
          </a:p>
          <a:p>
            <a:pPr lvl="1"/>
            <a:r>
              <a:rPr lang="en-GB" dirty="0"/>
              <a:t>Thought she was living with her daughter (was living on her own)</a:t>
            </a:r>
          </a:p>
          <a:p>
            <a:pPr marL="201168" lvl="1" indent="0" algn="ctr">
              <a:buNone/>
            </a:pPr>
            <a:r>
              <a:rPr lang="en-GB" dirty="0"/>
              <a:t>(temporal shift/confabulation)</a:t>
            </a:r>
          </a:p>
          <a:p>
            <a:pPr lvl="1"/>
            <a:r>
              <a:rPr lang="en-GB" dirty="0"/>
              <a:t>Scored 18/30 on MMSE: noted problems with TV remote control in the ward</a:t>
            </a:r>
          </a:p>
          <a:p>
            <a:endParaRPr lang="en-GB" dirty="0">
              <a:solidFill>
                <a:schemeClr val="accent1"/>
              </a:solidFill>
            </a:endParaRPr>
          </a:p>
          <a:p>
            <a:r>
              <a:rPr lang="en-GB" dirty="0">
                <a:solidFill>
                  <a:schemeClr val="accent1"/>
                </a:solidFill>
              </a:rPr>
              <a:t>Discharged home and estranged partner came to care 	               for her with help from visiting carers</a:t>
            </a:r>
            <a:endParaRPr lang="en-US" dirty="0">
              <a:solidFill>
                <a:schemeClr val="accent1"/>
              </a:solidFill>
            </a:endParaRPr>
          </a:p>
        </p:txBody>
      </p:sp>
    </p:spTree>
    <p:extLst>
      <p:ext uri="{BB962C8B-B14F-4D97-AF65-F5344CB8AC3E}">
        <p14:creationId xmlns:p14="http://schemas.microsoft.com/office/powerpoint/2010/main" val="3190068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900" dirty="0">
                <a:solidFill>
                  <a:schemeClr val="accent2"/>
                </a:solidFill>
              </a:rPr>
              <a:t>The Story Mrs Z</a:t>
            </a:r>
            <a:br>
              <a:rPr lang="en-GB" sz="4900" dirty="0">
                <a:solidFill>
                  <a:schemeClr val="accent2"/>
                </a:solidFill>
              </a:rPr>
            </a:br>
            <a:r>
              <a:rPr lang="en-GB" sz="4000" dirty="0">
                <a:solidFill>
                  <a:schemeClr val="accent2"/>
                </a:solidFill>
              </a:rPr>
              <a:t>(Next picked up in 2008)</a:t>
            </a:r>
            <a:endParaRPr lang="en-US" sz="4000" dirty="0">
              <a:solidFill>
                <a:schemeClr val="accent2"/>
              </a:solidFill>
            </a:endParaRPr>
          </a:p>
        </p:txBody>
      </p:sp>
      <p:sp>
        <p:nvSpPr>
          <p:cNvPr id="3" name="Content Placeholder 2"/>
          <p:cNvSpPr>
            <a:spLocks noGrp="1"/>
          </p:cNvSpPr>
          <p:nvPr>
            <p:ph idx="1"/>
          </p:nvPr>
        </p:nvSpPr>
        <p:spPr>
          <a:xfrm>
            <a:off x="822960" y="1776065"/>
            <a:ext cx="7543800" cy="4298913"/>
          </a:xfrm>
        </p:spPr>
        <p:txBody>
          <a:bodyPr>
            <a:normAutofit fontScale="92500" lnSpcReduction="10000"/>
          </a:bodyPr>
          <a:lstStyle/>
          <a:p>
            <a:pPr marL="457200" lvl="1" indent="0">
              <a:buNone/>
            </a:pPr>
            <a:r>
              <a:rPr lang="en-US" dirty="0"/>
              <a:t>2008-11</a:t>
            </a:r>
          </a:p>
          <a:p>
            <a:pPr marL="457200" lvl="1" indent="0">
              <a:buNone/>
            </a:pPr>
            <a:r>
              <a:rPr lang="en-US" dirty="0"/>
              <a:t>Progressive deterioration in self care</a:t>
            </a:r>
          </a:p>
          <a:p>
            <a:pPr marL="457200" lvl="1" indent="0">
              <a:buNone/>
            </a:pPr>
            <a:r>
              <a:rPr lang="en-US" dirty="0"/>
              <a:t>Increasing prevention of access by partner</a:t>
            </a:r>
          </a:p>
          <a:p>
            <a:pPr marL="457200" lvl="1" indent="0">
              <a:buNone/>
            </a:pPr>
            <a:r>
              <a:rPr lang="en-US" dirty="0"/>
              <a:t>Reports of violence by partner</a:t>
            </a:r>
          </a:p>
          <a:p>
            <a:pPr marL="457200" lvl="1" indent="0">
              <a:buNone/>
            </a:pPr>
            <a:r>
              <a:rPr lang="en-US" dirty="0"/>
              <a:t>Failed attempts at getting social care access</a:t>
            </a:r>
          </a:p>
          <a:p>
            <a:pPr marL="457200" lvl="1" indent="0">
              <a:buNone/>
            </a:pPr>
            <a:r>
              <a:rPr lang="en-US" dirty="0"/>
              <a:t>2012</a:t>
            </a:r>
          </a:p>
          <a:p>
            <a:pPr marL="457200" lvl="1" indent="0">
              <a:buNone/>
            </a:pPr>
            <a:r>
              <a:rPr lang="en-US" dirty="0"/>
              <a:t>Four safe guarding's</a:t>
            </a:r>
          </a:p>
          <a:p>
            <a:pPr marL="457200" lvl="1" indent="0">
              <a:buNone/>
            </a:pPr>
            <a:r>
              <a:rPr lang="en-US" dirty="0"/>
              <a:t>Eventually police involved and entry to property forced</a:t>
            </a:r>
          </a:p>
          <a:p>
            <a:pPr marL="457200" lvl="1" indent="0">
              <a:buNone/>
            </a:pPr>
            <a:r>
              <a:rPr lang="en-US" dirty="0"/>
              <a:t>Local authority </a:t>
            </a:r>
            <a:r>
              <a:rPr lang="en-US" dirty="0" err="1"/>
              <a:t>carers</a:t>
            </a:r>
            <a:r>
              <a:rPr lang="en-US" dirty="0"/>
              <a:t> get intermittent access</a:t>
            </a:r>
          </a:p>
        </p:txBody>
      </p:sp>
    </p:spTree>
    <p:extLst>
      <p:ext uri="{BB962C8B-B14F-4D97-AF65-F5344CB8AC3E}">
        <p14:creationId xmlns:p14="http://schemas.microsoft.com/office/powerpoint/2010/main" val="3732823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400" dirty="0">
                <a:solidFill>
                  <a:schemeClr val="accent2"/>
                </a:solidFill>
              </a:rPr>
              <a:t>The Story Mrs Z</a:t>
            </a:r>
            <a:endParaRPr lang="en-US" sz="4400" dirty="0">
              <a:solidFill>
                <a:schemeClr val="accent2"/>
              </a:solidFill>
            </a:endParaRPr>
          </a:p>
        </p:txBody>
      </p:sp>
      <p:sp>
        <p:nvSpPr>
          <p:cNvPr id="3" name="Content Placeholder 2"/>
          <p:cNvSpPr>
            <a:spLocks noGrp="1"/>
          </p:cNvSpPr>
          <p:nvPr>
            <p:ph idx="1"/>
          </p:nvPr>
        </p:nvSpPr>
        <p:spPr>
          <a:xfrm>
            <a:off x="822960" y="1776066"/>
            <a:ext cx="7543800" cy="4345334"/>
          </a:xfrm>
        </p:spPr>
        <p:txBody>
          <a:bodyPr>
            <a:normAutofit fontScale="92500" lnSpcReduction="10000"/>
          </a:bodyPr>
          <a:lstStyle/>
          <a:p>
            <a:pPr>
              <a:lnSpc>
                <a:spcPct val="170000"/>
              </a:lnSpc>
            </a:pPr>
            <a:r>
              <a:rPr lang="en-GB" dirty="0">
                <a:solidFill>
                  <a:schemeClr val="accent1"/>
                </a:solidFill>
              </a:rPr>
              <a:t>2013</a:t>
            </a:r>
          </a:p>
          <a:p>
            <a:pPr>
              <a:lnSpc>
                <a:spcPct val="170000"/>
              </a:lnSpc>
            </a:pPr>
            <a:r>
              <a:rPr lang="en-GB" sz="1900" dirty="0"/>
              <a:t>No food in house, no sanitary products for Ms Z, unkempt</a:t>
            </a:r>
          </a:p>
          <a:p>
            <a:pPr lvl="1"/>
            <a:r>
              <a:rPr lang="en-GB" sz="1900" dirty="0"/>
              <a:t>Increasing wt loss noted by carer. Mobility failing. Dehydrated</a:t>
            </a:r>
          </a:p>
          <a:p>
            <a:pPr lvl="1"/>
            <a:r>
              <a:rPr lang="en-GB" sz="1900" dirty="0"/>
              <a:t>Joint visit SW and police: partner says he restricts fluids to control incontinence</a:t>
            </a:r>
          </a:p>
          <a:p>
            <a:pPr lvl="1"/>
            <a:r>
              <a:rPr lang="en-GB" sz="1900" dirty="0"/>
              <a:t>No clean underwear or bedding noted, carer intimidated by partner</a:t>
            </a:r>
          </a:p>
          <a:p>
            <a:pPr lvl="1"/>
            <a:r>
              <a:rPr lang="en-GB" sz="1900" dirty="0"/>
              <a:t>Ms Z incontinent of faeces</a:t>
            </a:r>
          </a:p>
          <a:p>
            <a:pPr lvl="1"/>
            <a:r>
              <a:rPr lang="en-GB" sz="1900" dirty="0"/>
              <a:t>Partner abusive to SW when asked about lack of food 		                   in house</a:t>
            </a:r>
          </a:p>
          <a:p>
            <a:pPr lvl="1"/>
            <a:r>
              <a:rPr lang="en-GB" sz="1900" dirty="0"/>
              <a:t>Hostile to district nurses visiting</a:t>
            </a:r>
          </a:p>
          <a:p>
            <a:pPr lvl="1" algn="ctr">
              <a:lnSpc>
                <a:spcPct val="160000"/>
              </a:lnSpc>
            </a:pPr>
            <a:r>
              <a:rPr lang="en-GB" sz="2200" dirty="0">
                <a:solidFill>
                  <a:schemeClr val="accent1"/>
                </a:solidFill>
              </a:rPr>
              <a:t>Mental capacity assessed by BIA</a:t>
            </a:r>
          </a:p>
          <a:p>
            <a:pPr lvl="1">
              <a:buNone/>
            </a:pPr>
            <a:endParaRPr lang="en-US" dirty="0"/>
          </a:p>
          <a:p>
            <a:endParaRPr lang="en-US" dirty="0"/>
          </a:p>
        </p:txBody>
      </p:sp>
    </p:spTree>
    <p:extLst>
      <p:ext uri="{BB962C8B-B14F-4D97-AF65-F5344CB8AC3E}">
        <p14:creationId xmlns:p14="http://schemas.microsoft.com/office/powerpoint/2010/main" val="346559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59" y="364988"/>
            <a:ext cx="7781291" cy="967431"/>
          </a:xfrm>
        </p:spPr>
        <p:txBody>
          <a:bodyPr>
            <a:noAutofit/>
          </a:bodyPr>
          <a:lstStyle/>
          <a:p>
            <a:r>
              <a:rPr lang="en-GB" sz="4400" dirty="0">
                <a:solidFill>
                  <a:schemeClr val="accent2"/>
                </a:solidFill>
              </a:rPr>
              <a:t>BIA Social Worker Mental Capacity Assessment: Mrs Z</a:t>
            </a:r>
            <a:endParaRPr lang="en-US" sz="2000" dirty="0">
              <a:solidFill>
                <a:schemeClr val="accent2"/>
              </a:solidFill>
            </a:endParaRPr>
          </a:p>
        </p:txBody>
      </p:sp>
      <p:sp>
        <p:nvSpPr>
          <p:cNvPr id="3" name="Content Placeholder 2"/>
          <p:cNvSpPr>
            <a:spLocks noGrp="1"/>
          </p:cNvSpPr>
          <p:nvPr>
            <p:ph idx="1"/>
          </p:nvPr>
        </p:nvSpPr>
        <p:spPr>
          <a:xfrm>
            <a:off x="822960" y="1776066"/>
            <a:ext cx="7543800" cy="4268118"/>
          </a:xfrm>
        </p:spPr>
        <p:txBody>
          <a:bodyPr>
            <a:normAutofit fontScale="70000" lnSpcReduction="20000"/>
          </a:bodyPr>
          <a:lstStyle/>
          <a:p>
            <a:r>
              <a:rPr lang="en-GB" dirty="0">
                <a:solidFill>
                  <a:schemeClr val="accent1"/>
                </a:solidFill>
              </a:rPr>
              <a:t>Capacity to accept short term placement</a:t>
            </a:r>
          </a:p>
          <a:p>
            <a:pPr lvl="1">
              <a:lnSpc>
                <a:spcPct val="150000"/>
              </a:lnSpc>
            </a:pPr>
            <a:r>
              <a:rPr lang="en-GB" dirty="0"/>
              <a:t>Assessor asked patient if she had lost weight: No loss of weight reported 	 by patient</a:t>
            </a:r>
          </a:p>
          <a:p>
            <a:pPr lvl="1">
              <a:lnSpc>
                <a:spcPct val="100000"/>
              </a:lnSpc>
            </a:pPr>
            <a:r>
              <a:rPr lang="en-GB" dirty="0"/>
              <a:t>Assessor explained: SW were worried about food, access to carers, hygiene,  drinks etc.</a:t>
            </a:r>
          </a:p>
          <a:p>
            <a:pPr lvl="2"/>
            <a:r>
              <a:rPr lang="en-GB" dirty="0"/>
              <a:t>Appeared to understand the ‘situation’</a:t>
            </a:r>
          </a:p>
          <a:p>
            <a:pPr lvl="2"/>
            <a:r>
              <a:rPr lang="en-GB" dirty="0"/>
              <a:t>Denied that she was neglected</a:t>
            </a:r>
          </a:p>
          <a:p>
            <a:pPr lvl="2"/>
            <a:r>
              <a:rPr lang="en-GB" dirty="0"/>
              <a:t>Said that the washing machine was constantly on</a:t>
            </a:r>
          </a:p>
          <a:p>
            <a:pPr lvl="2"/>
            <a:r>
              <a:rPr lang="en-GB" dirty="0"/>
              <a:t>Denied problems relating to food</a:t>
            </a:r>
          </a:p>
          <a:p>
            <a:pPr lvl="2"/>
            <a:r>
              <a:rPr lang="en-GB" dirty="0"/>
              <a:t>Said that she did not like getting out of bed</a:t>
            </a:r>
          </a:p>
          <a:p>
            <a:pPr lvl="2"/>
            <a:r>
              <a:rPr lang="en-GB" dirty="0"/>
              <a:t>Said that she felt happy at home and did not really want respite (because smoking was restricted)</a:t>
            </a:r>
          </a:p>
          <a:p>
            <a:pPr marL="457200" lvl="1" indent="0" algn="ctr">
              <a:lnSpc>
                <a:spcPct val="100000"/>
              </a:lnSpc>
              <a:buNone/>
            </a:pPr>
            <a:r>
              <a:rPr lang="en-GB" dirty="0"/>
              <a:t>Is not so impaired that she lacks capacity to make 		      decisions relating to her care</a:t>
            </a:r>
          </a:p>
          <a:p>
            <a:pPr lvl="2"/>
            <a:endParaRPr lang="en-GB" dirty="0">
              <a:solidFill>
                <a:schemeClr val="tx1"/>
              </a:solidFill>
            </a:endParaRPr>
          </a:p>
          <a:p>
            <a:endParaRPr lang="en-US" dirty="0">
              <a:solidFill>
                <a:schemeClr val="tx1"/>
              </a:solidFill>
            </a:endParaRPr>
          </a:p>
        </p:txBody>
      </p:sp>
    </p:spTree>
    <p:extLst>
      <p:ext uri="{BB962C8B-B14F-4D97-AF65-F5344CB8AC3E}">
        <p14:creationId xmlns:p14="http://schemas.microsoft.com/office/powerpoint/2010/main" val="130691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a:t>Cognitive problems relating to capacity assessment</a:t>
            </a:r>
            <a:endParaRPr lang="en-GB" sz="4400" dirty="0"/>
          </a:p>
        </p:txBody>
      </p:sp>
      <p:sp>
        <p:nvSpPr>
          <p:cNvPr id="3" name="Content Placeholder 2"/>
          <p:cNvSpPr>
            <a:spLocks noGrp="1"/>
          </p:cNvSpPr>
          <p:nvPr>
            <p:ph idx="1"/>
          </p:nvPr>
        </p:nvSpPr>
        <p:spPr/>
        <p:txBody>
          <a:bodyPr>
            <a:normAutofit fontScale="40000" lnSpcReduction="20000"/>
          </a:bodyPr>
          <a:lstStyle/>
          <a:p>
            <a:pPr marL="201168" lvl="1" indent="0" algn="ctr">
              <a:lnSpc>
                <a:spcPct val="150000"/>
              </a:lnSpc>
              <a:buNone/>
            </a:pPr>
            <a:r>
              <a:rPr lang="en-GB" sz="6000" dirty="0">
                <a:solidFill>
                  <a:srgbClr val="FF0000"/>
                </a:solidFill>
              </a:rPr>
              <a:t> 2 weeks later: emergency admission to hospital:</a:t>
            </a:r>
          </a:p>
          <a:p>
            <a:pPr marL="201168" lvl="1" indent="0">
              <a:lnSpc>
                <a:spcPct val="150000"/>
              </a:lnSpc>
              <a:buNone/>
            </a:pPr>
            <a:r>
              <a:rPr lang="en-GB" sz="3400" dirty="0"/>
              <a:t>Memory issues	</a:t>
            </a:r>
          </a:p>
          <a:p>
            <a:pPr marL="201168" lvl="1" indent="0">
              <a:lnSpc>
                <a:spcPct val="150000"/>
              </a:lnSpc>
              <a:buNone/>
            </a:pPr>
            <a:r>
              <a:rPr lang="en-GB" sz="3400" dirty="0"/>
              <a:t>No short term memory</a:t>
            </a:r>
          </a:p>
          <a:p>
            <a:pPr marL="201168" lvl="1" indent="0">
              <a:lnSpc>
                <a:spcPct val="150000"/>
              </a:lnSpc>
              <a:buNone/>
            </a:pPr>
            <a:r>
              <a:rPr lang="en-GB" sz="3400" dirty="0"/>
              <a:t>	No memory for last 15 years</a:t>
            </a:r>
          </a:p>
          <a:p>
            <a:pPr marL="201168" lvl="1" indent="0">
              <a:lnSpc>
                <a:spcPct val="150000"/>
              </a:lnSpc>
              <a:buNone/>
            </a:pPr>
            <a:r>
              <a:rPr lang="en-GB" sz="3400" dirty="0"/>
              <a:t>	Suggestible and easily led</a:t>
            </a:r>
          </a:p>
          <a:p>
            <a:pPr marL="201168" lvl="1" indent="0">
              <a:lnSpc>
                <a:spcPct val="150000"/>
              </a:lnSpc>
              <a:buNone/>
            </a:pPr>
            <a:r>
              <a:rPr lang="en-GB" sz="3400" dirty="0"/>
              <a:t>	Confabulating, temporal  juxta positioning</a:t>
            </a:r>
          </a:p>
          <a:p>
            <a:pPr marL="201168" lvl="1" indent="0">
              <a:lnSpc>
                <a:spcPct val="150000"/>
              </a:lnSpc>
              <a:buNone/>
            </a:pPr>
            <a:r>
              <a:rPr lang="en-GB" sz="3400" dirty="0"/>
              <a:t>Reasoning issues</a:t>
            </a:r>
          </a:p>
          <a:p>
            <a:pPr marL="201168" lvl="1" indent="0">
              <a:lnSpc>
                <a:spcPct val="150000"/>
              </a:lnSpc>
              <a:buNone/>
            </a:pPr>
            <a:r>
              <a:rPr lang="en-GB" sz="3400" dirty="0"/>
              <a:t>No insight (</a:t>
            </a:r>
            <a:r>
              <a:rPr lang="en-GB" sz="3400" dirty="0" err="1"/>
              <a:t>anosognosia</a:t>
            </a:r>
            <a:r>
              <a:rPr lang="en-GB" sz="3400" dirty="0"/>
              <a:t>)</a:t>
            </a:r>
          </a:p>
          <a:p>
            <a:pPr marL="201168" lvl="1" indent="0">
              <a:lnSpc>
                <a:spcPct val="150000"/>
              </a:lnSpc>
              <a:buNone/>
            </a:pPr>
            <a:r>
              <a:rPr lang="en-GB" sz="3400" dirty="0"/>
              <a:t>No ability to understand risk</a:t>
            </a:r>
          </a:p>
          <a:p>
            <a:pPr marL="201168" lvl="1" indent="0">
              <a:lnSpc>
                <a:spcPct val="150000"/>
              </a:lnSpc>
              <a:buNone/>
            </a:pPr>
            <a:r>
              <a:rPr lang="en-GB" sz="3400" dirty="0"/>
              <a:t>Could not  weigh up pros and cons</a:t>
            </a:r>
          </a:p>
          <a:p>
            <a:pPr marL="201168" lvl="1" indent="0">
              <a:lnSpc>
                <a:spcPct val="150000"/>
              </a:lnSpc>
              <a:buNone/>
            </a:pPr>
            <a:r>
              <a:rPr lang="en-GB" sz="3400" dirty="0"/>
              <a:t>Cannot understand implications of choices concerning care</a:t>
            </a:r>
          </a:p>
          <a:p>
            <a:pPr marL="201168" lvl="1" indent="0">
              <a:lnSpc>
                <a:spcPct val="150000"/>
              </a:lnSpc>
              <a:buNone/>
            </a:pPr>
            <a:r>
              <a:rPr lang="en-GB" sz="3400" dirty="0"/>
              <a:t>Cannot conceptualise (did not understand what respite meant) </a:t>
            </a:r>
            <a:r>
              <a:rPr lang="en-GB" dirty="0"/>
              <a:t>	</a:t>
            </a:r>
          </a:p>
          <a:p>
            <a:endParaRPr lang="en-GB" dirty="0"/>
          </a:p>
        </p:txBody>
      </p:sp>
    </p:spTree>
    <p:extLst>
      <p:ext uri="{BB962C8B-B14F-4D97-AF65-F5344CB8AC3E}">
        <p14:creationId xmlns:p14="http://schemas.microsoft.com/office/powerpoint/2010/main" val="439920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a:t>The world of someone with severe ARBD/ </a:t>
            </a:r>
            <a:r>
              <a:rPr lang="en-GB" dirty="0" err="1"/>
              <a:t>Korsakoffs</a:t>
            </a:r>
            <a:endParaRPr lang="en-GB" dirty="0"/>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26293644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ee the source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544643"/>
            <a:ext cx="5810250" cy="5715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man sitting watching t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865902"/>
            <a:ext cx="4141963" cy="304999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213423" y="3951319"/>
            <a:ext cx="2743200" cy="2308324"/>
          </a:xfrm>
          <a:prstGeom prst="rect">
            <a:avLst/>
          </a:prstGeom>
          <a:noFill/>
        </p:spPr>
        <p:txBody>
          <a:bodyPr wrap="square" rtlCol="0">
            <a:spAutoFit/>
          </a:bodyPr>
          <a:lstStyle/>
          <a:p>
            <a:r>
              <a:rPr lang="en-GB" dirty="0"/>
              <a:t>Poor recall of last few years</a:t>
            </a:r>
          </a:p>
          <a:p>
            <a:r>
              <a:rPr lang="en-GB" dirty="0"/>
              <a:t>Poor understanding of situational  how and why</a:t>
            </a:r>
          </a:p>
          <a:p>
            <a:r>
              <a:rPr lang="en-GB" dirty="0"/>
              <a:t>Poor ability to anticipate or imagine the future </a:t>
            </a:r>
          </a:p>
          <a:p>
            <a:r>
              <a:rPr lang="en-GB" dirty="0"/>
              <a:t>Poor understanding of ill health and cognitive disturbance</a:t>
            </a:r>
          </a:p>
        </p:txBody>
      </p:sp>
      <p:sp>
        <p:nvSpPr>
          <p:cNvPr id="2" name="TextBox 1"/>
          <p:cNvSpPr txBox="1"/>
          <p:nvPr/>
        </p:nvSpPr>
        <p:spPr>
          <a:xfrm>
            <a:off x="6314510" y="1066800"/>
            <a:ext cx="2741200" cy="369332"/>
          </a:xfrm>
          <a:prstGeom prst="rect">
            <a:avLst/>
          </a:prstGeom>
          <a:noFill/>
        </p:spPr>
        <p:txBody>
          <a:bodyPr wrap="none" rtlCol="0">
            <a:spAutoFit/>
          </a:bodyPr>
          <a:lstStyle/>
          <a:p>
            <a:r>
              <a:rPr lang="en-GB" dirty="0"/>
              <a:t>The cognitive goldfish bowl</a:t>
            </a:r>
          </a:p>
        </p:txBody>
      </p:sp>
    </p:spTree>
    <p:extLst>
      <p:ext uri="{BB962C8B-B14F-4D97-AF65-F5344CB8AC3E}">
        <p14:creationId xmlns:p14="http://schemas.microsoft.com/office/powerpoint/2010/main" val="2233110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Implications for our acute hospitals</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6335754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GB" sz="2000" dirty="0">
                <a:solidFill>
                  <a:srgbClr val="92D050"/>
                </a:solidFill>
              </a:rPr>
              <a:t>The 6 steps of non-intervention</a:t>
            </a:r>
            <a:br>
              <a:rPr lang="en-GB" sz="2000" dirty="0">
                <a:solidFill>
                  <a:srgbClr val="92D050"/>
                </a:solidFill>
              </a:rPr>
            </a:br>
            <a:r>
              <a:rPr lang="en-GB" sz="2000" dirty="0">
                <a:solidFill>
                  <a:srgbClr val="92D050"/>
                </a:solidFill>
              </a:rPr>
              <a:t>for severely cognitively impaired alcohol dependents</a:t>
            </a:r>
          </a:p>
        </p:txBody>
      </p:sp>
      <p:sp>
        <p:nvSpPr>
          <p:cNvPr id="5" name="TextBox 4"/>
          <p:cNvSpPr txBox="1"/>
          <p:nvPr/>
        </p:nvSpPr>
        <p:spPr>
          <a:xfrm>
            <a:off x="1367810" y="1929384"/>
            <a:ext cx="1698478" cy="646331"/>
          </a:xfrm>
          <a:prstGeom prst="rect">
            <a:avLst/>
          </a:prstGeom>
          <a:noFill/>
        </p:spPr>
        <p:txBody>
          <a:bodyPr wrap="none" rtlCol="0">
            <a:spAutoFit/>
          </a:bodyPr>
          <a:lstStyle/>
          <a:p>
            <a:r>
              <a:rPr lang="en-GB" dirty="0"/>
              <a:t>A&amp;E</a:t>
            </a:r>
          </a:p>
          <a:p>
            <a:r>
              <a:rPr lang="en-GB" dirty="0"/>
              <a:t>Drunk/confused</a:t>
            </a:r>
          </a:p>
        </p:txBody>
      </p:sp>
      <p:sp>
        <p:nvSpPr>
          <p:cNvPr id="6" name="TextBox 5"/>
          <p:cNvSpPr txBox="1"/>
          <p:nvPr/>
        </p:nvSpPr>
        <p:spPr>
          <a:xfrm>
            <a:off x="4114800" y="2133600"/>
            <a:ext cx="1363578" cy="646331"/>
          </a:xfrm>
          <a:prstGeom prst="rect">
            <a:avLst/>
          </a:prstGeom>
          <a:noFill/>
        </p:spPr>
        <p:txBody>
          <a:bodyPr wrap="none" rtlCol="0">
            <a:spAutoFit/>
          </a:bodyPr>
          <a:lstStyle/>
          <a:p>
            <a:r>
              <a:rPr lang="en-GB" dirty="0"/>
              <a:t>Withdrawal/</a:t>
            </a:r>
          </a:p>
          <a:p>
            <a:r>
              <a:rPr lang="en-GB" dirty="0"/>
              <a:t>admission</a:t>
            </a:r>
          </a:p>
        </p:txBody>
      </p:sp>
      <p:sp>
        <p:nvSpPr>
          <p:cNvPr id="7" name="TextBox 6"/>
          <p:cNvSpPr txBox="1"/>
          <p:nvPr/>
        </p:nvSpPr>
        <p:spPr>
          <a:xfrm>
            <a:off x="5746358" y="3125774"/>
            <a:ext cx="1327479" cy="923330"/>
          </a:xfrm>
          <a:prstGeom prst="rect">
            <a:avLst/>
          </a:prstGeom>
          <a:noFill/>
        </p:spPr>
        <p:txBody>
          <a:bodyPr wrap="none" rtlCol="0">
            <a:spAutoFit/>
          </a:bodyPr>
          <a:lstStyle/>
          <a:p>
            <a:r>
              <a:rPr lang="en-GB" dirty="0"/>
              <a:t>Physical </a:t>
            </a:r>
          </a:p>
          <a:p>
            <a:r>
              <a:rPr lang="en-GB" dirty="0"/>
              <a:t>Stabilisation</a:t>
            </a:r>
          </a:p>
          <a:p>
            <a:r>
              <a:rPr lang="en-GB" dirty="0"/>
              <a:t>on ward</a:t>
            </a:r>
          </a:p>
        </p:txBody>
      </p:sp>
      <p:cxnSp>
        <p:nvCxnSpPr>
          <p:cNvPr id="14" name="Straight Arrow Connector 13"/>
          <p:cNvCxnSpPr/>
          <p:nvPr/>
        </p:nvCxnSpPr>
        <p:spPr>
          <a:xfrm>
            <a:off x="3200400" y="2252549"/>
            <a:ext cx="762000" cy="33451"/>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746358" y="2252549"/>
            <a:ext cx="829263" cy="568869"/>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2170111" y="1724013"/>
            <a:ext cx="301686" cy="369332"/>
          </a:xfrm>
          <a:prstGeom prst="rect">
            <a:avLst/>
          </a:prstGeom>
          <a:noFill/>
        </p:spPr>
        <p:txBody>
          <a:bodyPr wrap="none" rtlCol="0">
            <a:spAutoFit/>
          </a:bodyPr>
          <a:lstStyle/>
          <a:p>
            <a:r>
              <a:rPr lang="en-GB" dirty="0">
                <a:solidFill>
                  <a:srgbClr val="FFFF00"/>
                </a:solidFill>
              </a:rPr>
              <a:t>1</a:t>
            </a:r>
          </a:p>
        </p:txBody>
      </p:sp>
      <p:sp>
        <p:nvSpPr>
          <p:cNvPr id="46" name="TextBox 45"/>
          <p:cNvSpPr txBox="1"/>
          <p:nvPr/>
        </p:nvSpPr>
        <p:spPr>
          <a:xfrm>
            <a:off x="4792578" y="1644134"/>
            <a:ext cx="301686" cy="369332"/>
          </a:xfrm>
          <a:prstGeom prst="rect">
            <a:avLst/>
          </a:prstGeom>
          <a:noFill/>
        </p:spPr>
        <p:txBody>
          <a:bodyPr wrap="none" rtlCol="0">
            <a:spAutoFit/>
          </a:bodyPr>
          <a:lstStyle/>
          <a:p>
            <a:r>
              <a:rPr lang="en-GB" dirty="0">
                <a:solidFill>
                  <a:srgbClr val="FFFF00"/>
                </a:solidFill>
              </a:rPr>
              <a:t>2</a:t>
            </a:r>
          </a:p>
        </p:txBody>
      </p:sp>
      <p:sp>
        <p:nvSpPr>
          <p:cNvPr id="47" name="TextBox 46"/>
          <p:cNvSpPr txBox="1"/>
          <p:nvPr/>
        </p:nvSpPr>
        <p:spPr>
          <a:xfrm>
            <a:off x="7315200" y="3149813"/>
            <a:ext cx="301686" cy="369332"/>
          </a:xfrm>
          <a:prstGeom prst="rect">
            <a:avLst/>
          </a:prstGeom>
          <a:noFill/>
        </p:spPr>
        <p:txBody>
          <a:bodyPr wrap="none" rtlCol="0">
            <a:spAutoFit/>
          </a:bodyPr>
          <a:lstStyle/>
          <a:p>
            <a:r>
              <a:rPr lang="en-GB" dirty="0">
                <a:solidFill>
                  <a:srgbClr val="FFFF00"/>
                </a:solidFill>
              </a:rPr>
              <a:t>3</a:t>
            </a:r>
          </a:p>
        </p:txBody>
      </p:sp>
      <p:sp>
        <p:nvSpPr>
          <p:cNvPr id="51" name="Oval 50"/>
          <p:cNvSpPr/>
          <p:nvPr/>
        </p:nvSpPr>
        <p:spPr>
          <a:xfrm>
            <a:off x="2170111" y="1720334"/>
            <a:ext cx="301686" cy="41326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Oval 51"/>
          <p:cNvSpPr/>
          <p:nvPr/>
        </p:nvSpPr>
        <p:spPr>
          <a:xfrm>
            <a:off x="4802157" y="1644134"/>
            <a:ext cx="301686" cy="41326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p:cNvSpPr/>
          <p:nvPr/>
        </p:nvSpPr>
        <p:spPr>
          <a:xfrm>
            <a:off x="7315200" y="3149813"/>
            <a:ext cx="301686" cy="41326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4103687" y="1447800"/>
            <a:ext cx="1458913" cy="137361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p:nvSpPr>
        <p:spPr>
          <a:xfrm>
            <a:off x="5746358" y="3006084"/>
            <a:ext cx="1952254" cy="104302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p:cNvSpPr/>
          <p:nvPr/>
        </p:nvSpPr>
        <p:spPr>
          <a:xfrm>
            <a:off x="1216967" y="1600201"/>
            <a:ext cx="1849321" cy="114006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Tree>
    <p:extLst>
      <p:ext uri="{BB962C8B-B14F-4D97-AF65-F5344CB8AC3E}">
        <p14:creationId xmlns:p14="http://schemas.microsoft.com/office/powerpoint/2010/main" val="4102688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1447800" y="2328607"/>
            <a:ext cx="3238500" cy="3005393"/>
          </a:xfrm>
          <a:prstGeom prst="ellipse">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Oval 6"/>
          <p:cNvSpPr/>
          <p:nvPr/>
        </p:nvSpPr>
        <p:spPr>
          <a:xfrm>
            <a:off x="3810000" y="3429000"/>
            <a:ext cx="1219200" cy="9649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 name="TextBox 1"/>
          <p:cNvSpPr txBox="1"/>
          <p:nvPr/>
        </p:nvSpPr>
        <p:spPr>
          <a:xfrm>
            <a:off x="2008362" y="3193572"/>
            <a:ext cx="1150251" cy="1200329"/>
          </a:xfrm>
          <a:prstGeom prst="rect">
            <a:avLst/>
          </a:prstGeom>
          <a:noFill/>
        </p:spPr>
        <p:txBody>
          <a:bodyPr wrap="none" rtlCol="0">
            <a:spAutoFit/>
          </a:bodyPr>
          <a:lstStyle/>
          <a:p>
            <a:r>
              <a:rPr lang="en-GB" dirty="0">
                <a:solidFill>
                  <a:schemeClr val="accent3">
                    <a:lumMod val="75000"/>
                  </a:schemeClr>
                </a:solidFill>
              </a:rPr>
              <a:t>Frontal,</a:t>
            </a:r>
          </a:p>
          <a:p>
            <a:r>
              <a:rPr lang="en-GB" dirty="0">
                <a:solidFill>
                  <a:schemeClr val="accent3">
                    <a:lumMod val="75000"/>
                  </a:schemeClr>
                </a:solidFill>
              </a:rPr>
              <a:t>’Limbic’</a:t>
            </a:r>
          </a:p>
          <a:p>
            <a:r>
              <a:rPr lang="en-GB" dirty="0">
                <a:solidFill>
                  <a:schemeClr val="accent3">
                    <a:lumMod val="75000"/>
                  </a:schemeClr>
                </a:solidFill>
              </a:rPr>
              <a:t>Temporal</a:t>
            </a:r>
          </a:p>
          <a:p>
            <a:r>
              <a:rPr lang="en-GB" dirty="0">
                <a:solidFill>
                  <a:schemeClr val="accent3">
                    <a:lumMod val="75000"/>
                  </a:schemeClr>
                </a:solidFill>
              </a:rPr>
              <a:t>symptoms</a:t>
            </a:r>
          </a:p>
        </p:txBody>
      </p:sp>
      <p:sp>
        <p:nvSpPr>
          <p:cNvPr id="3" name="TextBox 2"/>
          <p:cNvSpPr txBox="1"/>
          <p:nvPr/>
        </p:nvSpPr>
        <p:spPr>
          <a:xfrm>
            <a:off x="3916395" y="3842826"/>
            <a:ext cx="510076" cy="369332"/>
          </a:xfrm>
          <a:prstGeom prst="rect">
            <a:avLst/>
          </a:prstGeom>
          <a:noFill/>
        </p:spPr>
        <p:txBody>
          <a:bodyPr wrap="none" rtlCol="0">
            <a:spAutoFit/>
          </a:bodyPr>
          <a:lstStyle/>
          <a:p>
            <a:r>
              <a:rPr lang="en-GB" dirty="0">
                <a:solidFill>
                  <a:srgbClr val="FF0000"/>
                </a:solidFill>
              </a:rPr>
              <a:t>WK</a:t>
            </a:r>
          </a:p>
        </p:txBody>
      </p:sp>
      <p:sp>
        <p:nvSpPr>
          <p:cNvPr id="8" name="Oval 7"/>
          <p:cNvSpPr/>
          <p:nvPr/>
        </p:nvSpPr>
        <p:spPr>
          <a:xfrm>
            <a:off x="4114800" y="2743200"/>
            <a:ext cx="1371600" cy="1295400"/>
          </a:xfrm>
          <a:prstGeom prst="ellipse">
            <a:avLst/>
          </a:prstGeom>
          <a:no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4686300" y="2874280"/>
            <a:ext cx="2910220" cy="646331"/>
          </a:xfrm>
          <a:prstGeom prst="rect">
            <a:avLst/>
          </a:prstGeom>
          <a:noFill/>
        </p:spPr>
        <p:txBody>
          <a:bodyPr wrap="none" rtlCol="0">
            <a:spAutoFit/>
          </a:bodyPr>
          <a:lstStyle/>
          <a:p>
            <a:r>
              <a:rPr lang="en-GB" dirty="0">
                <a:solidFill>
                  <a:schemeClr val="accent1"/>
                </a:solidFill>
              </a:rPr>
              <a:t>Neurological </a:t>
            </a:r>
          </a:p>
          <a:p>
            <a:r>
              <a:rPr lang="en-GB" dirty="0">
                <a:solidFill>
                  <a:schemeClr val="accent1"/>
                </a:solidFill>
              </a:rPr>
              <a:t>Disorders and rarer disorders</a:t>
            </a:r>
          </a:p>
        </p:txBody>
      </p:sp>
      <p:sp>
        <p:nvSpPr>
          <p:cNvPr id="10" name="Oval 9"/>
          <p:cNvSpPr/>
          <p:nvPr/>
        </p:nvSpPr>
        <p:spPr>
          <a:xfrm>
            <a:off x="3417411" y="2438401"/>
            <a:ext cx="1357504" cy="1292444"/>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C000"/>
              </a:solidFill>
            </a:endParaRPr>
          </a:p>
        </p:txBody>
      </p:sp>
      <p:sp>
        <p:nvSpPr>
          <p:cNvPr id="11" name="TextBox 10"/>
          <p:cNvSpPr txBox="1"/>
          <p:nvPr/>
        </p:nvSpPr>
        <p:spPr>
          <a:xfrm>
            <a:off x="3313666" y="2554787"/>
            <a:ext cx="1715534" cy="646331"/>
          </a:xfrm>
          <a:prstGeom prst="rect">
            <a:avLst/>
          </a:prstGeom>
          <a:noFill/>
        </p:spPr>
        <p:txBody>
          <a:bodyPr wrap="none" rtlCol="0">
            <a:spAutoFit/>
          </a:bodyPr>
          <a:lstStyle/>
          <a:p>
            <a:r>
              <a:rPr lang="en-GB" dirty="0">
                <a:solidFill>
                  <a:srgbClr val="FFC000"/>
                </a:solidFill>
              </a:rPr>
              <a:t>Vascular disease</a:t>
            </a:r>
          </a:p>
          <a:p>
            <a:r>
              <a:rPr lang="en-GB" dirty="0">
                <a:solidFill>
                  <a:srgbClr val="FFC000"/>
                </a:solidFill>
              </a:rPr>
              <a:t> and trauma</a:t>
            </a:r>
          </a:p>
        </p:txBody>
      </p:sp>
      <p:sp>
        <p:nvSpPr>
          <p:cNvPr id="12" name="TextBox 11"/>
          <p:cNvSpPr txBox="1"/>
          <p:nvPr/>
        </p:nvSpPr>
        <p:spPr>
          <a:xfrm>
            <a:off x="2933448" y="1162423"/>
            <a:ext cx="3505703" cy="369332"/>
          </a:xfrm>
          <a:prstGeom prst="rect">
            <a:avLst/>
          </a:prstGeom>
          <a:noFill/>
        </p:spPr>
        <p:txBody>
          <a:bodyPr wrap="none" rtlCol="0">
            <a:spAutoFit/>
          </a:bodyPr>
          <a:lstStyle/>
          <a:p>
            <a:pPr algn="ctr"/>
            <a:r>
              <a:rPr lang="en-GB" dirty="0">
                <a:solidFill>
                  <a:srgbClr val="FFFF00"/>
                </a:solidFill>
              </a:rPr>
              <a:t>ALCOHOL RELATED BRAIN DAMAGE</a:t>
            </a:r>
          </a:p>
        </p:txBody>
      </p:sp>
      <p:sp>
        <p:nvSpPr>
          <p:cNvPr id="4" name="Rectangle 3"/>
          <p:cNvSpPr/>
          <p:nvPr/>
        </p:nvSpPr>
        <p:spPr>
          <a:xfrm>
            <a:off x="5867400" y="3548262"/>
            <a:ext cx="3124200" cy="523220"/>
          </a:xfrm>
          <a:prstGeom prst="rect">
            <a:avLst/>
          </a:prstGeom>
        </p:spPr>
        <p:txBody>
          <a:bodyPr wrap="square">
            <a:spAutoFit/>
          </a:bodyPr>
          <a:lstStyle/>
          <a:p>
            <a:r>
              <a:rPr lang="en-GB" sz="1400" dirty="0">
                <a:solidFill>
                  <a:schemeClr val="accent1"/>
                </a:solidFill>
              </a:rPr>
              <a:t>Central Pontine </a:t>
            </a:r>
            <a:r>
              <a:rPr lang="en-GB" sz="1400" dirty="0" err="1">
                <a:solidFill>
                  <a:schemeClr val="accent1"/>
                </a:solidFill>
              </a:rPr>
              <a:t>myelosis</a:t>
            </a:r>
            <a:endParaRPr lang="en-GB" sz="1400" dirty="0">
              <a:solidFill>
                <a:schemeClr val="accent1"/>
              </a:solidFill>
            </a:endParaRPr>
          </a:p>
          <a:p>
            <a:r>
              <a:rPr lang="en-GB" sz="1400" dirty="0" err="1">
                <a:solidFill>
                  <a:schemeClr val="accent1"/>
                </a:solidFill>
              </a:rPr>
              <a:t>Marchiafava-Bignami</a:t>
            </a:r>
            <a:r>
              <a:rPr lang="en-GB" sz="1400" dirty="0">
                <a:solidFill>
                  <a:schemeClr val="accent1"/>
                </a:solidFill>
              </a:rPr>
              <a:t> syndrome</a:t>
            </a:r>
          </a:p>
        </p:txBody>
      </p:sp>
      <p:sp>
        <p:nvSpPr>
          <p:cNvPr id="5" name="TextBox 4">
            <a:extLst>
              <a:ext uri="{FF2B5EF4-FFF2-40B4-BE49-F238E27FC236}">
                <a16:creationId xmlns:a16="http://schemas.microsoft.com/office/drawing/2014/main" id="{7363C1FF-9FCA-4DFF-8152-EB011D3E06F3}"/>
              </a:ext>
            </a:extLst>
          </p:cNvPr>
          <p:cNvSpPr txBox="1"/>
          <p:nvPr/>
        </p:nvSpPr>
        <p:spPr>
          <a:xfrm>
            <a:off x="1600200" y="5791200"/>
            <a:ext cx="6129307" cy="369332"/>
          </a:xfrm>
          <a:prstGeom prst="rect">
            <a:avLst/>
          </a:prstGeom>
          <a:noFill/>
        </p:spPr>
        <p:txBody>
          <a:bodyPr wrap="none" rtlCol="0">
            <a:spAutoFit/>
          </a:bodyPr>
          <a:lstStyle/>
          <a:p>
            <a:r>
              <a:rPr lang="en-GB" dirty="0"/>
              <a:t>Poor nutrition, 30-50 units of alcohol a week for at least 5 years</a:t>
            </a:r>
          </a:p>
        </p:txBody>
      </p:sp>
    </p:spTree>
    <p:extLst>
      <p:ext uri="{BB962C8B-B14F-4D97-AF65-F5344CB8AC3E}">
        <p14:creationId xmlns:p14="http://schemas.microsoft.com/office/powerpoint/2010/main" val="7254889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GB" sz="2000" dirty="0">
                <a:solidFill>
                  <a:schemeClr val="bg1"/>
                </a:solidFill>
              </a:rPr>
              <a:t>The 6 steps of non-intervention</a:t>
            </a:r>
            <a:br>
              <a:rPr lang="en-GB" sz="2000" dirty="0">
                <a:solidFill>
                  <a:schemeClr val="bg1"/>
                </a:solidFill>
              </a:rPr>
            </a:br>
            <a:r>
              <a:rPr lang="en-GB" sz="2000" dirty="0">
                <a:solidFill>
                  <a:schemeClr val="bg1"/>
                </a:solidFill>
              </a:rPr>
              <a:t>for cognitively impaired alcohol dependents (&lt;65)</a:t>
            </a:r>
          </a:p>
        </p:txBody>
      </p:sp>
      <p:sp>
        <p:nvSpPr>
          <p:cNvPr id="5" name="TextBox 4"/>
          <p:cNvSpPr txBox="1"/>
          <p:nvPr/>
        </p:nvSpPr>
        <p:spPr>
          <a:xfrm>
            <a:off x="1367810" y="1929384"/>
            <a:ext cx="1698478" cy="646331"/>
          </a:xfrm>
          <a:prstGeom prst="rect">
            <a:avLst/>
          </a:prstGeom>
          <a:noFill/>
        </p:spPr>
        <p:txBody>
          <a:bodyPr wrap="none" rtlCol="0">
            <a:spAutoFit/>
          </a:bodyPr>
          <a:lstStyle/>
          <a:p>
            <a:r>
              <a:rPr lang="en-GB" dirty="0">
                <a:solidFill>
                  <a:srgbClr val="FFFF00"/>
                </a:solidFill>
              </a:rPr>
              <a:t>A&amp;E</a:t>
            </a:r>
          </a:p>
          <a:p>
            <a:r>
              <a:rPr lang="en-GB" dirty="0">
                <a:solidFill>
                  <a:srgbClr val="FFFF00"/>
                </a:solidFill>
              </a:rPr>
              <a:t>Drunk/confused</a:t>
            </a:r>
          </a:p>
        </p:txBody>
      </p:sp>
      <p:sp>
        <p:nvSpPr>
          <p:cNvPr id="6" name="TextBox 5"/>
          <p:cNvSpPr txBox="1"/>
          <p:nvPr/>
        </p:nvSpPr>
        <p:spPr>
          <a:xfrm>
            <a:off x="4114800" y="2133600"/>
            <a:ext cx="1363578" cy="646331"/>
          </a:xfrm>
          <a:prstGeom prst="rect">
            <a:avLst/>
          </a:prstGeom>
          <a:noFill/>
        </p:spPr>
        <p:txBody>
          <a:bodyPr wrap="none" rtlCol="0">
            <a:spAutoFit/>
          </a:bodyPr>
          <a:lstStyle/>
          <a:p>
            <a:r>
              <a:rPr lang="en-GB" dirty="0">
                <a:solidFill>
                  <a:srgbClr val="FFFF00"/>
                </a:solidFill>
              </a:rPr>
              <a:t>Withdrawal/</a:t>
            </a:r>
          </a:p>
          <a:p>
            <a:r>
              <a:rPr lang="en-GB" dirty="0">
                <a:solidFill>
                  <a:srgbClr val="FFFF00"/>
                </a:solidFill>
              </a:rPr>
              <a:t>admission</a:t>
            </a:r>
          </a:p>
        </p:txBody>
      </p:sp>
      <p:sp>
        <p:nvSpPr>
          <p:cNvPr id="7" name="TextBox 6"/>
          <p:cNvSpPr txBox="1"/>
          <p:nvPr/>
        </p:nvSpPr>
        <p:spPr>
          <a:xfrm>
            <a:off x="5746358" y="3125774"/>
            <a:ext cx="1308884" cy="646331"/>
          </a:xfrm>
          <a:prstGeom prst="rect">
            <a:avLst/>
          </a:prstGeom>
          <a:noFill/>
        </p:spPr>
        <p:txBody>
          <a:bodyPr wrap="none" rtlCol="0">
            <a:spAutoFit/>
          </a:bodyPr>
          <a:lstStyle/>
          <a:p>
            <a:r>
              <a:rPr lang="en-GB" dirty="0">
                <a:solidFill>
                  <a:srgbClr val="FFFF00"/>
                </a:solidFill>
              </a:rPr>
              <a:t>Physical </a:t>
            </a:r>
          </a:p>
          <a:p>
            <a:r>
              <a:rPr lang="en-GB" dirty="0">
                <a:solidFill>
                  <a:srgbClr val="FFFF00"/>
                </a:solidFill>
              </a:rPr>
              <a:t>stabilisation</a:t>
            </a:r>
          </a:p>
        </p:txBody>
      </p:sp>
      <p:sp>
        <p:nvSpPr>
          <p:cNvPr id="8" name="TextBox 7"/>
          <p:cNvSpPr txBox="1"/>
          <p:nvPr/>
        </p:nvSpPr>
        <p:spPr>
          <a:xfrm>
            <a:off x="4419600" y="4401234"/>
            <a:ext cx="1662699" cy="646331"/>
          </a:xfrm>
          <a:prstGeom prst="rect">
            <a:avLst/>
          </a:prstGeom>
          <a:noFill/>
        </p:spPr>
        <p:txBody>
          <a:bodyPr wrap="none" rtlCol="0">
            <a:spAutoFit/>
          </a:bodyPr>
          <a:lstStyle/>
          <a:p>
            <a:r>
              <a:rPr lang="en-GB" dirty="0">
                <a:solidFill>
                  <a:srgbClr val="FFFF00"/>
                </a:solidFill>
              </a:rPr>
              <a:t>Discharged </a:t>
            </a:r>
          </a:p>
          <a:p>
            <a:r>
              <a:rPr lang="en-GB" dirty="0">
                <a:solidFill>
                  <a:srgbClr val="FFFF00"/>
                </a:solidFill>
              </a:rPr>
              <a:t>from acute care</a:t>
            </a:r>
          </a:p>
        </p:txBody>
      </p:sp>
      <p:sp>
        <p:nvSpPr>
          <p:cNvPr id="9" name="TextBox 8"/>
          <p:cNvSpPr txBox="1"/>
          <p:nvPr/>
        </p:nvSpPr>
        <p:spPr>
          <a:xfrm>
            <a:off x="6082299" y="5248655"/>
            <a:ext cx="2269467" cy="307777"/>
          </a:xfrm>
          <a:prstGeom prst="rect">
            <a:avLst/>
          </a:prstGeom>
          <a:noFill/>
        </p:spPr>
        <p:txBody>
          <a:bodyPr wrap="none" rtlCol="0">
            <a:spAutoFit/>
          </a:bodyPr>
          <a:lstStyle/>
          <a:p>
            <a:r>
              <a:rPr lang="en-GB" sz="1400" dirty="0">
                <a:solidFill>
                  <a:srgbClr val="FFFF00"/>
                </a:solidFill>
              </a:rPr>
              <a:t>Institutional care e.g. elderly</a:t>
            </a:r>
          </a:p>
        </p:txBody>
      </p:sp>
      <p:cxnSp>
        <p:nvCxnSpPr>
          <p:cNvPr id="14" name="Straight Arrow Connector 13"/>
          <p:cNvCxnSpPr/>
          <p:nvPr/>
        </p:nvCxnSpPr>
        <p:spPr>
          <a:xfrm>
            <a:off x="3200400" y="2252549"/>
            <a:ext cx="762000" cy="33451"/>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746358" y="2252549"/>
            <a:ext cx="829263" cy="568869"/>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6293242" y="4892641"/>
            <a:ext cx="564758" cy="318992"/>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6320590" y="3917289"/>
            <a:ext cx="537410" cy="515034"/>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2170111" y="1724013"/>
            <a:ext cx="301686" cy="369332"/>
          </a:xfrm>
          <a:prstGeom prst="rect">
            <a:avLst/>
          </a:prstGeom>
          <a:noFill/>
        </p:spPr>
        <p:txBody>
          <a:bodyPr wrap="none" rtlCol="0">
            <a:spAutoFit/>
          </a:bodyPr>
          <a:lstStyle/>
          <a:p>
            <a:r>
              <a:rPr lang="en-GB" dirty="0">
                <a:solidFill>
                  <a:srgbClr val="FFFF00"/>
                </a:solidFill>
              </a:rPr>
              <a:t>1</a:t>
            </a:r>
          </a:p>
        </p:txBody>
      </p:sp>
      <p:sp>
        <p:nvSpPr>
          <p:cNvPr id="46" name="TextBox 45"/>
          <p:cNvSpPr txBox="1"/>
          <p:nvPr/>
        </p:nvSpPr>
        <p:spPr>
          <a:xfrm>
            <a:off x="4792578" y="1644134"/>
            <a:ext cx="301686" cy="369332"/>
          </a:xfrm>
          <a:prstGeom prst="rect">
            <a:avLst/>
          </a:prstGeom>
          <a:noFill/>
        </p:spPr>
        <p:txBody>
          <a:bodyPr wrap="none" rtlCol="0">
            <a:spAutoFit/>
          </a:bodyPr>
          <a:lstStyle/>
          <a:p>
            <a:r>
              <a:rPr lang="en-GB" dirty="0">
                <a:solidFill>
                  <a:srgbClr val="FFFF00"/>
                </a:solidFill>
              </a:rPr>
              <a:t>2</a:t>
            </a:r>
          </a:p>
        </p:txBody>
      </p:sp>
      <p:sp>
        <p:nvSpPr>
          <p:cNvPr id="47" name="TextBox 46"/>
          <p:cNvSpPr txBox="1"/>
          <p:nvPr/>
        </p:nvSpPr>
        <p:spPr>
          <a:xfrm>
            <a:off x="7059648" y="3195973"/>
            <a:ext cx="301686" cy="369332"/>
          </a:xfrm>
          <a:prstGeom prst="rect">
            <a:avLst/>
          </a:prstGeom>
          <a:noFill/>
        </p:spPr>
        <p:txBody>
          <a:bodyPr wrap="none" rtlCol="0">
            <a:spAutoFit/>
          </a:bodyPr>
          <a:lstStyle/>
          <a:p>
            <a:r>
              <a:rPr lang="en-GB" dirty="0">
                <a:solidFill>
                  <a:srgbClr val="FFFF00"/>
                </a:solidFill>
              </a:rPr>
              <a:t>3</a:t>
            </a:r>
          </a:p>
        </p:txBody>
      </p:sp>
      <p:sp>
        <p:nvSpPr>
          <p:cNvPr id="51" name="Oval 50"/>
          <p:cNvSpPr/>
          <p:nvPr/>
        </p:nvSpPr>
        <p:spPr>
          <a:xfrm>
            <a:off x="2170111" y="1720334"/>
            <a:ext cx="301686" cy="41326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52" name="Oval 51"/>
          <p:cNvSpPr/>
          <p:nvPr/>
        </p:nvSpPr>
        <p:spPr>
          <a:xfrm>
            <a:off x="4802157" y="1644134"/>
            <a:ext cx="301686" cy="41326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p:cNvSpPr/>
          <p:nvPr/>
        </p:nvSpPr>
        <p:spPr>
          <a:xfrm>
            <a:off x="7059648" y="3157166"/>
            <a:ext cx="301686" cy="41326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54" name="Oval 53"/>
          <p:cNvSpPr/>
          <p:nvPr/>
        </p:nvSpPr>
        <p:spPr>
          <a:xfrm>
            <a:off x="5595515" y="4119135"/>
            <a:ext cx="301686" cy="41326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FF00"/>
                </a:solidFill>
              </a:rPr>
              <a:t>4</a:t>
            </a:r>
          </a:p>
        </p:txBody>
      </p:sp>
      <p:sp>
        <p:nvSpPr>
          <p:cNvPr id="2" name="TextBox 1"/>
          <p:cNvSpPr txBox="1"/>
          <p:nvPr/>
        </p:nvSpPr>
        <p:spPr>
          <a:xfrm>
            <a:off x="2440636" y="3099137"/>
            <a:ext cx="927562" cy="738664"/>
          </a:xfrm>
          <a:prstGeom prst="rect">
            <a:avLst/>
          </a:prstGeom>
          <a:noFill/>
        </p:spPr>
        <p:txBody>
          <a:bodyPr wrap="none" rtlCol="0">
            <a:spAutoFit/>
          </a:bodyPr>
          <a:lstStyle/>
          <a:p>
            <a:r>
              <a:rPr lang="en-GB" sz="1400" dirty="0">
                <a:solidFill>
                  <a:srgbClr val="FFFF00"/>
                </a:solidFill>
              </a:rPr>
              <a:t>alcohol </a:t>
            </a:r>
          </a:p>
          <a:p>
            <a:r>
              <a:rPr lang="en-GB" sz="1400" dirty="0">
                <a:solidFill>
                  <a:srgbClr val="FFFF00"/>
                </a:solidFill>
              </a:rPr>
              <a:t>treatment</a:t>
            </a:r>
          </a:p>
          <a:p>
            <a:r>
              <a:rPr lang="en-GB" sz="1400" dirty="0">
                <a:solidFill>
                  <a:srgbClr val="FFFF00"/>
                </a:solidFill>
              </a:rPr>
              <a:t>services</a:t>
            </a:r>
          </a:p>
        </p:txBody>
      </p:sp>
      <p:cxnSp>
        <p:nvCxnSpPr>
          <p:cNvPr id="12" name="Straight Arrow Connector 11"/>
          <p:cNvCxnSpPr/>
          <p:nvPr/>
        </p:nvCxnSpPr>
        <p:spPr>
          <a:xfrm flipH="1" flipV="1">
            <a:off x="3429000" y="3565305"/>
            <a:ext cx="837176" cy="414554"/>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4103687" y="1447800"/>
            <a:ext cx="1458913" cy="137361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p:nvSpPr>
        <p:spPr>
          <a:xfrm>
            <a:off x="5746358" y="3006084"/>
            <a:ext cx="1952254" cy="76602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36" name="Rectangle 35"/>
          <p:cNvSpPr/>
          <p:nvPr/>
        </p:nvSpPr>
        <p:spPr>
          <a:xfrm>
            <a:off x="4342887" y="4053244"/>
            <a:ext cx="1816123" cy="99889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57" name="Rectangle 56"/>
          <p:cNvSpPr/>
          <p:nvPr/>
        </p:nvSpPr>
        <p:spPr>
          <a:xfrm>
            <a:off x="1216967" y="1600201"/>
            <a:ext cx="1849321" cy="114006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Straight Arrow Connector 29"/>
          <p:cNvCxnSpPr/>
          <p:nvPr/>
        </p:nvCxnSpPr>
        <p:spPr>
          <a:xfrm flipH="1">
            <a:off x="2904418" y="4401233"/>
            <a:ext cx="943170" cy="0"/>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066800" y="4094935"/>
            <a:ext cx="2360262" cy="523220"/>
          </a:xfrm>
          <a:prstGeom prst="rect">
            <a:avLst/>
          </a:prstGeom>
          <a:noFill/>
        </p:spPr>
        <p:txBody>
          <a:bodyPr wrap="none" rtlCol="0">
            <a:spAutoFit/>
          </a:bodyPr>
          <a:lstStyle/>
          <a:p>
            <a:r>
              <a:rPr lang="en-GB" sz="1400" dirty="0">
                <a:solidFill>
                  <a:srgbClr val="FFFF00"/>
                </a:solidFill>
              </a:rPr>
              <a:t>Alcohol problems may not be </a:t>
            </a:r>
          </a:p>
          <a:p>
            <a:r>
              <a:rPr lang="en-GB" sz="1400" dirty="0">
                <a:solidFill>
                  <a:srgbClr val="FFFF00"/>
                </a:solidFill>
              </a:rPr>
              <a:t>assessed</a:t>
            </a:r>
          </a:p>
        </p:txBody>
      </p:sp>
    </p:spTree>
    <p:extLst>
      <p:ext uri="{BB962C8B-B14F-4D97-AF65-F5344CB8AC3E}">
        <p14:creationId xmlns:p14="http://schemas.microsoft.com/office/powerpoint/2010/main" val="32218110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GB" sz="2000" dirty="0">
                <a:solidFill>
                  <a:srgbClr val="92D050"/>
                </a:solidFill>
              </a:rPr>
              <a:t>The 5 steps of non-intervention</a:t>
            </a:r>
            <a:br>
              <a:rPr lang="en-GB" sz="2000" dirty="0">
                <a:solidFill>
                  <a:srgbClr val="92D050"/>
                </a:solidFill>
              </a:rPr>
            </a:br>
            <a:r>
              <a:rPr lang="en-GB" sz="2000" dirty="0">
                <a:solidFill>
                  <a:srgbClr val="92D050"/>
                </a:solidFill>
              </a:rPr>
              <a:t>for cognitively impaired alcohol dependents</a:t>
            </a:r>
          </a:p>
        </p:txBody>
      </p:sp>
      <p:sp>
        <p:nvSpPr>
          <p:cNvPr id="5" name="TextBox 4"/>
          <p:cNvSpPr txBox="1"/>
          <p:nvPr/>
        </p:nvSpPr>
        <p:spPr>
          <a:xfrm>
            <a:off x="1367810" y="1929384"/>
            <a:ext cx="1698478" cy="646331"/>
          </a:xfrm>
          <a:prstGeom prst="rect">
            <a:avLst/>
          </a:prstGeom>
          <a:noFill/>
        </p:spPr>
        <p:txBody>
          <a:bodyPr wrap="none" rtlCol="0">
            <a:spAutoFit/>
          </a:bodyPr>
          <a:lstStyle/>
          <a:p>
            <a:r>
              <a:rPr lang="en-GB" dirty="0">
                <a:solidFill>
                  <a:srgbClr val="FFFF00"/>
                </a:solidFill>
              </a:rPr>
              <a:t>A&amp;E</a:t>
            </a:r>
          </a:p>
          <a:p>
            <a:r>
              <a:rPr lang="en-GB" dirty="0">
                <a:solidFill>
                  <a:srgbClr val="FFFF00"/>
                </a:solidFill>
              </a:rPr>
              <a:t>Drunk/confused</a:t>
            </a:r>
          </a:p>
        </p:txBody>
      </p:sp>
      <p:sp>
        <p:nvSpPr>
          <p:cNvPr id="6" name="TextBox 5"/>
          <p:cNvSpPr txBox="1"/>
          <p:nvPr/>
        </p:nvSpPr>
        <p:spPr>
          <a:xfrm>
            <a:off x="4114800" y="2133600"/>
            <a:ext cx="1363578" cy="646331"/>
          </a:xfrm>
          <a:prstGeom prst="rect">
            <a:avLst/>
          </a:prstGeom>
          <a:noFill/>
        </p:spPr>
        <p:txBody>
          <a:bodyPr wrap="none" rtlCol="0">
            <a:spAutoFit/>
          </a:bodyPr>
          <a:lstStyle/>
          <a:p>
            <a:r>
              <a:rPr lang="en-GB" dirty="0">
                <a:solidFill>
                  <a:srgbClr val="FFFF00"/>
                </a:solidFill>
              </a:rPr>
              <a:t>Withdrawal/</a:t>
            </a:r>
          </a:p>
          <a:p>
            <a:r>
              <a:rPr lang="en-GB" dirty="0">
                <a:solidFill>
                  <a:srgbClr val="FFFF00"/>
                </a:solidFill>
              </a:rPr>
              <a:t>admission</a:t>
            </a:r>
          </a:p>
        </p:txBody>
      </p:sp>
      <p:sp>
        <p:nvSpPr>
          <p:cNvPr id="7" name="TextBox 6"/>
          <p:cNvSpPr txBox="1"/>
          <p:nvPr/>
        </p:nvSpPr>
        <p:spPr>
          <a:xfrm>
            <a:off x="5746358" y="3125774"/>
            <a:ext cx="1308884" cy="646331"/>
          </a:xfrm>
          <a:prstGeom prst="rect">
            <a:avLst/>
          </a:prstGeom>
          <a:noFill/>
        </p:spPr>
        <p:txBody>
          <a:bodyPr wrap="none" rtlCol="0">
            <a:spAutoFit/>
          </a:bodyPr>
          <a:lstStyle/>
          <a:p>
            <a:r>
              <a:rPr lang="en-GB" dirty="0">
                <a:solidFill>
                  <a:srgbClr val="FFFF00"/>
                </a:solidFill>
              </a:rPr>
              <a:t>Physical </a:t>
            </a:r>
          </a:p>
          <a:p>
            <a:r>
              <a:rPr lang="en-GB" dirty="0">
                <a:solidFill>
                  <a:srgbClr val="FFFF00"/>
                </a:solidFill>
              </a:rPr>
              <a:t>stabilisation</a:t>
            </a:r>
          </a:p>
        </p:txBody>
      </p:sp>
      <p:sp>
        <p:nvSpPr>
          <p:cNvPr id="8" name="TextBox 7"/>
          <p:cNvSpPr txBox="1"/>
          <p:nvPr/>
        </p:nvSpPr>
        <p:spPr>
          <a:xfrm>
            <a:off x="4419600" y="4401234"/>
            <a:ext cx="1662699" cy="646331"/>
          </a:xfrm>
          <a:prstGeom prst="rect">
            <a:avLst/>
          </a:prstGeom>
          <a:noFill/>
        </p:spPr>
        <p:txBody>
          <a:bodyPr wrap="none" rtlCol="0">
            <a:spAutoFit/>
          </a:bodyPr>
          <a:lstStyle/>
          <a:p>
            <a:r>
              <a:rPr lang="en-GB" dirty="0">
                <a:solidFill>
                  <a:srgbClr val="FFFF00"/>
                </a:solidFill>
              </a:rPr>
              <a:t>Discharged </a:t>
            </a:r>
          </a:p>
          <a:p>
            <a:r>
              <a:rPr lang="en-GB" dirty="0">
                <a:solidFill>
                  <a:srgbClr val="FFFF00"/>
                </a:solidFill>
              </a:rPr>
              <a:t>from acute care</a:t>
            </a:r>
          </a:p>
        </p:txBody>
      </p:sp>
      <p:sp>
        <p:nvSpPr>
          <p:cNvPr id="9" name="TextBox 8"/>
          <p:cNvSpPr txBox="1"/>
          <p:nvPr/>
        </p:nvSpPr>
        <p:spPr>
          <a:xfrm>
            <a:off x="6082299" y="5248655"/>
            <a:ext cx="2263120" cy="738664"/>
          </a:xfrm>
          <a:prstGeom prst="rect">
            <a:avLst/>
          </a:prstGeom>
          <a:noFill/>
        </p:spPr>
        <p:txBody>
          <a:bodyPr wrap="none" rtlCol="0">
            <a:spAutoFit/>
          </a:bodyPr>
          <a:lstStyle/>
          <a:p>
            <a:r>
              <a:rPr lang="en-GB" sz="1400" dirty="0">
                <a:solidFill>
                  <a:srgbClr val="FFFF00"/>
                </a:solidFill>
              </a:rPr>
              <a:t>Inappropriate</a:t>
            </a:r>
          </a:p>
          <a:p>
            <a:r>
              <a:rPr lang="en-GB" sz="1400" dirty="0">
                <a:solidFill>
                  <a:srgbClr val="FFFF00"/>
                </a:solidFill>
              </a:rPr>
              <a:t>Institutional care</a:t>
            </a:r>
          </a:p>
          <a:p>
            <a:r>
              <a:rPr lang="en-GB" sz="1400" dirty="0">
                <a:solidFill>
                  <a:srgbClr val="FFFF00"/>
                </a:solidFill>
              </a:rPr>
              <a:t>Elderly mental Illness homes</a:t>
            </a:r>
          </a:p>
        </p:txBody>
      </p:sp>
      <p:sp>
        <p:nvSpPr>
          <p:cNvPr id="10" name="TextBox 9"/>
          <p:cNvSpPr txBox="1"/>
          <p:nvPr/>
        </p:nvSpPr>
        <p:spPr>
          <a:xfrm>
            <a:off x="1513834" y="5248655"/>
            <a:ext cx="2139881" cy="1384995"/>
          </a:xfrm>
          <a:prstGeom prst="rect">
            <a:avLst/>
          </a:prstGeom>
          <a:noFill/>
        </p:spPr>
        <p:txBody>
          <a:bodyPr wrap="none" rtlCol="0">
            <a:spAutoFit/>
          </a:bodyPr>
          <a:lstStyle/>
          <a:p>
            <a:r>
              <a:rPr lang="en-GB" sz="1400" dirty="0">
                <a:solidFill>
                  <a:srgbClr val="FFFF00"/>
                </a:solidFill>
              </a:rPr>
              <a:t>1.Return to drinking </a:t>
            </a:r>
          </a:p>
          <a:p>
            <a:r>
              <a:rPr lang="en-GB" sz="1400" dirty="0">
                <a:solidFill>
                  <a:srgbClr val="FFFF00"/>
                </a:solidFill>
              </a:rPr>
              <a:t>environment</a:t>
            </a:r>
          </a:p>
          <a:p>
            <a:r>
              <a:rPr lang="en-GB" sz="1400" dirty="0">
                <a:solidFill>
                  <a:srgbClr val="FFFF00"/>
                </a:solidFill>
              </a:rPr>
              <a:t>2.Don’t remember</a:t>
            </a:r>
          </a:p>
          <a:p>
            <a:r>
              <a:rPr lang="en-GB" sz="1400" dirty="0">
                <a:solidFill>
                  <a:srgbClr val="FFFF00"/>
                </a:solidFill>
              </a:rPr>
              <a:t>hospital admission</a:t>
            </a:r>
          </a:p>
          <a:p>
            <a:r>
              <a:rPr lang="en-GB" sz="1400" dirty="0">
                <a:solidFill>
                  <a:srgbClr val="FFFF00"/>
                </a:solidFill>
              </a:rPr>
              <a:t>3.No insight, Poor impulse </a:t>
            </a:r>
          </a:p>
          <a:p>
            <a:r>
              <a:rPr lang="en-GB" sz="1400" dirty="0">
                <a:solidFill>
                  <a:srgbClr val="FFFF00"/>
                </a:solidFill>
              </a:rPr>
              <a:t>control</a:t>
            </a:r>
          </a:p>
        </p:txBody>
      </p:sp>
      <p:cxnSp>
        <p:nvCxnSpPr>
          <p:cNvPr id="14" name="Straight Arrow Connector 13"/>
          <p:cNvCxnSpPr/>
          <p:nvPr/>
        </p:nvCxnSpPr>
        <p:spPr>
          <a:xfrm>
            <a:off x="3200400" y="2252549"/>
            <a:ext cx="762000" cy="33451"/>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746358" y="2252549"/>
            <a:ext cx="829263" cy="568869"/>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3276600" y="4756666"/>
            <a:ext cx="762000" cy="381000"/>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6293242" y="4892641"/>
            <a:ext cx="564758" cy="318992"/>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6320590" y="3917289"/>
            <a:ext cx="537410" cy="515034"/>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4038600" y="6277196"/>
            <a:ext cx="1962162" cy="0"/>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6575621" y="5887813"/>
            <a:ext cx="206179" cy="263652"/>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6812280" y="6040374"/>
            <a:ext cx="1772665" cy="738664"/>
          </a:xfrm>
          <a:prstGeom prst="rect">
            <a:avLst/>
          </a:prstGeom>
          <a:noFill/>
        </p:spPr>
        <p:txBody>
          <a:bodyPr wrap="none" rtlCol="0">
            <a:spAutoFit/>
          </a:bodyPr>
          <a:lstStyle/>
          <a:p>
            <a:r>
              <a:rPr lang="en-GB" sz="1400" dirty="0">
                <a:solidFill>
                  <a:srgbClr val="FFFF00"/>
                </a:solidFill>
              </a:rPr>
              <a:t>Institutionalisation</a:t>
            </a:r>
          </a:p>
          <a:p>
            <a:r>
              <a:rPr lang="en-GB" sz="1400" dirty="0">
                <a:solidFill>
                  <a:srgbClr val="FFFF00"/>
                </a:solidFill>
              </a:rPr>
              <a:t>morbidity &amp; mortality</a:t>
            </a:r>
          </a:p>
          <a:p>
            <a:r>
              <a:rPr lang="en-GB" sz="1400" dirty="0">
                <a:solidFill>
                  <a:srgbClr val="FFFF00"/>
                </a:solidFill>
              </a:rPr>
              <a:t>Undue expense</a:t>
            </a:r>
          </a:p>
        </p:txBody>
      </p:sp>
      <p:cxnSp>
        <p:nvCxnSpPr>
          <p:cNvPr id="44" name="Straight Arrow Connector 43"/>
          <p:cNvCxnSpPr/>
          <p:nvPr/>
        </p:nvCxnSpPr>
        <p:spPr>
          <a:xfrm flipV="1">
            <a:off x="6812280" y="6271413"/>
            <a:ext cx="0" cy="18966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2170111" y="1724013"/>
            <a:ext cx="301686" cy="369332"/>
          </a:xfrm>
          <a:prstGeom prst="rect">
            <a:avLst/>
          </a:prstGeom>
          <a:noFill/>
        </p:spPr>
        <p:txBody>
          <a:bodyPr wrap="none" rtlCol="0">
            <a:spAutoFit/>
          </a:bodyPr>
          <a:lstStyle/>
          <a:p>
            <a:r>
              <a:rPr lang="en-GB" dirty="0">
                <a:solidFill>
                  <a:srgbClr val="FFFF00"/>
                </a:solidFill>
              </a:rPr>
              <a:t>1</a:t>
            </a:r>
          </a:p>
        </p:txBody>
      </p:sp>
      <p:sp>
        <p:nvSpPr>
          <p:cNvPr id="46" name="TextBox 45"/>
          <p:cNvSpPr txBox="1"/>
          <p:nvPr/>
        </p:nvSpPr>
        <p:spPr>
          <a:xfrm>
            <a:off x="4792578" y="1644134"/>
            <a:ext cx="301686" cy="369332"/>
          </a:xfrm>
          <a:prstGeom prst="rect">
            <a:avLst/>
          </a:prstGeom>
          <a:noFill/>
        </p:spPr>
        <p:txBody>
          <a:bodyPr wrap="none" rtlCol="0">
            <a:spAutoFit/>
          </a:bodyPr>
          <a:lstStyle/>
          <a:p>
            <a:r>
              <a:rPr lang="en-GB" dirty="0">
                <a:solidFill>
                  <a:srgbClr val="FFFF00"/>
                </a:solidFill>
              </a:rPr>
              <a:t>2</a:t>
            </a:r>
          </a:p>
        </p:txBody>
      </p:sp>
      <p:sp>
        <p:nvSpPr>
          <p:cNvPr id="47" name="TextBox 46"/>
          <p:cNvSpPr txBox="1"/>
          <p:nvPr/>
        </p:nvSpPr>
        <p:spPr>
          <a:xfrm>
            <a:off x="7059648" y="3195973"/>
            <a:ext cx="301686" cy="369332"/>
          </a:xfrm>
          <a:prstGeom prst="rect">
            <a:avLst/>
          </a:prstGeom>
          <a:noFill/>
        </p:spPr>
        <p:txBody>
          <a:bodyPr wrap="none" rtlCol="0">
            <a:spAutoFit/>
          </a:bodyPr>
          <a:lstStyle/>
          <a:p>
            <a:r>
              <a:rPr lang="en-GB" dirty="0">
                <a:solidFill>
                  <a:srgbClr val="FFFF00"/>
                </a:solidFill>
              </a:rPr>
              <a:t>3</a:t>
            </a:r>
          </a:p>
        </p:txBody>
      </p:sp>
      <p:sp>
        <p:nvSpPr>
          <p:cNvPr id="51" name="Oval 50"/>
          <p:cNvSpPr/>
          <p:nvPr/>
        </p:nvSpPr>
        <p:spPr>
          <a:xfrm>
            <a:off x="2170111" y="1720334"/>
            <a:ext cx="301686" cy="41326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52" name="Oval 51"/>
          <p:cNvSpPr/>
          <p:nvPr/>
        </p:nvSpPr>
        <p:spPr>
          <a:xfrm>
            <a:off x="4802157" y="1644134"/>
            <a:ext cx="301686" cy="41326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p:cNvSpPr/>
          <p:nvPr/>
        </p:nvSpPr>
        <p:spPr>
          <a:xfrm>
            <a:off x="7059648" y="3157166"/>
            <a:ext cx="301686" cy="41326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54" name="Oval 53"/>
          <p:cNvSpPr/>
          <p:nvPr/>
        </p:nvSpPr>
        <p:spPr>
          <a:xfrm>
            <a:off x="1196271" y="5490631"/>
            <a:ext cx="301686" cy="41326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FF00"/>
                </a:solidFill>
              </a:rPr>
              <a:t>5</a:t>
            </a:r>
          </a:p>
        </p:txBody>
      </p:sp>
      <p:sp>
        <p:nvSpPr>
          <p:cNvPr id="2" name="TextBox 1"/>
          <p:cNvSpPr txBox="1"/>
          <p:nvPr/>
        </p:nvSpPr>
        <p:spPr>
          <a:xfrm>
            <a:off x="1613340" y="3027155"/>
            <a:ext cx="1940867" cy="1169551"/>
          </a:xfrm>
          <a:prstGeom prst="rect">
            <a:avLst/>
          </a:prstGeom>
          <a:noFill/>
        </p:spPr>
        <p:txBody>
          <a:bodyPr wrap="square" rtlCol="0">
            <a:spAutoFit/>
          </a:bodyPr>
          <a:lstStyle/>
          <a:p>
            <a:r>
              <a:rPr lang="en-GB" sz="1400" dirty="0">
                <a:solidFill>
                  <a:srgbClr val="FFFF00"/>
                </a:solidFill>
              </a:rPr>
              <a:t>Alcohol treatment services: Non engagement with (memory problems) ‘Denial’</a:t>
            </a:r>
          </a:p>
        </p:txBody>
      </p:sp>
      <p:cxnSp>
        <p:nvCxnSpPr>
          <p:cNvPr id="12" name="Straight Arrow Connector 11"/>
          <p:cNvCxnSpPr/>
          <p:nvPr/>
        </p:nvCxnSpPr>
        <p:spPr>
          <a:xfrm flipH="1" flipV="1">
            <a:off x="3429000" y="3565305"/>
            <a:ext cx="837176" cy="414554"/>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1905000" y="4063941"/>
            <a:ext cx="0" cy="983624"/>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4103687" y="1447800"/>
            <a:ext cx="1458913" cy="137361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p:nvSpPr>
        <p:spPr>
          <a:xfrm>
            <a:off x="5746358" y="3006084"/>
            <a:ext cx="1952254" cy="76602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36" name="Rectangle 35"/>
          <p:cNvSpPr/>
          <p:nvPr/>
        </p:nvSpPr>
        <p:spPr>
          <a:xfrm>
            <a:off x="4342887" y="4053244"/>
            <a:ext cx="1816123" cy="99889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38" name="Rectangle 37"/>
          <p:cNvSpPr/>
          <p:nvPr/>
        </p:nvSpPr>
        <p:spPr>
          <a:xfrm>
            <a:off x="1001736" y="5183744"/>
            <a:ext cx="2579664" cy="144030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57" name="Rectangle 56"/>
          <p:cNvSpPr/>
          <p:nvPr/>
        </p:nvSpPr>
        <p:spPr>
          <a:xfrm>
            <a:off x="1216967" y="1600201"/>
            <a:ext cx="1849321" cy="114006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2067345" y="4139311"/>
            <a:ext cx="1891765" cy="954107"/>
          </a:xfrm>
          <a:prstGeom prst="rect">
            <a:avLst/>
          </a:prstGeom>
        </p:spPr>
        <p:txBody>
          <a:bodyPr wrap="square">
            <a:spAutoFit/>
          </a:bodyPr>
          <a:lstStyle/>
          <a:p>
            <a:r>
              <a:rPr lang="en-GB" sz="1400" dirty="0">
                <a:solidFill>
                  <a:srgbClr val="FFFF00"/>
                </a:solidFill>
              </a:rPr>
              <a:t>Mental health not assessed, </a:t>
            </a:r>
          </a:p>
          <a:p>
            <a:r>
              <a:rPr lang="en-GB" sz="1400" dirty="0">
                <a:solidFill>
                  <a:srgbClr val="FFFF00"/>
                </a:solidFill>
              </a:rPr>
              <a:t>no follow up</a:t>
            </a:r>
          </a:p>
          <a:p>
            <a:r>
              <a:rPr lang="en-GB" sz="1400" dirty="0">
                <a:solidFill>
                  <a:srgbClr val="FFFF00"/>
                </a:solidFill>
              </a:rPr>
              <a:t>Lost to service</a:t>
            </a:r>
          </a:p>
        </p:txBody>
      </p:sp>
      <p:cxnSp>
        <p:nvCxnSpPr>
          <p:cNvPr id="42" name="Straight Arrow Connector 41"/>
          <p:cNvCxnSpPr/>
          <p:nvPr/>
        </p:nvCxnSpPr>
        <p:spPr>
          <a:xfrm>
            <a:off x="2667000" y="4947166"/>
            <a:ext cx="0" cy="211264"/>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a:off x="3433055" y="4342112"/>
            <a:ext cx="681745" cy="0"/>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48" name="Bent Arrow 47"/>
          <p:cNvSpPr/>
          <p:nvPr/>
        </p:nvSpPr>
        <p:spPr>
          <a:xfrm>
            <a:off x="685800" y="2057400"/>
            <a:ext cx="314672" cy="3268101"/>
          </a:xfrm>
          <a:prstGeom prst="ben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0" name="TextBox 49"/>
          <p:cNvSpPr txBox="1"/>
          <p:nvPr/>
        </p:nvSpPr>
        <p:spPr>
          <a:xfrm>
            <a:off x="111381" y="4539733"/>
            <a:ext cx="1059906" cy="1015663"/>
          </a:xfrm>
          <a:prstGeom prst="rect">
            <a:avLst/>
          </a:prstGeom>
          <a:noFill/>
        </p:spPr>
        <p:txBody>
          <a:bodyPr wrap="none" rtlCol="0">
            <a:spAutoFit/>
          </a:bodyPr>
          <a:lstStyle/>
          <a:p>
            <a:r>
              <a:rPr lang="en-GB" sz="2000" b="1" dirty="0"/>
              <a:t>Back</a:t>
            </a:r>
          </a:p>
          <a:p>
            <a:r>
              <a:rPr lang="en-GB" sz="2000" b="1" dirty="0"/>
              <a:t>to </a:t>
            </a:r>
          </a:p>
          <a:p>
            <a:r>
              <a:rPr lang="en-GB" sz="2000" b="1" dirty="0"/>
              <a:t>drinking</a:t>
            </a:r>
          </a:p>
        </p:txBody>
      </p:sp>
      <p:sp>
        <p:nvSpPr>
          <p:cNvPr id="56" name="Oval 55"/>
          <p:cNvSpPr/>
          <p:nvPr/>
        </p:nvSpPr>
        <p:spPr>
          <a:xfrm>
            <a:off x="5019681" y="4080782"/>
            <a:ext cx="301686" cy="41326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FFFF00"/>
                </a:solidFill>
              </a:rPr>
              <a:t>4</a:t>
            </a:r>
          </a:p>
        </p:txBody>
      </p:sp>
    </p:spTree>
    <p:extLst>
      <p:ext uri="{BB962C8B-B14F-4D97-AF65-F5344CB8AC3E}">
        <p14:creationId xmlns:p14="http://schemas.microsoft.com/office/powerpoint/2010/main" val="1214164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38" grpId="0" animBg="1"/>
      <p:bldP spid="48" grpId="0" animBg="1"/>
      <p:bldP spid="5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GB" dirty="0"/>
              <a:t>ARBD</a:t>
            </a:r>
            <a:br>
              <a:rPr lang="en-GB" dirty="0"/>
            </a:br>
            <a:r>
              <a:rPr lang="en-GB" dirty="0"/>
              <a:t>The unmanaged and ignored</a:t>
            </a:r>
          </a:p>
        </p:txBody>
      </p:sp>
      <p:sp>
        <p:nvSpPr>
          <p:cNvPr id="4" name="Subtitle 3"/>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3354846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solidFill>
                  <a:srgbClr val="92D050"/>
                </a:solidFill>
              </a:rPr>
              <a:t>ARBD</a:t>
            </a:r>
            <a:br>
              <a:rPr lang="en-GB" dirty="0">
                <a:solidFill>
                  <a:srgbClr val="92D050"/>
                </a:solidFill>
              </a:rPr>
            </a:br>
            <a:r>
              <a:rPr lang="en-GB" dirty="0">
                <a:solidFill>
                  <a:srgbClr val="92D050"/>
                </a:solidFill>
              </a:rPr>
              <a:t>(a practical classification)</a:t>
            </a:r>
            <a:endParaRPr lang="en-GB" sz="2700" dirty="0">
              <a:solidFill>
                <a:srgbClr val="92D050"/>
              </a:solidFill>
            </a:endParaRPr>
          </a:p>
        </p:txBody>
      </p:sp>
      <p:sp>
        <p:nvSpPr>
          <p:cNvPr id="5" name="Content Placeholder 4"/>
          <p:cNvSpPr>
            <a:spLocks noGrp="1"/>
          </p:cNvSpPr>
          <p:nvPr>
            <p:ph idx="1"/>
          </p:nvPr>
        </p:nvSpPr>
        <p:spPr/>
        <p:txBody>
          <a:bodyPr>
            <a:normAutofit fontScale="62500" lnSpcReduction="20000"/>
          </a:bodyPr>
          <a:lstStyle/>
          <a:p>
            <a:pPr marL="514350" indent="-514350">
              <a:buFont typeface="+mj-lt"/>
              <a:buAutoNum type="arabicPeriod"/>
            </a:pPr>
            <a:r>
              <a:rPr lang="en-GB" dirty="0"/>
              <a:t>Acute effects of alcohol</a:t>
            </a:r>
          </a:p>
          <a:p>
            <a:pPr lvl="1"/>
            <a:r>
              <a:rPr lang="en-GB" dirty="0"/>
              <a:t>Drunk</a:t>
            </a:r>
          </a:p>
          <a:p>
            <a:pPr lvl="1"/>
            <a:r>
              <a:rPr lang="en-GB" dirty="0"/>
              <a:t>Withdrawal</a:t>
            </a:r>
          </a:p>
          <a:p>
            <a:pPr lvl="1"/>
            <a:r>
              <a:rPr lang="en-GB" dirty="0"/>
              <a:t>Encephalopathies</a:t>
            </a:r>
          </a:p>
          <a:p>
            <a:pPr lvl="1"/>
            <a:r>
              <a:rPr lang="en-GB" dirty="0"/>
              <a:t>delirium</a:t>
            </a:r>
          </a:p>
          <a:p>
            <a:pPr marL="514350" indent="-514350">
              <a:buFont typeface="+mj-lt"/>
              <a:buAutoNum type="arabicPeriod"/>
            </a:pPr>
            <a:r>
              <a:rPr lang="en-GB" dirty="0"/>
              <a:t>Medium term effects of alcohol </a:t>
            </a:r>
            <a:r>
              <a:rPr lang="en-GB" sz="2800" dirty="0"/>
              <a:t>(transient ARBD)</a:t>
            </a:r>
            <a:r>
              <a:rPr lang="en-GB" sz="2800" baseline="30000" dirty="0"/>
              <a:t>1</a:t>
            </a:r>
            <a:endParaRPr lang="en-GB" dirty="0"/>
          </a:p>
          <a:p>
            <a:pPr lvl="1"/>
            <a:r>
              <a:rPr lang="en-GB" dirty="0"/>
              <a:t>In heavy, long term abusers: may last 3-4 months</a:t>
            </a:r>
          </a:p>
          <a:p>
            <a:pPr lvl="1"/>
            <a:r>
              <a:rPr lang="en-GB" dirty="0"/>
              <a:t>Often dramatic improvement</a:t>
            </a:r>
          </a:p>
          <a:p>
            <a:pPr marL="514350" indent="-514350">
              <a:buFont typeface="+mj-lt"/>
              <a:buAutoNum type="arabicPeriod"/>
            </a:pPr>
            <a:r>
              <a:rPr lang="en-GB" dirty="0"/>
              <a:t>Long term effects of alcohol/thiamine deficiency</a:t>
            </a:r>
            <a:r>
              <a:rPr lang="en-GB" baseline="30000" dirty="0"/>
              <a:t>2,3</a:t>
            </a:r>
            <a:endParaRPr lang="en-GB" dirty="0"/>
          </a:p>
          <a:p>
            <a:pPr lvl="1"/>
            <a:r>
              <a:rPr lang="en-GB" dirty="0"/>
              <a:t>Brain cells take at least a year to grow</a:t>
            </a:r>
          </a:p>
          <a:p>
            <a:pPr lvl="1"/>
            <a:r>
              <a:rPr lang="en-GB" dirty="0"/>
              <a:t>Deficits may show some improvement over 2-3 years. </a:t>
            </a:r>
          </a:p>
          <a:p>
            <a:pPr marL="514350" indent="-514350">
              <a:buFont typeface="+mj-lt"/>
              <a:buAutoNum type="arabicPeriod"/>
            </a:pPr>
            <a:r>
              <a:rPr lang="en-GB" dirty="0"/>
              <a:t>Permanent alcohol/ thiamine related damage</a:t>
            </a:r>
            <a:r>
              <a:rPr lang="en-GB" baseline="30000" dirty="0"/>
              <a:t>3</a:t>
            </a:r>
            <a:endParaRPr lang="en-GB" dirty="0"/>
          </a:p>
          <a:p>
            <a:pPr lvl="1"/>
            <a:r>
              <a:rPr lang="en-GB" dirty="0"/>
              <a:t>Lasts indefinitely</a:t>
            </a:r>
          </a:p>
          <a:p>
            <a:pPr lvl="1"/>
            <a:r>
              <a:rPr lang="en-GB" dirty="0"/>
              <a:t>May be some improvement in terms of social and behavioural </a:t>
            </a:r>
            <a:r>
              <a:rPr lang="en-GB" dirty="0">
                <a:solidFill>
                  <a:schemeClr val="bg1"/>
                </a:solidFill>
              </a:rPr>
              <a:t>adaptation over time</a:t>
            </a:r>
          </a:p>
          <a:p>
            <a:pPr lvl="1"/>
            <a:endParaRPr lang="en-GB" dirty="0"/>
          </a:p>
        </p:txBody>
      </p:sp>
    </p:spTree>
    <p:extLst>
      <p:ext uri="{BB962C8B-B14F-4D97-AF65-F5344CB8AC3E}">
        <p14:creationId xmlns:p14="http://schemas.microsoft.com/office/powerpoint/2010/main" val="642554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5" descr="ACDuringAbuseTo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5435" y="1539150"/>
            <a:ext cx="3088341" cy="263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1048871" y="4760259"/>
            <a:ext cx="2768450" cy="369332"/>
          </a:xfrm>
          <a:prstGeom prst="rect">
            <a:avLst/>
          </a:prstGeom>
          <a:noFill/>
        </p:spPr>
        <p:txBody>
          <a:bodyPr wrap="none" rtlCol="0">
            <a:spAutoFit/>
          </a:bodyPr>
          <a:lstStyle/>
          <a:p>
            <a:r>
              <a:rPr lang="en-GB" dirty="0"/>
              <a:t>Brain during alcohol misuse</a:t>
            </a:r>
          </a:p>
        </p:txBody>
      </p:sp>
      <p:sp>
        <p:nvSpPr>
          <p:cNvPr id="5" name="TextBox 4"/>
          <p:cNvSpPr txBox="1"/>
          <p:nvPr/>
        </p:nvSpPr>
        <p:spPr>
          <a:xfrm>
            <a:off x="4084974" y="1539150"/>
            <a:ext cx="1316130" cy="369332"/>
          </a:xfrm>
          <a:prstGeom prst="rect">
            <a:avLst/>
          </a:prstGeom>
          <a:noFill/>
        </p:spPr>
        <p:txBody>
          <a:bodyPr wrap="none" rtlCol="0">
            <a:spAutoFit/>
          </a:bodyPr>
          <a:lstStyle/>
          <a:p>
            <a:r>
              <a:rPr lang="en-GB" dirty="0"/>
              <a:t>SPECT scans</a:t>
            </a:r>
          </a:p>
        </p:txBody>
      </p:sp>
    </p:spTree>
    <p:extLst>
      <p:ext uri="{BB962C8B-B14F-4D97-AF65-F5344CB8AC3E}">
        <p14:creationId xmlns:p14="http://schemas.microsoft.com/office/powerpoint/2010/main" val="1341868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6" descr="AC1YrFreeLaterTo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6791" y="1532367"/>
            <a:ext cx="3126488" cy="2640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5" descr="ACDuringAbuseTo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5435" y="1539150"/>
            <a:ext cx="3088341" cy="263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411941" y="4814047"/>
            <a:ext cx="2673874" cy="369332"/>
          </a:xfrm>
          <a:prstGeom prst="rect">
            <a:avLst/>
          </a:prstGeom>
          <a:noFill/>
        </p:spPr>
        <p:txBody>
          <a:bodyPr wrap="none" rtlCol="0">
            <a:spAutoFit/>
          </a:bodyPr>
          <a:lstStyle/>
          <a:p>
            <a:r>
              <a:rPr lang="en-GB" dirty="0"/>
              <a:t>Brain during alcohol abuse</a:t>
            </a:r>
          </a:p>
        </p:txBody>
      </p:sp>
      <p:sp>
        <p:nvSpPr>
          <p:cNvPr id="4" name="TextBox 3"/>
          <p:cNvSpPr txBox="1"/>
          <p:nvPr/>
        </p:nvSpPr>
        <p:spPr>
          <a:xfrm>
            <a:off x="5096435" y="4814047"/>
            <a:ext cx="3359509" cy="369332"/>
          </a:xfrm>
          <a:prstGeom prst="rect">
            <a:avLst/>
          </a:prstGeom>
          <a:noFill/>
        </p:spPr>
        <p:txBody>
          <a:bodyPr wrap="none" rtlCol="0">
            <a:spAutoFit/>
          </a:bodyPr>
          <a:lstStyle/>
          <a:p>
            <a:r>
              <a:rPr lang="en-GB" dirty="0"/>
              <a:t>Brain after one year of abstinence</a:t>
            </a:r>
          </a:p>
        </p:txBody>
      </p:sp>
      <p:sp>
        <p:nvSpPr>
          <p:cNvPr id="6" name="TextBox 5"/>
          <p:cNvSpPr txBox="1"/>
          <p:nvPr/>
        </p:nvSpPr>
        <p:spPr>
          <a:xfrm>
            <a:off x="3736192" y="1354484"/>
            <a:ext cx="1316130" cy="369332"/>
          </a:xfrm>
          <a:prstGeom prst="rect">
            <a:avLst/>
          </a:prstGeom>
          <a:noFill/>
        </p:spPr>
        <p:txBody>
          <a:bodyPr wrap="none" rtlCol="0">
            <a:spAutoFit/>
          </a:bodyPr>
          <a:lstStyle/>
          <a:p>
            <a:r>
              <a:rPr lang="en-GB" dirty="0"/>
              <a:t>SPECT scans</a:t>
            </a:r>
          </a:p>
        </p:txBody>
      </p:sp>
      <p:sp>
        <p:nvSpPr>
          <p:cNvPr id="7" name="TextBox 6"/>
          <p:cNvSpPr txBox="1"/>
          <p:nvPr/>
        </p:nvSpPr>
        <p:spPr>
          <a:xfrm>
            <a:off x="1172544" y="5715000"/>
            <a:ext cx="7034298" cy="369332"/>
          </a:xfrm>
          <a:prstGeom prst="rect">
            <a:avLst/>
          </a:prstGeom>
          <a:noFill/>
        </p:spPr>
        <p:txBody>
          <a:bodyPr wrap="none" rtlCol="0">
            <a:spAutoFit/>
          </a:bodyPr>
          <a:lstStyle/>
          <a:p>
            <a:r>
              <a:rPr lang="en-GB" dirty="0"/>
              <a:t>Duration of abstinence is significantly associated with cognitive recovery</a:t>
            </a:r>
            <a:r>
              <a:rPr lang="en-GB" baseline="30000" dirty="0"/>
              <a:t>1</a:t>
            </a:r>
            <a:endParaRPr lang="en-GB" dirty="0"/>
          </a:p>
        </p:txBody>
      </p:sp>
    </p:spTree>
    <p:extLst>
      <p:ext uri="{BB962C8B-B14F-4D97-AF65-F5344CB8AC3E}">
        <p14:creationId xmlns:p14="http://schemas.microsoft.com/office/powerpoint/2010/main" val="3851330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From a clinical perspective:</a:t>
            </a:r>
          </a:p>
        </p:txBody>
      </p:sp>
      <p:sp>
        <p:nvSpPr>
          <p:cNvPr id="3" name="Content Placeholder 2"/>
          <p:cNvSpPr>
            <a:spLocks noGrp="1"/>
          </p:cNvSpPr>
          <p:nvPr>
            <p:ph idx="1"/>
          </p:nvPr>
        </p:nvSpPr>
        <p:spPr/>
        <p:txBody>
          <a:bodyPr>
            <a:normAutofit/>
          </a:bodyPr>
          <a:lstStyle/>
          <a:p>
            <a:pPr marL="0" indent="0" algn="ctr">
              <a:buNone/>
            </a:pPr>
            <a:r>
              <a:rPr lang="en-GB" dirty="0">
                <a:solidFill>
                  <a:srgbClr val="FFC000"/>
                </a:solidFill>
              </a:rPr>
              <a:t>Memory</a:t>
            </a:r>
          </a:p>
          <a:p>
            <a:r>
              <a:rPr lang="en-GB" dirty="0">
                <a:solidFill>
                  <a:srgbClr val="FFFF00"/>
                </a:solidFill>
              </a:rPr>
              <a:t>Working memory </a:t>
            </a:r>
            <a:r>
              <a:rPr lang="en-GB" dirty="0"/>
              <a:t>intact</a:t>
            </a:r>
          </a:p>
          <a:p>
            <a:r>
              <a:rPr lang="en-GB" dirty="0">
                <a:solidFill>
                  <a:schemeClr val="bg2">
                    <a:lumMod val="60000"/>
                    <a:lumOff val="40000"/>
                  </a:schemeClr>
                </a:solidFill>
              </a:rPr>
              <a:t>Short term memory </a:t>
            </a:r>
            <a:r>
              <a:rPr lang="en-GB" dirty="0"/>
              <a:t>loss (anterograde episodic)</a:t>
            </a:r>
          </a:p>
          <a:p>
            <a:r>
              <a:rPr lang="en-GB" dirty="0">
                <a:solidFill>
                  <a:schemeClr val="accent3">
                    <a:lumMod val="75000"/>
                  </a:schemeClr>
                </a:solidFill>
              </a:rPr>
              <a:t>Long term memory </a:t>
            </a:r>
            <a:r>
              <a:rPr lang="en-GB" dirty="0"/>
              <a:t>loss (retrograde episodic)</a:t>
            </a:r>
          </a:p>
          <a:p>
            <a:r>
              <a:rPr lang="en-GB" dirty="0"/>
              <a:t>Confabulations</a:t>
            </a:r>
          </a:p>
          <a:p>
            <a:r>
              <a:rPr lang="en-GB" dirty="0"/>
              <a:t>Suggestibility</a:t>
            </a:r>
          </a:p>
        </p:txBody>
      </p:sp>
    </p:spTree>
    <p:extLst>
      <p:ext uri="{BB962C8B-B14F-4D97-AF65-F5344CB8AC3E}">
        <p14:creationId xmlns:p14="http://schemas.microsoft.com/office/powerpoint/2010/main" val="13295855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ctrTitle"/>
          </p:nvPr>
        </p:nvSpPr>
        <p:spPr/>
        <p:txBody>
          <a:bodyPr>
            <a:normAutofit/>
          </a:bodyPr>
          <a:lstStyle/>
          <a:p>
            <a:pPr eaLnBrk="1" hangingPunct="1"/>
            <a:r>
              <a:rPr lang="en-GB" altLang="en-US" sz="4400" dirty="0">
                <a:effectLst/>
              </a:rPr>
              <a:t>Short term memory problems</a:t>
            </a:r>
          </a:p>
        </p:txBody>
      </p:sp>
      <p:sp>
        <p:nvSpPr>
          <p:cNvPr id="107525" name="Rectangle 5"/>
          <p:cNvSpPr>
            <a:spLocks noGrp="1" noChangeArrowheads="1"/>
          </p:cNvSpPr>
          <p:nvPr>
            <p:ph type="subTitle" idx="1"/>
          </p:nvPr>
        </p:nvSpPr>
        <p:spPr/>
        <p:txBody>
          <a:bodyPr/>
          <a:lstStyle/>
          <a:p>
            <a:pPr>
              <a:defRPr/>
            </a:pPr>
            <a:r>
              <a:rPr lang="en-GB" altLang="en-US" dirty="0"/>
              <a:t>A women who has responded to management of ARBD</a:t>
            </a:r>
          </a:p>
          <a:p>
            <a:pPr>
              <a:defRPr/>
            </a:pPr>
            <a:r>
              <a:rPr lang="en-GB" altLang="en-US" dirty="0"/>
              <a:t>interviewed at home</a:t>
            </a:r>
          </a:p>
          <a:p>
            <a:pPr eaLnBrk="1" hangingPunct="1">
              <a:defRPr/>
            </a:pPr>
            <a:endParaRPr lang="en-GB" altLang="en-US" dirty="0"/>
          </a:p>
        </p:txBody>
      </p:sp>
    </p:spTree>
    <p:extLst>
      <p:ext uri="{BB962C8B-B14F-4D97-AF65-F5344CB8AC3E}">
        <p14:creationId xmlns:p14="http://schemas.microsoft.com/office/powerpoint/2010/main" val="12762062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390</TotalTime>
  <Words>2752</Words>
  <Application>Microsoft Office PowerPoint</Application>
  <PresentationFormat>On-screen Show (4:3)</PresentationFormat>
  <Paragraphs>430</Paragraphs>
  <Slides>42</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Arial</vt:lpstr>
      <vt:lpstr>Calibri</vt:lpstr>
      <vt:lpstr>Wingdings</vt:lpstr>
      <vt:lpstr>Office Theme</vt:lpstr>
      <vt:lpstr>Alcohol Related brain damage Its presentation</vt:lpstr>
      <vt:lpstr>Community Prevalence  1980-90s</vt:lpstr>
      <vt:lpstr>Prevalence in older people and dementia services</vt:lpstr>
      <vt:lpstr>PowerPoint Presentation</vt:lpstr>
      <vt:lpstr>ARBD (a practical classification)</vt:lpstr>
      <vt:lpstr>PowerPoint Presentation</vt:lpstr>
      <vt:lpstr>PowerPoint Presentation</vt:lpstr>
      <vt:lpstr>From a clinical perspective:</vt:lpstr>
      <vt:lpstr>Short term memory problems</vt:lpstr>
      <vt:lpstr>Short term memory problem</vt:lpstr>
      <vt:lpstr>Long Term Memory: Architecture (personal interpretation)</vt:lpstr>
      <vt:lpstr>Long Term Memory: Architecture</vt:lpstr>
      <vt:lpstr>Architecture of Memory  (personal interpretation)</vt:lpstr>
      <vt:lpstr>Memory loss with juxtaposition An ex tyre factory manager living in a nursing home aged 60</vt:lpstr>
      <vt:lpstr>Confabulations</vt:lpstr>
      <vt:lpstr>Spontaneous/Fantastic confabulation</vt:lpstr>
      <vt:lpstr>Spontaneous/Fantastic confabulation</vt:lpstr>
      <vt:lpstr>Momentary/contextual type </vt:lpstr>
      <vt:lpstr> Momentary/contextual type typical example</vt:lpstr>
      <vt:lpstr>Momentary/contextual type typical example</vt:lpstr>
      <vt:lpstr>The reality</vt:lpstr>
      <vt:lpstr>Suggestibility</vt:lpstr>
      <vt:lpstr>Suggestibility A lady with ARBD in a nursing home</vt:lpstr>
      <vt:lpstr>Suggestibility</vt:lpstr>
      <vt:lpstr>From a clinical perspective Reasoning (executive) problems In people attending alcohol treatment services</vt:lpstr>
      <vt:lpstr>Lack of insight and anosognosia</vt:lpstr>
      <vt:lpstr>Frontal Paradox</vt:lpstr>
      <vt:lpstr>Consequences and  clinical implications</vt:lpstr>
      <vt:lpstr>Frontal Paradox clinical implications</vt:lpstr>
      <vt:lpstr>Disturbance of concept of ‘time-travel’ appreciation (autonoetic consciousness)</vt:lpstr>
      <vt:lpstr>The Beginning: Mrs Z memory, reasoning problems</vt:lpstr>
      <vt:lpstr>The Story Mrs Z (Next picked up in 2008)</vt:lpstr>
      <vt:lpstr>The Story Mrs Z</vt:lpstr>
      <vt:lpstr>BIA Social Worker Mental Capacity Assessment: Mrs Z</vt:lpstr>
      <vt:lpstr>Cognitive problems relating to capacity assessment</vt:lpstr>
      <vt:lpstr>The world of someone with severe ARBD/ Korsakoffs</vt:lpstr>
      <vt:lpstr>PowerPoint Presentation</vt:lpstr>
      <vt:lpstr>Implications for our acute hospitals</vt:lpstr>
      <vt:lpstr>The 6 steps of non-intervention for severely cognitively impaired alcohol dependents</vt:lpstr>
      <vt:lpstr>The 6 steps of non-intervention for cognitively impaired alcohol dependents (&lt;65)</vt:lpstr>
      <vt:lpstr>The 5 steps of non-intervention for cognitively impaired alcohol dependents</vt:lpstr>
      <vt:lpstr>ARBD The unmanaged and ignored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Contributing factors</dc:title>
  <dc:creator>Ken Wilson</dc:creator>
  <cp:lastModifiedBy>K Wilson</cp:lastModifiedBy>
  <cp:revision>32</cp:revision>
  <dcterms:created xsi:type="dcterms:W3CDTF">2006-08-16T00:00:00Z</dcterms:created>
  <dcterms:modified xsi:type="dcterms:W3CDTF">2019-06-17T18:28:00Z</dcterms:modified>
</cp:coreProperties>
</file>