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92" r:id="rId3"/>
    <p:sldId id="293" r:id="rId4"/>
    <p:sldId id="294" r:id="rId5"/>
    <p:sldId id="295" r:id="rId6"/>
    <p:sldId id="296" r:id="rId7"/>
    <p:sldId id="278" r:id="rId8"/>
    <p:sldId id="285" r:id="rId9"/>
    <p:sldId id="286" r:id="rId10"/>
    <p:sldId id="287" r:id="rId11"/>
    <p:sldId id="288" r:id="rId12"/>
    <p:sldId id="289" r:id="rId13"/>
    <p:sldId id="298" r:id="rId14"/>
    <p:sldId id="299" r:id="rId15"/>
    <p:sldId id="267" r:id="rId16"/>
    <p:sldId id="266" r:id="rId17"/>
    <p:sldId id="29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552C"/>
    <a:srgbClr val="B7E0A8"/>
    <a:srgbClr val="549E39"/>
    <a:srgbClr val="FFFFF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5" autoAdjust="0"/>
    <p:restoredTop sz="90834" autoAdjust="0"/>
  </p:normalViewPr>
  <p:slideViewPr>
    <p:cSldViewPr snapToGrid="0">
      <p:cViewPr varScale="1">
        <p:scale>
          <a:sx n="100" d="100"/>
          <a:sy n="100" d="100"/>
        </p:scale>
        <p:origin x="852" y="78"/>
      </p:cViewPr>
      <p:guideLst/>
    </p:cSldViewPr>
  </p:slideViewPr>
  <p:outlineViewPr>
    <p:cViewPr>
      <p:scale>
        <a:sx n="33" d="100"/>
        <a:sy n="33" d="100"/>
      </p:scale>
      <p:origin x="0" y="-819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6590AD-91D9-4462-8084-03CB4BB40B99}" type="doc">
      <dgm:prSet loTypeId="urn:microsoft.com/office/officeart/2005/8/layout/default" loCatId="list" qsTypeId="urn:microsoft.com/office/officeart/2005/8/quickstyle/3d4" qsCatId="3D" csTypeId="urn:microsoft.com/office/officeart/2005/8/colors/accent1_2" csCatId="accent1" phldr="1"/>
      <dgm:spPr/>
      <dgm:t>
        <a:bodyPr/>
        <a:lstStyle/>
        <a:p>
          <a:endParaRPr lang="en-US"/>
        </a:p>
      </dgm:t>
    </dgm:pt>
    <dgm:pt modelId="{C7DA4FB3-FCA3-4538-8679-14A47E94573D}">
      <dgm:prSet/>
      <dgm:spPr/>
      <dgm:t>
        <a:bodyPr/>
        <a:lstStyle/>
        <a:p>
          <a:r>
            <a:rPr lang="en-GB" dirty="0">
              <a:latin typeface="+mj-lt"/>
            </a:rPr>
            <a:t>Financial Issues</a:t>
          </a:r>
          <a:endParaRPr lang="en-US" dirty="0">
            <a:latin typeface="+mj-lt"/>
          </a:endParaRPr>
        </a:p>
      </dgm:t>
    </dgm:pt>
    <dgm:pt modelId="{69F04D51-D0C3-4C4E-8933-9ED3E3854D09}" type="parTrans" cxnId="{6EF8C3F5-7012-4509-B17B-EC992484BB52}">
      <dgm:prSet/>
      <dgm:spPr/>
      <dgm:t>
        <a:bodyPr/>
        <a:lstStyle/>
        <a:p>
          <a:endParaRPr lang="en-US">
            <a:latin typeface="+mj-lt"/>
          </a:endParaRPr>
        </a:p>
      </dgm:t>
    </dgm:pt>
    <dgm:pt modelId="{3B35BCAE-C6DF-40AD-9766-5A3059626C97}" type="sibTrans" cxnId="{6EF8C3F5-7012-4509-B17B-EC992484BB52}">
      <dgm:prSet/>
      <dgm:spPr/>
      <dgm:t>
        <a:bodyPr/>
        <a:lstStyle/>
        <a:p>
          <a:endParaRPr lang="en-US">
            <a:latin typeface="+mj-lt"/>
          </a:endParaRPr>
        </a:p>
      </dgm:t>
    </dgm:pt>
    <dgm:pt modelId="{76F64B0C-9FA8-49B5-9E8D-113D8D458519}">
      <dgm:prSet/>
      <dgm:spPr/>
      <dgm:t>
        <a:bodyPr/>
        <a:lstStyle/>
        <a:p>
          <a:r>
            <a:rPr lang="en-GB">
              <a:latin typeface="+mj-lt"/>
            </a:rPr>
            <a:t>Bereavement</a:t>
          </a:r>
          <a:endParaRPr lang="en-US">
            <a:latin typeface="+mj-lt"/>
          </a:endParaRPr>
        </a:p>
      </dgm:t>
    </dgm:pt>
    <dgm:pt modelId="{120D1A39-54A6-4A57-8E72-A0932095ACFE}" type="parTrans" cxnId="{BBB8E86D-3EE0-4299-A2D6-7978C291A656}">
      <dgm:prSet/>
      <dgm:spPr/>
      <dgm:t>
        <a:bodyPr/>
        <a:lstStyle/>
        <a:p>
          <a:endParaRPr lang="en-US">
            <a:latin typeface="+mj-lt"/>
          </a:endParaRPr>
        </a:p>
      </dgm:t>
    </dgm:pt>
    <dgm:pt modelId="{B747EAAD-A3CA-45C0-8C5D-CBA7515C9E73}" type="sibTrans" cxnId="{BBB8E86D-3EE0-4299-A2D6-7978C291A656}">
      <dgm:prSet/>
      <dgm:spPr/>
      <dgm:t>
        <a:bodyPr/>
        <a:lstStyle/>
        <a:p>
          <a:endParaRPr lang="en-US">
            <a:latin typeface="+mj-lt"/>
          </a:endParaRPr>
        </a:p>
      </dgm:t>
    </dgm:pt>
    <dgm:pt modelId="{E89D042C-9102-48AC-969A-950D38460A2B}">
      <dgm:prSet/>
      <dgm:spPr/>
      <dgm:t>
        <a:bodyPr/>
        <a:lstStyle/>
        <a:p>
          <a:r>
            <a:rPr lang="en-GB" dirty="0">
              <a:latin typeface="+mj-lt"/>
            </a:rPr>
            <a:t>Relationship issues</a:t>
          </a:r>
          <a:endParaRPr lang="en-US" dirty="0">
            <a:latin typeface="+mj-lt"/>
          </a:endParaRPr>
        </a:p>
      </dgm:t>
    </dgm:pt>
    <dgm:pt modelId="{2DBAE569-D603-4032-B2C8-83E67258CC46}" type="parTrans" cxnId="{AA9C8D1F-25C7-4137-A27D-A8E233897443}">
      <dgm:prSet/>
      <dgm:spPr/>
      <dgm:t>
        <a:bodyPr/>
        <a:lstStyle/>
        <a:p>
          <a:endParaRPr lang="en-US">
            <a:latin typeface="+mj-lt"/>
          </a:endParaRPr>
        </a:p>
      </dgm:t>
    </dgm:pt>
    <dgm:pt modelId="{D534D644-C46A-4DBE-BB72-3A7C37F29A02}" type="sibTrans" cxnId="{AA9C8D1F-25C7-4137-A27D-A8E233897443}">
      <dgm:prSet/>
      <dgm:spPr/>
      <dgm:t>
        <a:bodyPr/>
        <a:lstStyle/>
        <a:p>
          <a:endParaRPr lang="en-US">
            <a:latin typeface="+mj-lt"/>
          </a:endParaRPr>
        </a:p>
      </dgm:t>
    </dgm:pt>
    <dgm:pt modelId="{7DADE9EC-1627-4883-B590-A3B0FF4EC66E}">
      <dgm:prSet/>
      <dgm:spPr/>
      <dgm:t>
        <a:bodyPr/>
        <a:lstStyle/>
        <a:p>
          <a:r>
            <a:rPr lang="en-US" dirty="0">
              <a:latin typeface="+mj-lt"/>
            </a:rPr>
            <a:t>Trauma</a:t>
          </a:r>
        </a:p>
      </dgm:t>
    </dgm:pt>
    <dgm:pt modelId="{30EA887A-A93A-499E-B76F-165B0D32D24C}" type="parTrans" cxnId="{6F80BA27-D07B-43DF-B8DE-C6FC0F07966E}">
      <dgm:prSet/>
      <dgm:spPr/>
      <dgm:t>
        <a:bodyPr/>
        <a:lstStyle/>
        <a:p>
          <a:endParaRPr lang="en-US">
            <a:latin typeface="+mj-lt"/>
          </a:endParaRPr>
        </a:p>
      </dgm:t>
    </dgm:pt>
    <dgm:pt modelId="{1A499A62-96E9-4A41-9646-2AB2909A9CF5}" type="sibTrans" cxnId="{6F80BA27-D07B-43DF-B8DE-C6FC0F07966E}">
      <dgm:prSet/>
      <dgm:spPr/>
      <dgm:t>
        <a:bodyPr/>
        <a:lstStyle/>
        <a:p>
          <a:endParaRPr lang="en-US">
            <a:latin typeface="+mj-lt"/>
          </a:endParaRPr>
        </a:p>
      </dgm:t>
    </dgm:pt>
    <dgm:pt modelId="{CE6A551F-928E-41CC-8AE9-EA2E0A32F052}">
      <dgm:prSet/>
      <dgm:spPr/>
      <dgm:t>
        <a:bodyPr/>
        <a:lstStyle/>
        <a:p>
          <a:r>
            <a:rPr lang="en-US" dirty="0">
              <a:latin typeface="+mj-lt"/>
            </a:rPr>
            <a:t>Undiagnosed mental health condition</a:t>
          </a:r>
        </a:p>
      </dgm:t>
    </dgm:pt>
    <dgm:pt modelId="{CC3D0181-69A4-4BEB-92A8-25AFEB685B9C}" type="parTrans" cxnId="{7E3D1BF8-F405-41E5-94EF-AA101483D495}">
      <dgm:prSet/>
      <dgm:spPr/>
      <dgm:t>
        <a:bodyPr/>
        <a:lstStyle/>
        <a:p>
          <a:endParaRPr lang="en-US">
            <a:latin typeface="+mj-lt"/>
          </a:endParaRPr>
        </a:p>
      </dgm:t>
    </dgm:pt>
    <dgm:pt modelId="{DF2CDD8D-A5F6-41D3-9D89-B51CA104E536}" type="sibTrans" cxnId="{7E3D1BF8-F405-41E5-94EF-AA101483D495}">
      <dgm:prSet/>
      <dgm:spPr/>
      <dgm:t>
        <a:bodyPr/>
        <a:lstStyle/>
        <a:p>
          <a:endParaRPr lang="en-US">
            <a:latin typeface="+mj-lt"/>
          </a:endParaRPr>
        </a:p>
      </dgm:t>
    </dgm:pt>
    <dgm:pt modelId="{6454BDFA-8113-48FF-A7BF-12C978EFF28D}">
      <dgm:prSet/>
      <dgm:spPr/>
      <dgm:t>
        <a:bodyPr/>
        <a:lstStyle/>
        <a:p>
          <a:r>
            <a:rPr lang="en-GB" dirty="0">
              <a:latin typeface="+mj-lt"/>
            </a:rPr>
            <a:t>Loss of roles and responsibilities</a:t>
          </a:r>
        </a:p>
      </dgm:t>
    </dgm:pt>
    <dgm:pt modelId="{090D6B4F-F319-48A6-A59B-EFE3B48D49E8}" type="parTrans" cxnId="{F0E07783-3CF4-424B-BB3C-708F987A694B}">
      <dgm:prSet/>
      <dgm:spPr/>
      <dgm:t>
        <a:bodyPr/>
        <a:lstStyle/>
        <a:p>
          <a:endParaRPr lang="en-GB">
            <a:latin typeface="+mj-lt"/>
          </a:endParaRPr>
        </a:p>
      </dgm:t>
    </dgm:pt>
    <dgm:pt modelId="{4CAD4276-2772-4107-95AF-2C174F12C478}" type="sibTrans" cxnId="{F0E07783-3CF4-424B-BB3C-708F987A694B}">
      <dgm:prSet/>
      <dgm:spPr/>
      <dgm:t>
        <a:bodyPr/>
        <a:lstStyle/>
        <a:p>
          <a:endParaRPr lang="en-GB">
            <a:latin typeface="+mj-lt"/>
          </a:endParaRPr>
        </a:p>
      </dgm:t>
    </dgm:pt>
    <dgm:pt modelId="{7D07D58D-1609-49CA-88DD-43C40633310C}">
      <dgm:prSet/>
      <dgm:spPr/>
      <dgm:t>
        <a:bodyPr/>
        <a:lstStyle/>
        <a:p>
          <a:r>
            <a:rPr lang="en-GB" dirty="0">
              <a:latin typeface="+mj-lt"/>
            </a:rPr>
            <a:t>Employment issues</a:t>
          </a:r>
        </a:p>
      </dgm:t>
    </dgm:pt>
    <dgm:pt modelId="{B9432A6A-4EFA-4400-BF23-A9315D6B8377}" type="parTrans" cxnId="{592E3437-2F4A-4708-89C7-71AC4713FFB0}">
      <dgm:prSet/>
      <dgm:spPr/>
      <dgm:t>
        <a:bodyPr/>
        <a:lstStyle/>
        <a:p>
          <a:endParaRPr lang="en-GB">
            <a:latin typeface="+mj-lt"/>
          </a:endParaRPr>
        </a:p>
      </dgm:t>
    </dgm:pt>
    <dgm:pt modelId="{58D39BA5-E173-4708-B90A-9C2D75F1C151}" type="sibTrans" cxnId="{592E3437-2F4A-4708-89C7-71AC4713FFB0}">
      <dgm:prSet/>
      <dgm:spPr/>
      <dgm:t>
        <a:bodyPr/>
        <a:lstStyle/>
        <a:p>
          <a:endParaRPr lang="en-GB">
            <a:latin typeface="+mj-lt"/>
          </a:endParaRPr>
        </a:p>
      </dgm:t>
    </dgm:pt>
    <dgm:pt modelId="{6F1489A8-E463-4998-B590-20453FB1CA1D}">
      <dgm:prSet/>
      <dgm:spPr/>
      <dgm:t>
        <a:bodyPr/>
        <a:lstStyle/>
        <a:p>
          <a:r>
            <a:rPr lang="en-GB" dirty="0">
              <a:latin typeface="+mj-lt"/>
            </a:rPr>
            <a:t>Low mood and depression</a:t>
          </a:r>
        </a:p>
      </dgm:t>
    </dgm:pt>
    <dgm:pt modelId="{BFD10496-65B3-4B8F-B0C6-C4C850D23ED4}" type="parTrans" cxnId="{44F28BAC-81AC-48B2-BDD3-419D01F8D65F}">
      <dgm:prSet/>
      <dgm:spPr/>
      <dgm:t>
        <a:bodyPr/>
        <a:lstStyle/>
        <a:p>
          <a:endParaRPr lang="en-GB">
            <a:latin typeface="+mj-lt"/>
          </a:endParaRPr>
        </a:p>
      </dgm:t>
    </dgm:pt>
    <dgm:pt modelId="{8263C68A-5420-49ED-A100-58E3F20FB08D}" type="sibTrans" cxnId="{44F28BAC-81AC-48B2-BDD3-419D01F8D65F}">
      <dgm:prSet/>
      <dgm:spPr/>
      <dgm:t>
        <a:bodyPr/>
        <a:lstStyle/>
        <a:p>
          <a:endParaRPr lang="en-GB">
            <a:latin typeface="+mj-lt"/>
          </a:endParaRPr>
        </a:p>
      </dgm:t>
    </dgm:pt>
    <dgm:pt modelId="{EF34D1A4-5AEA-493C-BE71-76CFBAF252CD}">
      <dgm:prSet/>
      <dgm:spPr/>
      <dgm:t>
        <a:bodyPr/>
        <a:lstStyle/>
        <a:p>
          <a:r>
            <a:rPr lang="en-GB" dirty="0">
              <a:latin typeface="+mj-lt"/>
            </a:rPr>
            <a:t>Stress and anxiety</a:t>
          </a:r>
        </a:p>
      </dgm:t>
    </dgm:pt>
    <dgm:pt modelId="{7040A6E5-46FD-40E8-B373-89CFA1FB0E50}" type="parTrans" cxnId="{87488048-8574-4CAA-BFF2-EC9FC356268C}">
      <dgm:prSet/>
      <dgm:spPr/>
      <dgm:t>
        <a:bodyPr/>
        <a:lstStyle/>
        <a:p>
          <a:endParaRPr lang="en-GB">
            <a:latin typeface="+mj-lt"/>
          </a:endParaRPr>
        </a:p>
      </dgm:t>
    </dgm:pt>
    <dgm:pt modelId="{D0A6F464-0074-4DF1-92B9-88D25B2D73C9}" type="sibTrans" cxnId="{87488048-8574-4CAA-BFF2-EC9FC356268C}">
      <dgm:prSet/>
      <dgm:spPr/>
      <dgm:t>
        <a:bodyPr/>
        <a:lstStyle/>
        <a:p>
          <a:endParaRPr lang="en-GB">
            <a:latin typeface="+mj-lt"/>
          </a:endParaRPr>
        </a:p>
      </dgm:t>
    </dgm:pt>
    <dgm:pt modelId="{94CAC8E2-25D1-432D-B3F3-E476DBC09E8F}">
      <dgm:prSet/>
      <dgm:spPr/>
      <dgm:t>
        <a:bodyPr/>
        <a:lstStyle/>
        <a:p>
          <a:r>
            <a:rPr lang="en-GB" dirty="0">
              <a:latin typeface="+mj-lt"/>
            </a:rPr>
            <a:t>Abuse – physical, mental, emotional, sexual</a:t>
          </a:r>
        </a:p>
      </dgm:t>
    </dgm:pt>
    <dgm:pt modelId="{5BB0AEE0-8354-4F2A-9324-7FC822FBC260}" type="parTrans" cxnId="{1B809466-D834-4914-A3A3-DA90CA194D5F}">
      <dgm:prSet/>
      <dgm:spPr/>
      <dgm:t>
        <a:bodyPr/>
        <a:lstStyle/>
        <a:p>
          <a:endParaRPr lang="en-GB">
            <a:latin typeface="+mj-lt"/>
          </a:endParaRPr>
        </a:p>
      </dgm:t>
    </dgm:pt>
    <dgm:pt modelId="{398305CD-36AB-48BF-AC2D-CD1C74F830CA}" type="sibTrans" cxnId="{1B809466-D834-4914-A3A3-DA90CA194D5F}">
      <dgm:prSet/>
      <dgm:spPr/>
      <dgm:t>
        <a:bodyPr/>
        <a:lstStyle/>
        <a:p>
          <a:endParaRPr lang="en-GB">
            <a:latin typeface="+mj-lt"/>
          </a:endParaRPr>
        </a:p>
      </dgm:t>
    </dgm:pt>
    <dgm:pt modelId="{FF4BABC6-AAE8-491E-9EF9-7870561C58CC}" type="pres">
      <dgm:prSet presAssocID="{B76590AD-91D9-4462-8084-03CB4BB40B99}" presName="diagram" presStyleCnt="0">
        <dgm:presLayoutVars>
          <dgm:dir/>
          <dgm:resizeHandles val="exact"/>
        </dgm:presLayoutVars>
      </dgm:prSet>
      <dgm:spPr/>
    </dgm:pt>
    <dgm:pt modelId="{CA4A0A43-F061-429F-9721-6A8BE681A210}" type="pres">
      <dgm:prSet presAssocID="{C7DA4FB3-FCA3-4538-8679-14A47E94573D}" presName="node" presStyleLbl="node1" presStyleIdx="0" presStyleCnt="10">
        <dgm:presLayoutVars>
          <dgm:bulletEnabled val="1"/>
        </dgm:presLayoutVars>
      </dgm:prSet>
      <dgm:spPr/>
    </dgm:pt>
    <dgm:pt modelId="{1E7F1F60-DD76-4F92-96B9-C5DBC8CD8066}" type="pres">
      <dgm:prSet presAssocID="{3B35BCAE-C6DF-40AD-9766-5A3059626C97}" presName="sibTrans" presStyleCnt="0"/>
      <dgm:spPr/>
    </dgm:pt>
    <dgm:pt modelId="{BAB44BBC-0EE4-40BD-9AB7-0C72A164E478}" type="pres">
      <dgm:prSet presAssocID="{76F64B0C-9FA8-49B5-9E8D-113D8D458519}" presName="node" presStyleLbl="node1" presStyleIdx="1" presStyleCnt="10">
        <dgm:presLayoutVars>
          <dgm:bulletEnabled val="1"/>
        </dgm:presLayoutVars>
      </dgm:prSet>
      <dgm:spPr/>
    </dgm:pt>
    <dgm:pt modelId="{6B49CE4C-92C3-41FE-AAFE-E13677DD538F}" type="pres">
      <dgm:prSet presAssocID="{B747EAAD-A3CA-45C0-8C5D-CBA7515C9E73}" presName="sibTrans" presStyleCnt="0"/>
      <dgm:spPr/>
    </dgm:pt>
    <dgm:pt modelId="{4E70FE1B-ACA1-4FC5-8599-F7BF34598B70}" type="pres">
      <dgm:prSet presAssocID="{E89D042C-9102-48AC-969A-950D38460A2B}" presName="node" presStyleLbl="node1" presStyleIdx="2" presStyleCnt="10">
        <dgm:presLayoutVars>
          <dgm:bulletEnabled val="1"/>
        </dgm:presLayoutVars>
      </dgm:prSet>
      <dgm:spPr/>
    </dgm:pt>
    <dgm:pt modelId="{3E2F46F6-18E2-405A-B9AF-C99720F649AD}" type="pres">
      <dgm:prSet presAssocID="{D534D644-C46A-4DBE-BB72-3A7C37F29A02}" presName="sibTrans" presStyleCnt="0"/>
      <dgm:spPr/>
    </dgm:pt>
    <dgm:pt modelId="{88EDF28F-C9E1-4307-B8C4-1B9CD9FFD01D}" type="pres">
      <dgm:prSet presAssocID="{6454BDFA-8113-48FF-A7BF-12C978EFF28D}" presName="node" presStyleLbl="node1" presStyleIdx="3" presStyleCnt="10">
        <dgm:presLayoutVars>
          <dgm:bulletEnabled val="1"/>
        </dgm:presLayoutVars>
      </dgm:prSet>
      <dgm:spPr/>
    </dgm:pt>
    <dgm:pt modelId="{8630B2A7-90E2-4D5D-A89E-2523A3147525}" type="pres">
      <dgm:prSet presAssocID="{4CAD4276-2772-4107-95AF-2C174F12C478}" presName="sibTrans" presStyleCnt="0"/>
      <dgm:spPr/>
    </dgm:pt>
    <dgm:pt modelId="{6C748C03-42F7-4279-936F-1FBBDBC986E6}" type="pres">
      <dgm:prSet presAssocID="{7D07D58D-1609-49CA-88DD-43C40633310C}" presName="node" presStyleLbl="node1" presStyleIdx="4" presStyleCnt="10">
        <dgm:presLayoutVars>
          <dgm:bulletEnabled val="1"/>
        </dgm:presLayoutVars>
      </dgm:prSet>
      <dgm:spPr/>
    </dgm:pt>
    <dgm:pt modelId="{63BF50FC-3B9A-466C-9579-06D1B4E6B868}" type="pres">
      <dgm:prSet presAssocID="{58D39BA5-E173-4708-B90A-9C2D75F1C151}" presName="sibTrans" presStyleCnt="0"/>
      <dgm:spPr/>
    </dgm:pt>
    <dgm:pt modelId="{BCB9DA24-B46E-4F3E-BF94-CD5070E01534}" type="pres">
      <dgm:prSet presAssocID="{6F1489A8-E463-4998-B590-20453FB1CA1D}" presName="node" presStyleLbl="node1" presStyleIdx="5" presStyleCnt="10">
        <dgm:presLayoutVars>
          <dgm:bulletEnabled val="1"/>
        </dgm:presLayoutVars>
      </dgm:prSet>
      <dgm:spPr/>
    </dgm:pt>
    <dgm:pt modelId="{B905D5ED-BECC-4BE0-931F-4A34AD80DE21}" type="pres">
      <dgm:prSet presAssocID="{8263C68A-5420-49ED-A100-58E3F20FB08D}" presName="sibTrans" presStyleCnt="0"/>
      <dgm:spPr/>
    </dgm:pt>
    <dgm:pt modelId="{48C95529-6F28-49A8-8941-7A23B24F9AEC}" type="pres">
      <dgm:prSet presAssocID="{EF34D1A4-5AEA-493C-BE71-76CFBAF252CD}" presName="node" presStyleLbl="node1" presStyleIdx="6" presStyleCnt="10">
        <dgm:presLayoutVars>
          <dgm:bulletEnabled val="1"/>
        </dgm:presLayoutVars>
      </dgm:prSet>
      <dgm:spPr/>
    </dgm:pt>
    <dgm:pt modelId="{75560C7A-1352-4AB3-8A3F-38BAE825E8C7}" type="pres">
      <dgm:prSet presAssocID="{D0A6F464-0074-4DF1-92B9-88D25B2D73C9}" presName="sibTrans" presStyleCnt="0"/>
      <dgm:spPr/>
    </dgm:pt>
    <dgm:pt modelId="{849CFACE-1A8F-4B37-A358-843E9FD343BC}" type="pres">
      <dgm:prSet presAssocID="{94CAC8E2-25D1-432D-B3F3-E476DBC09E8F}" presName="node" presStyleLbl="node1" presStyleIdx="7" presStyleCnt="10">
        <dgm:presLayoutVars>
          <dgm:bulletEnabled val="1"/>
        </dgm:presLayoutVars>
      </dgm:prSet>
      <dgm:spPr/>
    </dgm:pt>
    <dgm:pt modelId="{99A7C8A0-799F-4553-86C4-4B3751CA38FB}" type="pres">
      <dgm:prSet presAssocID="{398305CD-36AB-48BF-AC2D-CD1C74F830CA}" presName="sibTrans" presStyleCnt="0"/>
      <dgm:spPr/>
    </dgm:pt>
    <dgm:pt modelId="{4EFB667B-A756-451E-AEA9-B13D036CE005}" type="pres">
      <dgm:prSet presAssocID="{7DADE9EC-1627-4883-B590-A3B0FF4EC66E}" presName="node" presStyleLbl="node1" presStyleIdx="8" presStyleCnt="10">
        <dgm:presLayoutVars>
          <dgm:bulletEnabled val="1"/>
        </dgm:presLayoutVars>
      </dgm:prSet>
      <dgm:spPr/>
    </dgm:pt>
    <dgm:pt modelId="{885F3801-FE53-488C-8D62-99FC960F858C}" type="pres">
      <dgm:prSet presAssocID="{1A499A62-96E9-4A41-9646-2AB2909A9CF5}" presName="sibTrans" presStyleCnt="0"/>
      <dgm:spPr/>
    </dgm:pt>
    <dgm:pt modelId="{815F9806-9B79-41CA-B324-AD99C0755970}" type="pres">
      <dgm:prSet presAssocID="{CE6A551F-928E-41CC-8AE9-EA2E0A32F052}" presName="node" presStyleLbl="node1" presStyleIdx="9" presStyleCnt="10">
        <dgm:presLayoutVars>
          <dgm:bulletEnabled val="1"/>
        </dgm:presLayoutVars>
      </dgm:prSet>
      <dgm:spPr/>
    </dgm:pt>
  </dgm:ptLst>
  <dgm:cxnLst>
    <dgm:cxn modelId="{C130F805-5FA4-4A5D-9F1D-1C968CC74D1E}" type="presOf" srcId="{94CAC8E2-25D1-432D-B3F3-E476DBC09E8F}" destId="{849CFACE-1A8F-4B37-A358-843E9FD343BC}" srcOrd="0" destOrd="0" presId="urn:microsoft.com/office/officeart/2005/8/layout/default"/>
    <dgm:cxn modelId="{6E48E01D-5E1C-46EB-8AA6-1F14650BB4B5}" type="presOf" srcId="{B76590AD-91D9-4462-8084-03CB4BB40B99}" destId="{FF4BABC6-AAE8-491E-9EF9-7870561C58CC}" srcOrd="0" destOrd="0" presId="urn:microsoft.com/office/officeart/2005/8/layout/default"/>
    <dgm:cxn modelId="{AA9C8D1F-25C7-4137-A27D-A8E233897443}" srcId="{B76590AD-91D9-4462-8084-03CB4BB40B99}" destId="{E89D042C-9102-48AC-969A-950D38460A2B}" srcOrd="2" destOrd="0" parTransId="{2DBAE569-D603-4032-B2C8-83E67258CC46}" sibTransId="{D534D644-C46A-4DBE-BB72-3A7C37F29A02}"/>
    <dgm:cxn modelId="{6F80BA27-D07B-43DF-B8DE-C6FC0F07966E}" srcId="{B76590AD-91D9-4462-8084-03CB4BB40B99}" destId="{7DADE9EC-1627-4883-B590-A3B0FF4EC66E}" srcOrd="8" destOrd="0" parTransId="{30EA887A-A93A-499E-B76F-165B0D32D24C}" sibTransId="{1A499A62-96E9-4A41-9646-2AB2909A9CF5}"/>
    <dgm:cxn modelId="{CEC38831-50D1-4184-BFB5-02A3B70EF617}" type="presOf" srcId="{E89D042C-9102-48AC-969A-950D38460A2B}" destId="{4E70FE1B-ACA1-4FC5-8599-F7BF34598B70}" srcOrd="0" destOrd="0" presId="urn:microsoft.com/office/officeart/2005/8/layout/default"/>
    <dgm:cxn modelId="{592E3437-2F4A-4708-89C7-71AC4713FFB0}" srcId="{B76590AD-91D9-4462-8084-03CB4BB40B99}" destId="{7D07D58D-1609-49CA-88DD-43C40633310C}" srcOrd="4" destOrd="0" parTransId="{B9432A6A-4EFA-4400-BF23-A9315D6B8377}" sibTransId="{58D39BA5-E173-4708-B90A-9C2D75F1C151}"/>
    <dgm:cxn modelId="{CE3CB93B-72DB-4853-A98B-ACAC6600B95A}" type="presOf" srcId="{76F64B0C-9FA8-49B5-9E8D-113D8D458519}" destId="{BAB44BBC-0EE4-40BD-9AB7-0C72A164E478}" srcOrd="0" destOrd="0" presId="urn:microsoft.com/office/officeart/2005/8/layout/default"/>
    <dgm:cxn modelId="{6C9D5660-85E1-418D-8BC8-EF10CEB4AE8E}" type="presOf" srcId="{7D07D58D-1609-49CA-88DD-43C40633310C}" destId="{6C748C03-42F7-4279-936F-1FBBDBC986E6}" srcOrd="0" destOrd="0" presId="urn:microsoft.com/office/officeart/2005/8/layout/default"/>
    <dgm:cxn modelId="{1B809466-D834-4914-A3A3-DA90CA194D5F}" srcId="{B76590AD-91D9-4462-8084-03CB4BB40B99}" destId="{94CAC8E2-25D1-432D-B3F3-E476DBC09E8F}" srcOrd="7" destOrd="0" parTransId="{5BB0AEE0-8354-4F2A-9324-7FC822FBC260}" sibTransId="{398305CD-36AB-48BF-AC2D-CD1C74F830CA}"/>
    <dgm:cxn modelId="{87488048-8574-4CAA-BFF2-EC9FC356268C}" srcId="{B76590AD-91D9-4462-8084-03CB4BB40B99}" destId="{EF34D1A4-5AEA-493C-BE71-76CFBAF252CD}" srcOrd="6" destOrd="0" parTransId="{7040A6E5-46FD-40E8-B373-89CFA1FB0E50}" sibTransId="{D0A6F464-0074-4DF1-92B9-88D25B2D73C9}"/>
    <dgm:cxn modelId="{CEB5D548-C9A4-4D3D-8A79-3D0733AA246B}" type="presOf" srcId="{6454BDFA-8113-48FF-A7BF-12C978EFF28D}" destId="{88EDF28F-C9E1-4307-B8C4-1B9CD9FFD01D}" srcOrd="0" destOrd="0" presId="urn:microsoft.com/office/officeart/2005/8/layout/default"/>
    <dgm:cxn modelId="{BBB8E86D-3EE0-4299-A2D6-7978C291A656}" srcId="{B76590AD-91D9-4462-8084-03CB4BB40B99}" destId="{76F64B0C-9FA8-49B5-9E8D-113D8D458519}" srcOrd="1" destOrd="0" parTransId="{120D1A39-54A6-4A57-8E72-A0932095ACFE}" sibTransId="{B747EAAD-A3CA-45C0-8C5D-CBA7515C9E73}"/>
    <dgm:cxn modelId="{F0E07783-3CF4-424B-BB3C-708F987A694B}" srcId="{B76590AD-91D9-4462-8084-03CB4BB40B99}" destId="{6454BDFA-8113-48FF-A7BF-12C978EFF28D}" srcOrd="3" destOrd="0" parTransId="{090D6B4F-F319-48A6-A59B-EFE3B48D49E8}" sibTransId="{4CAD4276-2772-4107-95AF-2C174F12C478}"/>
    <dgm:cxn modelId="{7CD15C98-DAAD-4DF7-9A4D-043A635DB723}" type="presOf" srcId="{CE6A551F-928E-41CC-8AE9-EA2E0A32F052}" destId="{815F9806-9B79-41CA-B324-AD99C0755970}" srcOrd="0" destOrd="0" presId="urn:microsoft.com/office/officeart/2005/8/layout/default"/>
    <dgm:cxn modelId="{7A3729A9-2D56-474D-B892-C4F868518D72}" type="presOf" srcId="{7DADE9EC-1627-4883-B590-A3B0FF4EC66E}" destId="{4EFB667B-A756-451E-AEA9-B13D036CE005}" srcOrd="0" destOrd="0" presId="urn:microsoft.com/office/officeart/2005/8/layout/default"/>
    <dgm:cxn modelId="{44F28BAC-81AC-48B2-BDD3-419D01F8D65F}" srcId="{B76590AD-91D9-4462-8084-03CB4BB40B99}" destId="{6F1489A8-E463-4998-B590-20453FB1CA1D}" srcOrd="5" destOrd="0" parTransId="{BFD10496-65B3-4B8F-B0C6-C4C850D23ED4}" sibTransId="{8263C68A-5420-49ED-A100-58E3F20FB08D}"/>
    <dgm:cxn modelId="{9B13E9AE-5DBF-41A4-985A-E26AF3121C8B}" type="presOf" srcId="{C7DA4FB3-FCA3-4538-8679-14A47E94573D}" destId="{CA4A0A43-F061-429F-9721-6A8BE681A210}" srcOrd="0" destOrd="0" presId="urn:microsoft.com/office/officeart/2005/8/layout/default"/>
    <dgm:cxn modelId="{DE457BB1-6688-496D-A392-2F073FAE43AC}" type="presOf" srcId="{EF34D1A4-5AEA-493C-BE71-76CFBAF252CD}" destId="{48C95529-6F28-49A8-8941-7A23B24F9AEC}" srcOrd="0" destOrd="0" presId="urn:microsoft.com/office/officeart/2005/8/layout/default"/>
    <dgm:cxn modelId="{CE30E2E8-1531-45D7-B395-376FCA506B39}" type="presOf" srcId="{6F1489A8-E463-4998-B590-20453FB1CA1D}" destId="{BCB9DA24-B46E-4F3E-BF94-CD5070E01534}" srcOrd="0" destOrd="0" presId="urn:microsoft.com/office/officeart/2005/8/layout/default"/>
    <dgm:cxn modelId="{6EF8C3F5-7012-4509-B17B-EC992484BB52}" srcId="{B76590AD-91D9-4462-8084-03CB4BB40B99}" destId="{C7DA4FB3-FCA3-4538-8679-14A47E94573D}" srcOrd="0" destOrd="0" parTransId="{69F04D51-D0C3-4C4E-8933-9ED3E3854D09}" sibTransId="{3B35BCAE-C6DF-40AD-9766-5A3059626C97}"/>
    <dgm:cxn modelId="{7E3D1BF8-F405-41E5-94EF-AA101483D495}" srcId="{B76590AD-91D9-4462-8084-03CB4BB40B99}" destId="{CE6A551F-928E-41CC-8AE9-EA2E0A32F052}" srcOrd="9" destOrd="0" parTransId="{CC3D0181-69A4-4BEB-92A8-25AFEB685B9C}" sibTransId="{DF2CDD8D-A5F6-41D3-9D89-B51CA104E536}"/>
    <dgm:cxn modelId="{62099BCB-4728-4243-9F81-F7A82F255407}" type="presParOf" srcId="{FF4BABC6-AAE8-491E-9EF9-7870561C58CC}" destId="{CA4A0A43-F061-429F-9721-6A8BE681A210}" srcOrd="0" destOrd="0" presId="urn:microsoft.com/office/officeart/2005/8/layout/default"/>
    <dgm:cxn modelId="{2A2BF609-4A8C-4A14-828E-E882A8C062BB}" type="presParOf" srcId="{FF4BABC6-AAE8-491E-9EF9-7870561C58CC}" destId="{1E7F1F60-DD76-4F92-96B9-C5DBC8CD8066}" srcOrd="1" destOrd="0" presId="urn:microsoft.com/office/officeart/2005/8/layout/default"/>
    <dgm:cxn modelId="{38993102-AB36-40C6-8661-65ECEF86EDCF}" type="presParOf" srcId="{FF4BABC6-AAE8-491E-9EF9-7870561C58CC}" destId="{BAB44BBC-0EE4-40BD-9AB7-0C72A164E478}" srcOrd="2" destOrd="0" presId="urn:microsoft.com/office/officeart/2005/8/layout/default"/>
    <dgm:cxn modelId="{8D0FB07E-4A54-4C07-8A3D-A540BB380176}" type="presParOf" srcId="{FF4BABC6-AAE8-491E-9EF9-7870561C58CC}" destId="{6B49CE4C-92C3-41FE-AAFE-E13677DD538F}" srcOrd="3" destOrd="0" presId="urn:microsoft.com/office/officeart/2005/8/layout/default"/>
    <dgm:cxn modelId="{3B69822F-4C1C-40EB-961A-5CC069E7C9ED}" type="presParOf" srcId="{FF4BABC6-AAE8-491E-9EF9-7870561C58CC}" destId="{4E70FE1B-ACA1-4FC5-8599-F7BF34598B70}" srcOrd="4" destOrd="0" presId="urn:microsoft.com/office/officeart/2005/8/layout/default"/>
    <dgm:cxn modelId="{D888B38E-6D85-49E4-8578-02BFC45E9619}" type="presParOf" srcId="{FF4BABC6-AAE8-491E-9EF9-7870561C58CC}" destId="{3E2F46F6-18E2-405A-B9AF-C99720F649AD}" srcOrd="5" destOrd="0" presId="urn:microsoft.com/office/officeart/2005/8/layout/default"/>
    <dgm:cxn modelId="{BFB17A57-4CF4-4394-BF43-31EB77701AE6}" type="presParOf" srcId="{FF4BABC6-AAE8-491E-9EF9-7870561C58CC}" destId="{88EDF28F-C9E1-4307-B8C4-1B9CD9FFD01D}" srcOrd="6" destOrd="0" presId="urn:microsoft.com/office/officeart/2005/8/layout/default"/>
    <dgm:cxn modelId="{4CA825F0-7BA2-433A-BC12-506BD3AE1BE0}" type="presParOf" srcId="{FF4BABC6-AAE8-491E-9EF9-7870561C58CC}" destId="{8630B2A7-90E2-4D5D-A89E-2523A3147525}" srcOrd="7" destOrd="0" presId="urn:microsoft.com/office/officeart/2005/8/layout/default"/>
    <dgm:cxn modelId="{4FC866AD-CF79-466F-A804-F3F7D6ED722F}" type="presParOf" srcId="{FF4BABC6-AAE8-491E-9EF9-7870561C58CC}" destId="{6C748C03-42F7-4279-936F-1FBBDBC986E6}" srcOrd="8" destOrd="0" presId="urn:microsoft.com/office/officeart/2005/8/layout/default"/>
    <dgm:cxn modelId="{11EED9EB-C2DA-448D-A96F-0064D871DBF9}" type="presParOf" srcId="{FF4BABC6-AAE8-491E-9EF9-7870561C58CC}" destId="{63BF50FC-3B9A-466C-9579-06D1B4E6B868}" srcOrd="9" destOrd="0" presId="urn:microsoft.com/office/officeart/2005/8/layout/default"/>
    <dgm:cxn modelId="{1F14FBF6-C224-4AD7-B470-C30E6FE55510}" type="presParOf" srcId="{FF4BABC6-AAE8-491E-9EF9-7870561C58CC}" destId="{BCB9DA24-B46E-4F3E-BF94-CD5070E01534}" srcOrd="10" destOrd="0" presId="urn:microsoft.com/office/officeart/2005/8/layout/default"/>
    <dgm:cxn modelId="{24F6030C-2C0F-411D-946D-3AAC0586E35B}" type="presParOf" srcId="{FF4BABC6-AAE8-491E-9EF9-7870561C58CC}" destId="{B905D5ED-BECC-4BE0-931F-4A34AD80DE21}" srcOrd="11" destOrd="0" presId="urn:microsoft.com/office/officeart/2005/8/layout/default"/>
    <dgm:cxn modelId="{3F1050C6-2602-417B-8B85-B8EA7BCFE349}" type="presParOf" srcId="{FF4BABC6-AAE8-491E-9EF9-7870561C58CC}" destId="{48C95529-6F28-49A8-8941-7A23B24F9AEC}" srcOrd="12" destOrd="0" presId="urn:microsoft.com/office/officeart/2005/8/layout/default"/>
    <dgm:cxn modelId="{F988292D-C274-441F-9AF9-9C0E4E6082DA}" type="presParOf" srcId="{FF4BABC6-AAE8-491E-9EF9-7870561C58CC}" destId="{75560C7A-1352-4AB3-8A3F-38BAE825E8C7}" srcOrd="13" destOrd="0" presId="urn:microsoft.com/office/officeart/2005/8/layout/default"/>
    <dgm:cxn modelId="{CDE8783B-3498-417E-BECA-EF33576C30C1}" type="presParOf" srcId="{FF4BABC6-AAE8-491E-9EF9-7870561C58CC}" destId="{849CFACE-1A8F-4B37-A358-843E9FD343BC}" srcOrd="14" destOrd="0" presId="urn:microsoft.com/office/officeart/2005/8/layout/default"/>
    <dgm:cxn modelId="{DC080C6E-DA70-4A98-8C98-78B812B1C737}" type="presParOf" srcId="{FF4BABC6-AAE8-491E-9EF9-7870561C58CC}" destId="{99A7C8A0-799F-4553-86C4-4B3751CA38FB}" srcOrd="15" destOrd="0" presId="urn:microsoft.com/office/officeart/2005/8/layout/default"/>
    <dgm:cxn modelId="{5C3EB228-9F7C-43C1-96AB-C827C983AA7F}" type="presParOf" srcId="{FF4BABC6-AAE8-491E-9EF9-7870561C58CC}" destId="{4EFB667B-A756-451E-AEA9-B13D036CE005}" srcOrd="16" destOrd="0" presId="urn:microsoft.com/office/officeart/2005/8/layout/default"/>
    <dgm:cxn modelId="{6707625E-87E1-4008-8009-F5D33C52DA3F}" type="presParOf" srcId="{FF4BABC6-AAE8-491E-9EF9-7870561C58CC}" destId="{885F3801-FE53-488C-8D62-99FC960F858C}" srcOrd="17" destOrd="0" presId="urn:microsoft.com/office/officeart/2005/8/layout/default"/>
    <dgm:cxn modelId="{1346A129-8C0C-45CD-B956-CB4BC4AC2C1F}" type="presParOf" srcId="{FF4BABC6-AAE8-491E-9EF9-7870561C58CC}" destId="{815F9806-9B79-41CA-B324-AD99C0755970}" srcOrd="1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A0A43-F061-429F-9721-6A8BE681A210}">
      <dsp:nvSpPr>
        <dsp:cNvPr id="0" name=""/>
        <dsp:cNvSpPr/>
      </dsp:nvSpPr>
      <dsp:spPr>
        <a:xfrm>
          <a:off x="3458" y="348443"/>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Financial Issues</a:t>
          </a:r>
          <a:endParaRPr lang="en-US" sz="1900" kern="1200" dirty="0">
            <a:latin typeface="+mj-lt"/>
          </a:endParaRPr>
        </a:p>
      </dsp:txBody>
      <dsp:txXfrm>
        <a:off x="3458" y="348443"/>
        <a:ext cx="1872674" cy="1123604"/>
      </dsp:txXfrm>
    </dsp:sp>
    <dsp:sp modelId="{BAB44BBC-0EE4-40BD-9AB7-0C72A164E478}">
      <dsp:nvSpPr>
        <dsp:cNvPr id="0" name=""/>
        <dsp:cNvSpPr/>
      </dsp:nvSpPr>
      <dsp:spPr>
        <a:xfrm>
          <a:off x="2063400" y="348443"/>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mj-lt"/>
            </a:rPr>
            <a:t>Bereavement</a:t>
          </a:r>
          <a:endParaRPr lang="en-US" sz="1900" kern="1200">
            <a:latin typeface="+mj-lt"/>
          </a:endParaRPr>
        </a:p>
      </dsp:txBody>
      <dsp:txXfrm>
        <a:off x="2063400" y="348443"/>
        <a:ext cx="1872674" cy="1123604"/>
      </dsp:txXfrm>
    </dsp:sp>
    <dsp:sp modelId="{4E70FE1B-ACA1-4FC5-8599-F7BF34598B70}">
      <dsp:nvSpPr>
        <dsp:cNvPr id="0" name=""/>
        <dsp:cNvSpPr/>
      </dsp:nvSpPr>
      <dsp:spPr>
        <a:xfrm>
          <a:off x="4123342" y="348443"/>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Relationship issues</a:t>
          </a:r>
          <a:endParaRPr lang="en-US" sz="1900" kern="1200" dirty="0">
            <a:latin typeface="+mj-lt"/>
          </a:endParaRPr>
        </a:p>
      </dsp:txBody>
      <dsp:txXfrm>
        <a:off x="4123342" y="348443"/>
        <a:ext cx="1872674" cy="1123604"/>
      </dsp:txXfrm>
    </dsp:sp>
    <dsp:sp modelId="{88EDF28F-C9E1-4307-B8C4-1B9CD9FFD01D}">
      <dsp:nvSpPr>
        <dsp:cNvPr id="0" name=""/>
        <dsp:cNvSpPr/>
      </dsp:nvSpPr>
      <dsp:spPr>
        <a:xfrm>
          <a:off x="6183284" y="348443"/>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Loss of roles and responsibilities</a:t>
          </a:r>
        </a:p>
      </dsp:txBody>
      <dsp:txXfrm>
        <a:off x="6183284" y="348443"/>
        <a:ext cx="1872674" cy="1123604"/>
      </dsp:txXfrm>
    </dsp:sp>
    <dsp:sp modelId="{6C748C03-42F7-4279-936F-1FBBDBC986E6}">
      <dsp:nvSpPr>
        <dsp:cNvPr id="0" name=""/>
        <dsp:cNvSpPr/>
      </dsp:nvSpPr>
      <dsp:spPr>
        <a:xfrm>
          <a:off x="8243226" y="348443"/>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Employment issues</a:t>
          </a:r>
        </a:p>
      </dsp:txBody>
      <dsp:txXfrm>
        <a:off x="8243226" y="348443"/>
        <a:ext cx="1872674" cy="1123604"/>
      </dsp:txXfrm>
    </dsp:sp>
    <dsp:sp modelId="{BCB9DA24-B46E-4F3E-BF94-CD5070E01534}">
      <dsp:nvSpPr>
        <dsp:cNvPr id="0" name=""/>
        <dsp:cNvSpPr/>
      </dsp:nvSpPr>
      <dsp:spPr>
        <a:xfrm>
          <a:off x="3458" y="1659315"/>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Low mood and depression</a:t>
          </a:r>
        </a:p>
      </dsp:txBody>
      <dsp:txXfrm>
        <a:off x="3458" y="1659315"/>
        <a:ext cx="1872674" cy="1123604"/>
      </dsp:txXfrm>
    </dsp:sp>
    <dsp:sp modelId="{48C95529-6F28-49A8-8941-7A23B24F9AEC}">
      <dsp:nvSpPr>
        <dsp:cNvPr id="0" name=""/>
        <dsp:cNvSpPr/>
      </dsp:nvSpPr>
      <dsp:spPr>
        <a:xfrm>
          <a:off x="2063400" y="1659315"/>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Stress and anxiety</a:t>
          </a:r>
        </a:p>
      </dsp:txBody>
      <dsp:txXfrm>
        <a:off x="2063400" y="1659315"/>
        <a:ext cx="1872674" cy="1123604"/>
      </dsp:txXfrm>
    </dsp:sp>
    <dsp:sp modelId="{849CFACE-1A8F-4B37-A358-843E9FD343BC}">
      <dsp:nvSpPr>
        <dsp:cNvPr id="0" name=""/>
        <dsp:cNvSpPr/>
      </dsp:nvSpPr>
      <dsp:spPr>
        <a:xfrm>
          <a:off x="4123342" y="1659315"/>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mj-lt"/>
            </a:rPr>
            <a:t>Abuse – physical, mental, emotional, sexual</a:t>
          </a:r>
        </a:p>
      </dsp:txBody>
      <dsp:txXfrm>
        <a:off x="4123342" y="1659315"/>
        <a:ext cx="1872674" cy="1123604"/>
      </dsp:txXfrm>
    </dsp:sp>
    <dsp:sp modelId="{4EFB667B-A756-451E-AEA9-B13D036CE005}">
      <dsp:nvSpPr>
        <dsp:cNvPr id="0" name=""/>
        <dsp:cNvSpPr/>
      </dsp:nvSpPr>
      <dsp:spPr>
        <a:xfrm>
          <a:off x="6183284" y="1659315"/>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rPr>
            <a:t>Trauma</a:t>
          </a:r>
        </a:p>
      </dsp:txBody>
      <dsp:txXfrm>
        <a:off x="6183284" y="1659315"/>
        <a:ext cx="1872674" cy="1123604"/>
      </dsp:txXfrm>
    </dsp:sp>
    <dsp:sp modelId="{815F9806-9B79-41CA-B324-AD99C0755970}">
      <dsp:nvSpPr>
        <dsp:cNvPr id="0" name=""/>
        <dsp:cNvSpPr/>
      </dsp:nvSpPr>
      <dsp:spPr>
        <a:xfrm>
          <a:off x="8243226" y="1659315"/>
          <a:ext cx="1872674" cy="1123604"/>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mj-lt"/>
            </a:rPr>
            <a:t>Undiagnosed mental health condition</a:t>
          </a:r>
        </a:p>
      </dsp:txBody>
      <dsp:txXfrm>
        <a:off x="8243226" y="1659315"/>
        <a:ext cx="1872674" cy="112360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B51520-C735-400E-A8DF-DFDE758A63FA}" type="datetimeFigureOut">
              <a:rPr lang="en-GB" smtClean="0"/>
              <a:t>18/06/2019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5DD629-5E7C-4E25-AF80-CC487A31A47E}" type="slidenum">
              <a:rPr lang="en-GB" smtClean="0"/>
              <a:t>‹#›</a:t>
            </a:fld>
            <a:endParaRPr lang="en-GB"/>
          </a:p>
        </p:txBody>
      </p:sp>
    </p:spTree>
    <p:extLst>
      <p:ext uri="{BB962C8B-B14F-4D97-AF65-F5344CB8AC3E}">
        <p14:creationId xmlns:p14="http://schemas.microsoft.com/office/powerpoint/2010/main" val="37576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5DD629-5E7C-4E25-AF80-CC487A31A4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305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5DD629-5E7C-4E25-AF80-CC487A31A4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585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5DD629-5E7C-4E25-AF80-CC487A31A47E}" type="slidenum">
              <a:rPr lang="en-GB" smtClean="0"/>
              <a:t>5</a:t>
            </a:fld>
            <a:endParaRPr lang="en-GB"/>
          </a:p>
        </p:txBody>
      </p:sp>
    </p:spTree>
    <p:extLst>
      <p:ext uri="{BB962C8B-B14F-4D97-AF65-F5344CB8AC3E}">
        <p14:creationId xmlns:p14="http://schemas.microsoft.com/office/powerpoint/2010/main" val="1370642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OT’s we can support…</a:t>
            </a:r>
          </a:p>
          <a:p>
            <a:endParaRPr lang="en-GB" dirty="0"/>
          </a:p>
          <a:p>
            <a:r>
              <a:rPr lang="en-GB" dirty="0"/>
              <a:t>Dual trained – mental health and physical health which enables us to adopt a holistic approach to assessments because we consider the whole person; their social, environmental, psychological and biopsychosocial factors.  </a:t>
            </a:r>
          </a:p>
          <a:p>
            <a:endParaRPr lang="en-GB" dirty="0"/>
          </a:p>
          <a:p>
            <a:r>
              <a:rPr lang="en-GB" dirty="0"/>
              <a:t>We complete a combination of functional and cognitive assessments which allows us to robustly analyse the person and their deficits.  It also enables us to identify even the most subtle deficits and enables us to make inferences about wider functional ability, rehabilitation needs and inform discharge plans.  We analyse how the brain damage and the alcohol addiction impact on the person’s ability to complete tasks such as getting washed, dressed, toileting themselves, managing their finances, bills and medication.  If they are able to complete their shopping, cleaning and make meals.   </a:t>
            </a:r>
          </a:p>
          <a:p>
            <a:endParaRPr lang="en-GB" dirty="0"/>
          </a:p>
          <a:p>
            <a:r>
              <a:rPr lang="en-GB" dirty="0"/>
              <a:t>We also assess their insight, safety awareness, ability to recognise and problem-solve in emergencies.  We look at their safety to go outdoors alone.  But ultimately from an acute hospital, we are assessing the person’s safety to return home, whether they have rehab potential and where the most appropriate discharge destination is.  We support to outline their care plans for when they leave hospital.  </a:t>
            </a:r>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5DD629-5E7C-4E25-AF80-CC487A31A47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0843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5DD629-5E7C-4E25-AF80-CC487A31A47E}" type="slidenum">
              <a:rPr lang="en-GB" smtClean="0"/>
              <a:t>10</a:t>
            </a:fld>
            <a:endParaRPr lang="en-GB"/>
          </a:p>
        </p:txBody>
      </p:sp>
    </p:spTree>
    <p:extLst>
      <p:ext uri="{BB962C8B-B14F-4D97-AF65-F5344CB8AC3E}">
        <p14:creationId xmlns:p14="http://schemas.microsoft.com/office/powerpoint/2010/main" val="3307150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5DD629-5E7C-4E25-AF80-CC487A31A47E}" type="slidenum">
              <a:rPr lang="en-GB" smtClean="0"/>
              <a:t>11</a:t>
            </a:fld>
            <a:endParaRPr lang="en-GB"/>
          </a:p>
        </p:txBody>
      </p:sp>
    </p:spTree>
    <p:extLst>
      <p:ext uri="{BB962C8B-B14F-4D97-AF65-F5344CB8AC3E}">
        <p14:creationId xmlns:p14="http://schemas.microsoft.com/office/powerpoint/2010/main" val="206341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5DD629-5E7C-4E25-AF80-CC487A31A47E}" type="slidenum">
              <a:rPr lang="en-GB" smtClean="0"/>
              <a:t>12</a:t>
            </a:fld>
            <a:endParaRPr lang="en-GB"/>
          </a:p>
        </p:txBody>
      </p:sp>
    </p:spTree>
    <p:extLst>
      <p:ext uri="{BB962C8B-B14F-4D97-AF65-F5344CB8AC3E}">
        <p14:creationId xmlns:p14="http://schemas.microsoft.com/office/powerpoint/2010/main" val="1180911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5DD629-5E7C-4E25-AF80-CC487A31A47E}" type="slidenum">
              <a:rPr lang="en-GB" smtClean="0"/>
              <a:t>15</a:t>
            </a:fld>
            <a:endParaRPr lang="en-GB"/>
          </a:p>
        </p:txBody>
      </p:sp>
    </p:spTree>
    <p:extLst>
      <p:ext uri="{BB962C8B-B14F-4D97-AF65-F5344CB8AC3E}">
        <p14:creationId xmlns:p14="http://schemas.microsoft.com/office/powerpoint/2010/main" val="1396256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a:t>
            </a:r>
            <a:endParaRPr lang="en-GB" dirty="0"/>
          </a:p>
        </p:txBody>
      </p:sp>
      <p:sp>
        <p:nvSpPr>
          <p:cNvPr id="4" name="Slide Number Placeholder 3"/>
          <p:cNvSpPr>
            <a:spLocks noGrp="1"/>
          </p:cNvSpPr>
          <p:nvPr>
            <p:ph type="sldNum" sz="quarter" idx="5"/>
          </p:nvPr>
        </p:nvSpPr>
        <p:spPr/>
        <p:txBody>
          <a:bodyPr/>
          <a:lstStyle/>
          <a:p>
            <a:fld id="{9C5DD629-5E7C-4E25-AF80-CC487A31A47E}" type="slidenum">
              <a:rPr lang="en-GB" smtClean="0"/>
              <a:t>16</a:t>
            </a:fld>
            <a:endParaRPr lang="en-GB"/>
          </a:p>
        </p:txBody>
      </p:sp>
    </p:spTree>
    <p:extLst>
      <p:ext uri="{BB962C8B-B14F-4D97-AF65-F5344CB8AC3E}">
        <p14:creationId xmlns:p14="http://schemas.microsoft.com/office/powerpoint/2010/main" val="2901636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85564C8-7AD0-49C6-8A9B-6AAD9C6550AF}"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31321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5564C8-7AD0-49C6-8A9B-6AAD9C6550AF}"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753630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5564C8-7AD0-49C6-8A9B-6AAD9C6550AF}"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3957377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5564C8-7AD0-49C6-8A9B-6AAD9C6550AF}"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2033256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5564C8-7AD0-49C6-8A9B-6AAD9C6550AF}"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214583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5564C8-7AD0-49C6-8A9B-6AAD9C6550AF}"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3569921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5564C8-7AD0-49C6-8A9B-6AAD9C6550AF}" type="datetimeFigureOut">
              <a:rPr lang="en-GB" smtClean="0"/>
              <a:t>18/06/2019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2149042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85564C8-7AD0-49C6-8A9B-6AAD9C6550AF}" type="datetimeFigureOut">
              <a:rPr lang="en-GB" smtClean="0"/>
              <a:t>18/06/2019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1360959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564C8-7AD0-49C6-8A9B-6AAD9C6550AF}" type="datetimeFigureOut">
              <a:rPr lang="en-GB" smtClean="0"/>
              <a:t>18/06/2019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625884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5564C8-7AD0-49C6-8A9B-6AAD9C6550AF}"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867304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85564C8-7AD0-49C6-8A9B-6AAD9C6550AF}"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CE08DE6-030A-4836-B328-436B599CCDB4}" type="slidenum">
              <a:rPr lang="en-GB" smtClean="0"/>
              <a:t>‹#›</a:t>
            </a:fld>
            <a:endParaRPr lang="en-GB"/>
          </a:p>
        </p:txBody>
      </p:sp>
    </p:spTree>
    <p:extLst>
      <p:ext uri="{BB962C8B-B14F-4D97-AF65-F5344CB8AC3E}">
        <p14:creationId xmlns:p14="http://schemas.microsoft.com/office/powerpoint/2010/main" val="1866630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564C8-7AD0-49C6-8A9B-6AAD9C6550AF}" type="datetimeFigureOut">
              <a:rPr lang="en-GB" smtClean="0"/>
              <a:t>18/06/2019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08DE6-030A-4836-B328-436B599CCDB4}" type="slidenum">
              <a:rPr lang="en-GB" smtClean="0"/>
              <a:t>‹#›</a:t>
            </a:fld>
            <a:endParaRPr lang="en-GB"/>
          </a:p>
        </p:txBody>
      </p:sp>
    </p:spTree>
    <p:extLst>
      <p:ext uri="{BB962C8B-B14F-4D97-AF65-F5344CB8AC3E}">
        <p14:creationId xmlns:p14="http://schemas.microsoft.com/office/powerpoint/2010/main" val="3973458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7.xml"/><Relationship Id="rId16" Type="http://schemas.openxmlformats.org/officeDocument/2006/relationships/image" Target="../media/image19.svg"/><Relationship Id="rId1" Type="http://schemas.openxmlformats.org/officeDocument/2006/relationships/slideLayout" Target="../slideLayouts/slideLayout4.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 Id="rId14" Type="http://schemas.openxmlformats.org/officeDocument/2006/relationships/image" Target="../media/image17.svg"/></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3BEB2F-F494-468D-88AA-7EB2A2DDB5A9}"/>
              </a:ext>
            </a:extLst>
          </p:cNvPr>
          <p:cNvSpPr/>
          <p:nvPr/>
        </p:nvSpPr>
        <p:spPr>
          <a:xfrm>
            <a:off x="0" y="0"/>
            <a:ext cx="1852863" cy="6858000"/>
          </a:xfrm>
          <a:prstGeom prst="rect">
            <a:avLst/>
          </a:prstGeom>
          <a:solidFill>
            <a:srgbClr val="549E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3BB3F0FA-0D4A-4B97-B57A-B85806414111}"/>
              </a:ext>
            </a:extLst>
          </p:cNvPr>
          <p:cNvSpPr>
            <a:spLocks noGrp="1"/>
          </p:cNvSpPr>
          <p:nvPr>
            <p:ph type="ctrTitle"/>
          </p:nvPr>
        </p:nvSpPr>
        <p:spPr>
          <a:xfrm>
            <a:off x="2465563" y="1122363"/>
            <a:ext cx="9144000" cy="2387600"/>
          </a:xfrm>
        </p:spPr>
        <p:txBody>
          <a:bodyPr>
            <a:normAutofit fontScale="90000"/>
          </a:bodyPr>
          <a:lstStyle/>
          <a:p>
            <a:r>
              <a:rPr lang="en-GB" dirty="0">
                <a:solidFill>
                  <a:schemeClr val="bg1"/>
                </a:solidFill>
              </a:rPr>
              <a:t>Alcohol Related Brain Damage:</a:t>
            </a:r>
            <a:br>
              <a:rPr lang="en-GB" dirty="0">
                <a:solidFill>
                  <a:schemeClr val="bg1"/>
                </a:solidFill>
              </a:rPr>
            </a:br>
            <a:r>
              <a:rPr lang="en-GB" dirty="0">
                <a:solidFill>
                  <a:schemeClr val="bg1"/>
                </a:solidFill>
              </a:rPr>
              <a:t>An Occupational Therapy Perspective</a:t>
            </a:r>
          </a:p>
        </p:txBody>
      </p:sp>
      <p:sp>
        <p:nvSpPr>
          <p:cNvPr id="3" name="Subtitle 2">
            <a:extLst>
              <a:ext uri="{FF2B5EF4-FFF2-40B4-BE49-F238E27FC236}">
                <a16:creationId xmlns:a16="http://schemas.microsoft.com/office/drawing/2014/main" id="{B73C5437-9988-4F05-9D2A-5C288AD93647}"/>
              </a:ext>
            </a:extLst>
          </p:cNvPr>
          <p:cNvSpPr>
            <a:spLocks noGrp="1"/>
          </p:cNvSpPr>
          <p:nvPr>
            <p:ph type="subTitle" idx="1"/>
          </p:nvPr>
        </p:nvSpPr>
        <p:spPr>
          <a:xfrm>
            <a:off x="2465563" y="4047214"/>
            <a:ext cx="9144000" cy="1655762"/>
          </a:xfrm>
        </p:spPr>
        <p:txBody>
          <a:bodyPr/>
          <a:lstStyle/>
          <a:p>
            <a:r>
              <a:rPr lang="en-GB" sz="3000" b="1" dirty="0">
                <a:solidFill>
                  <a:schemeClr val="bg1"/>
                </a:solidFill>
              </a:rPr>
              <a:t>Jenna Simons</a:t>
            </a:r>
          </a:p>
          <a:p>
            <a:r>
              <a:rPr lang="en-GB" dirty="0">
                <a:solidFill>
                  <a:schemeClr val="bg1"/>
                </a:solidFill>
              </a:rPr>
              <a:t>Senior Occupational Therapist</a:t>
            </a:r>
          </a:p>
          <a:p>
            <a:r>
              <a:rPr lang="en-GB" dirty="0">
                <a:solidFill>
                  <a:schemeClr val="bg1"/>
                </a:solidFill>
              </a:rPr>
              <a:t>Royal Liverpool &amp; Broadgreen NHS Hospitals</a:t>
            </a:r>
          </a:p>
        </p:txBody>
      </p:sp>
    </p:spTree>
    <p:extLst>
      <p:ext uri="{BB962C8B-B14F-4D97-AF65-F5344CB8AC3E}">
        <p14:creationId xmlns:p14="http://schemas.microsoft.com/office/powerpoint/2010/main" val="174358199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C2DB0DA-08E1-4BB4-8148-E0357120D59B}"/>
              </a:ext>
            </a:extLst>
          </p:cNvPr>
          <p:cNvSpPr>
            <a:spLocks noGrp="1"/>
          </p:cNvSpPr>
          <p:nvPr>
            <p:ph sz="half" idx="1"/>
          </p:nvPr>
        </p:nvSpPr>
        <p:spPr>
          <a:xfrm>
            <a:off x="4677508" y="1301261"/>
            <a:ext cx="3868616" cy="5191613"/>
          </a:xfrm>
        </p:spPr>
        <p:txBody>
          <a:bodyPr>
            <a:noAutofit/>
          </a:bodyPr>
          <a:lstStyle/>
          <a:p>
            <a:pPr marL="0" indent="0">
              <a:buNone/>
            </a:pPr>
            <a:r>
              <a:rPr lang="en-GB" sz="2000" b="1" dirty="0"/>
              <a:t>Types of Assessment</a:t>
            </a:r>
          </a:p>
          <a:p>
            <a:r>
              <a:rPr lang="en-GB" sz="1600" dirty="0">
                <a:solidFill>
                  <a:schemeClr val="accent1">
                    <a:lumMod val="75000"/>
                  </a:schemeClr>
                </a:solidFill>
              </a:rPr>
              <a:t>Baseline</a:t>
            </a:r>
          </a:p>
          <a:p>
            <a:pPr lvl="1">
              <a:lnSpc>
                <a:spcPct val="100000"/>
              </a:lnSpc>
              <a:buFont typeface="Wingdings" panose="05000000000000000000" pitchFamily="2" charset="2"/>
              <a:buChar char="Ø"/>
            </a:pPr>
            <a:r>
              <a:rPr lang="en-GB" sz="1600" dirty="0">
                <a:solidFill>
                  <a:schemeClr val="accent1">
                    <a:lumMod val="75000"/>
                  </a:schemeClr>
                </a:solidFill>
              </a:rPr>
              <a:t>Physical ability</a:t>
            </a:r>
          </a:p>
          <a:p>
            <a:pPr lvl="1">
              <a:lnSpc>
                <a:spcPct val="100000"/>
              </a:lnSpc>
              <a:buFont typeface="Wingdings" panose="05000000000000000000" pitchFamily="2" charset="2"/>
              <a:buChar char="Ø"/>
            </a:pPr>
            <a:r>
              <a:rPr lang="en-GB" sz="1600" dirty="0">
                <a:solidFill>
                  <a:schemeClr val="accent1">
                    <a:lumMod val="75000"/>
                  </a:schemeClr>
                </a:solidFill>
              </a:rPr>
              <a:t>Cognition</a:t>
            </a:r>
          </a:p>
          <a:p>
            <a:pPr lvl="1">
              <a:lnSpc>
                <a:spcPct val="100000"/>
              </a:lnSpc>
              <a:buFont typeface="Wingdings" panose="05000000000000000000" pitchFamily="2" charset="2"/>
              <a:buChar char="Ø"/>
            </a:pPr>
            <a:r>
              <a:rPr lang="en-GB" sz="1600" dirty="0">
                <a:solidFill>
                  <a:schemeClr val="accent1">
                    <a:lumMod val="75000"/>
                  </a:schemeClr>
                </a:solidFill>
              </a:rPr>
              <a:t>Neurological</a:t>
            </a:r>
          </a:p>
          <a:p>
            <a:r>
              <a:rPr lang="en-GB" sz="1600" dirty="0">
                <a:solidFill>
                  <a:schemeClr val="accent1">
                    <a:lumMod val="75000"/>
                  </a:schemeClr>
                </a:solidFill>
              </a:rPr>
              <a:t>Cognitive screens (MOCA)</a:t>
            </a:r>
          </a:p>
          <a:p>
            <a:r>
              <a:rPr lang="en-GB" sz="1600" dirty="0">
                <a:solidFill>
                  <a:schemeClr val="accent1">
                    <a:lumMod val="75000"/>
                  </a:schemeClr>
                </a:solidFill>
              </a:rPr>
              <a:t>Orientation </a:t>
            </a:r>
          </a:p>
          <a:p>
            <a:r>
              <a:rPr lang="en-GB" sz="1600" dirty="0">
                <a:solidFill>
                  <a:schemeClr val="accent1">
                    <a:lumMod val="75000"/>
                  </a:schemeClr>
                </a:solidFill>
              </a:rPr>
              <a:t>Functional assessments</a:t>
            </a:r>
          </a:p>
          <a:p>
            <a:pPr lvl="1">
              <a:buFont typeface="Wingdings" panose="05000000000000000000" pitchFamily="2" charset="2"/>
              <a:buChar char="Ø"/>
            </a:pPr>
            <a:r>
              <a:rPr lang="en-GB" sz="1600" dirty="0">
                <a:solidFill>
                  <a:schemeClr val="accent1">
                    <a:lumMod val="75000"/>
                  </a:schemeClr>
                </a:solidFill>
              </a:rPr>
              <a:t>Personal care (PADL)</a:t>
            </a:r>
          </a:p>
          <a:p>
            <a:pPr lvl="1">
              <a:buFont typeface="Wingdings" panose="05000000000000000000" pitchFamily="2" charset="2"/>
              <a:buChar char="Ø"/>
            </a:pPr>
            <a:r>
              <a:rPr lang="en-GB" sz="1600" dirty="0">
                <a:solidFill>
                  <a:schemeClr val="accent1">
                    <a:lumMod val="75000"/>
                  </a:schemeClr>
                </a:solidFill>
              </a:rPr>
              <a:t>Kitchen tasks</a:t>
            </a:r>
          </a:p>
          <a:p>
            <a:pPr lvl="1">
              <a:buFont typeface="Wingdings" panose="05000000000000000000" pitchFamily="2" charset="2"/>
              <a:buChar char="Ø"/>
            </a:pPr>
            <a:r>
              <a:rPr lang="en-GB" sz="1600" dirty="0">
                <a:solidFill>
                  <a:schemeClr val="accent1">
                    <a:lumMod val="75000"/>
                  </a:schemeClr>
                </a:solidFill>
              </a:rPr>
              <a:t>Managing finances</a:t>
            </a:r>
          </a:p>
          <a:p>
            <a:pPr lvl="1">
              <a:buFont typeface="Wingdings" panose="05000000000000000000" pitchFamily="2" charset="2"/>
              <a:buChar char="Ø"/>
            </a:pPr>
            <a:r>
              <a:rPr lang="en-GB" sz="1600" dirty="0">
                <a:solidFill>
                  <a:schemeClr val="accent1">
                    <a:lumMod val="75000"/>
                  </a:schemeClr>
                </a:solidFill>
              </a:rPr>
              <a:t>Road traffic safety awareness</a:t>
            </a:r>
            <a:endParaRPr lang="en-GB" sz="1200" dirty="0">
              <a:solidFill>
                <a:schemeClr val="accent1">
                  <a:lumMod val="75000"/>
                </a:schemeClr>
              </a:solidFill>
            </a:endParaRPr>
          </a:p>
          <a:p>
            <a:r>
              <a:rPr lang="en-GB" sz="1600" dirty="0">
                <a:solidFill>
                  <a:schemeClr val="accent1">
                    <a:lumMod val="75000"/>
                  </a:schemeClr>
                </a:solidFill>
              </a:rPr>
              <a:t>Environmental visit</a:t>
            </a:r>
          </a:p>
          <a:p>
            <a:r>
              <a:rPr lang="en-GB" sz="1600" dirty="0">
                <a:solidFill>
                  <a:schemeClr val="accent1">
                    <a:lumMod val="75000"/>
                  </a:schemeClr>
                </a:solidFill>
              </a:rPr>
              <a:t>Home visit</a:t>
            </a:r>
          </a:p>
          <a:p>
            <a:r>
              <a:rPr lang="en-GB" sz="1600" dirty="0">
                <a:solidFill>
                  <a:schemeClr val="accent1">
                    <a:lumMod val="75000"/>
                  </a:schemeClr>
                </a:solidFill>
              </a:rPr>
              <a:t>Discharge home visit</a:t>
            </a:r>
          </a:p>
          <a:p>
            <a:r>
              <a:rPr lang="en-GB" sz="1600" dirty="0">
                <a:solidFill>
                  <a:schemeClr val="accent1">
                    <a:lumMod val="75000"/>
                  </a:schemeClr>
                </a:solidFill>
              </a:rPr>
              <a:t>Follow-up visit</a:t>
            </a:r>
          </a:p>
          <a:p>
            <a:endParaRPr lang="en-GB" sz="2000" dirty="0">
              <a:solidFill>
                <a:schemeClr val="accent1">
                  <a:lumMod val="75000"/>
                </a:schemeClr>
              </a:solidFill>
            </a:endParaRPr>
          </a:p>
        </p:txBody>
      </p:sp>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Goal Setting &amp; Interventions</a:t>
            </a:r>
          </a:p>
        </p:txBody>
      </p:sp>
      <p:sp>
        <p:nvSpPr>
          <p:cNvPr id="22" name="Content Placeholder 3">
            <a:extLst>
              <a:ext uri="{FF2B5EF4-FFF2-40B4-BE49-F238E27FC236}">
                <a16:creationId xmlns:a16="http://schemas.microsoft.com/office/drawing/2014/main" id="{A3EA0733-0DF6-4EF7-89F6-D6CC7EEC1E5A}"/>
              </a:ext>
            </a:extLst>
          </p:cNvPr>
          <p:cNvSpPr txBox="1">
            <a:spLocks/>
          </p:cNvSpPr>
          <p:nvPr/>
        </p:nvSpPr>
        <p:spPr>
          <a:xfrm>
            <a:off x="8393722" y="1301261"/>
            <a:ext cx="3683978" cy="51916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600" dirty="0">
              <a:solidFill>
                <a:schemeClr val="accent1">
                  <a:lumMod val="75000"/>
                </a:schemeClr>
              </a:solidFill>
            </a:endParaRPr>
          </a:p>
          <a:p>
            <a:endParaRPr lang="en-GB" sz="1600" dirty="0">
              <a:solidFill>
                <a:schemeClr val="accent1">
                  <a:lumMod val="75000"/>
                </a:schemeClr>
              </a:solidFill>
            </a:endParaRPr>
          </a:p>
        </p:txBody>
      </p:sp>
      <p:sp>
        <p:nvSpPr>
          <p:cNvPr id="13" name="Title 1">
            <a:extLst>
              <a:ext uri="{FF2B5EF4-FFF2-40B4-BE49-F238E27FC236}">
                <a16:creationId xmlns:a16="http://schemas.microsoft.com/office/drawing/2014/main" id="{31DE5BB4-B2DA-42AE-8D2C-96C34DDE26C8}"/>
              </a:ext>
            </a:extLst>
          </p:cNvPr>
          <p:cNvSpPr>
            <a:spLocks noGrp="1"/>
          </p:cNvSpPr>
          <p:nvPr>
            <p:ph type="title"/>
          </p:nvPr>
        </p:nvSpPr>
        <p:spPr>
          <a:xfrm>
            <a:off x="4372708" y="263898"/>
            <a:ext cx="7403120" cy="861518"/>
          </a:xfrm>
        </p:spPr>
        <p:txBody>
          <a:bodyPr>
            <a:normAutofit/>
          </a:bodyPr>
          <a:lstStyle/>
          <a:p>
            <a:pPr algn="ctr"/>
            <a:r>
              <a:rPr lang="en-GB" sz="5400" b="1" dirty="0">
                <a:ln w="22225">
                  <a:solidFill>
                    <a:schemeClr val="bg2">
                      <a:lumMod val="25000"/>
                    </a:schemeClr>
                  </a:solidFill>
                  <a:prstDash val="solid"/>
                </a:ln>
                <a:solidFill>
                  <a:schemeClr val="accent2">
                    <a:lumMod val="60000"/>
                    <a:lumOff val="40000"/>
                  </a:schemeClr>
                </a:solidFill>
              </a:rPr>
              <a:t>OT Process</a:t>
            </a:r>
          </a:p>
        </p:txBody>
      </p:sp>
    </p:spTree>
    <p:extLst>
      <p:ext uri="{BB962C8B-B14F-4D97-AF65-F5344CB8AC3E}">
        <p14:creationId xmlns:p14="http://schemas.microsoft.com/office/powerpoint/2010/main" val="14705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500"/>
                                        <p:tgtEl>
                                          <p:spTgt spid="4">
                                            <p:txEl>
                                              <p:pRg st="8" end="8"/>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fade">
                                      <p:cBhvr>
                                        <p:cTn id="34" dur="500"/>
                                        <p:tgtEl>
                                          <p:spTgt spid="4">
                                            <p:txEl>
                                              <p:pRg st="9" end="9"/>
                                            </p:txEl>
                                          </p:spTgt>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4">
                                            <p:txEl>
                                              <p:pRg st="10" end="10"/>
                                            </p:txEl>
                                          </p:spTgt>
                                        </p:tgtEl>
                                        <p:attrNameLst>
                                          <p:attrName>style.visibility</p:attrName>
                                        </p:attrNameLst>
                                      </p:cBhvr>
                                      <p:to>
                                        <p:strVal val="visible"/>
                                      </p:to>
                                    </p:set>
                                    <p:animEffect transition="in" filter="fade">
                                      <p:cBhvr>
                                        <p:cTn id="37" dur="500"/>
                                        <p:tgtEl>
                                          <p:spTgt spid="4">
                                            <p:txEl>
                                              <p:pRg st="10" end="10"/>
                                            </p:txEl>
                                          </p:spTgt>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4">
                                            <p:txEl>
                                              <p:pRg st="11" end="11"/>
                                            </p:txEl>
                                          </p:spTgt>
                                        </p:tgtEl>
                                        <p:attrNameLst>
                                          <p:attrName>style.visibility</p:attrName>
                                        </p:attrNameLst>
                                      </p:cBhvr>
                                      <p:to>
                                        <p:strVal val="visible"/>
                                      </p:to>
                                    </p:set>
                                    <p:animEffect transition="in" filter="fade">
                                      <p:cBhvr>
                                        <p:cTn id="40" dur="500"/>
                                        <p:tgtEl>
                                          <p:spTgt spid="4">
                                            <p:txEl>
                                              <p:pRg st="11" end="11"/>
                                            </p:txEl>
                                          </p:spTgt>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4">
                                            <p:txEl>
                                              <p:pRg st="12" end="12"/>
                                            </p:txEl>
                                          </p:spTgt>
                                        </p:tgtEl>
                                        <p:attrNameLst>
                                          <p:attrName>style.visibility</p:attrName>
                                        </p:attrNameLst>
                                      </p:cBhvr>
                                      <p:to>
                                        <p:strVal val="visible"/>
                                      </p:to>
                                    </p:set>
                                    <p:animEffect transition="in" filter="fade">
                                      <p:cBhvr>
                                        <p:cTn id="43" dur="500"/>
                                        <p:tgtEl>
                                          <p:spTgt spid="4">
                                            <p:txEl>
                                              <p:pRg st="12" end="12"/>
                                            </p:txEl>
                                          </p:spTgt>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4">
                                            <p:txEl>
                                              <p:pRg st="13" end="13"/>
                                            </p:txEl>
                                          </p:spTgt>
                                        </p:tgtEl>
                                        <p:attrNameLst>
                                          <p:attrName>style.visibility</p:attrName>
                                        </p:attrNameLst>
                                      </p:cBhvr>
                                      <p:to>
                                        <p:strVal val="visible"/>
                                      </p:to>
                                    </p:set>
                                    <p:animEffect transition="in" filter="fade">
                                      <p:cBhvr>
                                        <p:cTn id="46" dur="500"/>
                                        <p:tgtEl>
                                          <p:spTgt spid="4">
                                            <p:txEl>
                                              <p:pRg st="13" end="13"/>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4">
                                            <p:txEl>
                                              <p:pRg st="14" end="14"/>
                                            </p:txEl>
                                          </p:spTgt>
                                        </p:tgtEl>
                                        <p:attrNameLst>
                                          <p:attrName>style.visibility</p:attrName>
                                        </p:attrNameLst>
                                      </p:cBhvr>
                                      <p:to>
                                        <p:strVal val="visible"/>
                                      </p:to>
                                    </p:set>
                                    <p:animEffect transition="in" filter="fade">
                                      <p:cBhvr>
                                        <p:cTn id="49" dur="500"/>
                                        <p:tgtEl>
                                          <p:spTgt spid="4">
                                            <p:txEl>
                                              <p:pRg st="14" end="14"/>
                                            </p:txEl>
                                          </p:spTgt>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4">
                                            <p:txEl>
                                              <p:pRg st="15" end="15"/>
                                            </p:txEl>
                                          </p:spTgt>
                                        </p:tgtEl>
                                        <p:attrNameLst>
                                          <p:attrName>style.visibility</p:attrName>
                                        </p:attrNameLst>
                                      </p:cBhvr>
                                      <p:to>
                                        <p:strVal val="visible"/>
                                      </p:to>
                                    </p:set>
                                    <p:animEffect transition="in" filter="fade">
                                      <p:cBhvr>
                                        <p:cTn id="52" dur="500"/>
                                        <p:tgtEl>
                                          <p:spTgt spid="4">
                                            <p:txEl>
                                              <p:pRg st="15" end="1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nodePh="1">
                                  <p:stCondLst>
                                    <p:cond delay="250"/>
                                  </p:stCondLst>
                                  <p:endCondLst>
                                    <p:cond evt="begin" delay="0">
                                      <p:tn val="55"/>
                                    </p:cond>
                                  </p:end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C2DB0DA-08E1-4BB4-8148-E0357120D59B}"/>
              </a:ext>
            </a:extLst>
          </p:cNvPr>
          <p:cNvSpPr>
            <a:spLocks noGrp="1"/>
          </p:cNvSpPr>
          <p:nvPr>
            <p:ph sz="half" idx="1"/>
          </p:nvPr>
        </p:nvSpPr>
        <p:spPr>
          <a:xfrm>
            <a:off x="4372708" y="1120286"/>
            <a:ext cx="6981092" cy="2426677"/>
          </a:xfrm>
        </p:spPr>
        <p:txBody>
          <a:bodyPr>
            <a:noAutofit/>
          </a:bodyPr>
          <a:lstStyle/>
          <a:p>
            <a:pPr marL="0" indent="0">
              <a:buNone/>
            </a:pPr>
            <a:r>
              <a:rPr lang="en-GB" sz="2000" b="1" dirty="0"/>
              <a:t>Analysis </a:t>
            </a:r>
          </a:p>
          <a:p>
            <a:r>
              <a:rPr lang="en-GB" sz="2000" dirty="0">
                <a:solidFill>
                  <a:schemeClr val="accent1">
                    <a:lumMod val="75000"/>
                  </a:schemeClr>
                </a:solidFill>
              </a:rPr>
              <a:t>Compare current function to pre-admission level</a:t>
            </a:r>
          </a:p>
          <a:p>
            <a:r>
              <a:rPr lang="en-GB" sz="2000" dirty="0">
                <a:solidFill>
                  <a:schemeClr val="accent1">
                    <a:lumMod val="75000"/>
                  </a:schemeClr>
                </a:solidFill>
              </a:rPr>
              <a:t>Identify goals: </a:t>
            </a:r>
          </a:p>
          <a:p>
            <a:pPr lvl="1">
              <a:buFont typeface="Wingdings" panose="05000000000000000000" pitchFamily="2" charset="2"/>
              <a:buChar char="Ø"/>
            </a:pPr>
            <a:r>
              <a:rPr lang="en-GB" sz="1800" dirty="0">
                <a:solidFill>
                  <a:schemeClr val="accent1">
                    <a:lumMod val="75000"/>
                  </a:schemeClr>
                </a:solidFill>
              </a:rPr>
              <a:t>Identify further gaps – may need to collate more information or complete more assessments</a:t>
            </a:r>
          </a:p>
          <a:p>
            <a:pPr lvl="1">
              <a:buFont typeface="Wingdings" panose="05000000000000000000" pitchFamily="2" charset="2"/>
              <a:buChar char="Ø"/>
            </a:pPr>
            <a:r>
              <a:rPr lang="en-GB" sz="1800" dirty="0">
                <a:solidFill>
                  <a:schemeClr val="accent1">
                    <a:lumMod val="75000"/>
                  </a:schemeClr>
                </a:solidFill>
              </a:rPr>
              <a:t>Rehabilitation goals</a:t>
            </a:r>
            <a:endParaRPr lang="en-GB" b="1" dirty="0"/>
          </a:p>
          <a:p>
            <a:pPr lvl="0"/>
            <a:r>
              <a:rPr lang="en-GB" sz="2000" dirty="0">
                <a:solidFill>
                  <a:srgbClr val="549E39">
                    <a:lumMod val="75000"/>
                  </a:srgbClr>
                </a:solidFill>
              </a:rPr>
              <a:t>Interventions within an acute setting mainly support ongoing assessments and discharge planning </a:t>
            </a:r>
          </a:p>
          <a:p>
            <a:pPr marL="0" indent="0">
              <a:buNone/>
            </a:pPr>
            <a:endParaRPr lang="en-GB" sz="2000" b="1" dirty="0"/>
          </a:p>
        </p:txBody>
      </p:sp>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Goal Setting &amp; Interventions</a:t>
            </a:r>
          </a:p>
        </p:txBody>
      </p:sp>
      <p:sp>
        <p:nvSpPr>
          <p:cNvPr id="13" name="Title 1">
            <a:extLst>
              <a:ext uri="{FF2B5EF4-FFF2-40B4-BE49-F238E27FC236}">
                <a16:creationId xmlns:a16="http://schemas.microsoft.com/office/drawing/2014/main" id="{8CDCC7BA-4206-4350-BCC1-BBB24DF8A2AE}"/>
              </a:ext>
            </a:extLst>
          </p:cNvPr>
          <p:cNvSpPr>
            <a:spLocks noGrp="1"/>
          </p:cNvSpPr>
          <p:nvPr>
            <p:ph type="title"/>
          </p:nvPr>
        </p:nvSpPr>
        <p:spPr>
          <a:xfrm>
            <a:off x="4372708" y="263898"/>
            <a:ext cx="7403120" cy="861518"/>
          </a:xfrm>
        </p:spPr>
        <p:txBody>
          <a:bodyPr>
            <a:normAutofit/>
          </a:bodyPr>
          <a:lstStyle/>
          <a:p>
            <a:pPr algn="ctr"/>
            <a:r>
              <a:rPr lang="en-GB" sz="5400" b="1" dirty="0">
                <a:ln w="22225">
                  <a:solidFill>
                    <a:schemeClr val="bg2">
                      <a:lumMod val="25000"/>
                    </a:schemeClr>
                  </a:solidFill>
                  <a:prstDash val="solid"/>
                </a:ln>
                <a:solidFill>
                  <a:schemeClr val="accent2">
                    <a:lumMod val="60000"/>
                    <a:lumOff val="40000"/>
                  </a:schemeClr>
                </a:solidFill>
              </a:rPr>
              <a:t>OT Process</a:t>
            </a:r>
          </a:p>
        </p:txBody>
      </p:sp>
    </p:spTree>
    <p:extLst>
      <p:ext uri="{BB962C8B-B14F-4D97-AF65-F5344CB8AC3E}">
        <p14:creationId xmlns:p14="http://schemas.microsoft.com/office/powerpoint/2010/main" val="14339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Goal Setting &amp; Interventions</a:t>
            </a:r>
          </a:p>
        </p:txBody>
      </p:sp>
      <p:sp>
        <p:nvSpPr>
          <p:cNvPr id="26" name="Content Placeholder 3">
            <a:extLst>
              <a:ext uri="{FF2B5EF4-FFF2-40B4-BE49-F238E27FC236}">
                <a16:creationId xmlns:a16="http://schemas.microsoft.com/office/drawing/2014/main" id="{ED9F9A66-E7B8-4B34-A956-FDE082F0E3E2}"/>
              </a:ext>
            </a:extLst>
          </p:cNvPr>
          <p:cNvSpPr txBox="1">
            <a:spLocks/>
          </p:cNvSpPr>
          <p:nvPr/>
        </p:nvSpPr>
        <p:spPr>
          <a:xfrm>
            <a:off x="4372708" y="1120286"/>
            <a:ext cx="6981092" cy="24266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dirty="0"/>
              <a:t>Discharge Options </a:t>
            </a:r>
          </a:p>
        </p:txBody>
      </p:sp>
      <p:sp>
        <p:nvSpPr>
          <p:cNvPr id="11" name="Rectangle 10">
            <a:extLst>
              <a:ext uri="{FF2B5EF4-FFF2-40B4-BE49-F238E27FC236}">
                <a16:creationId xmlns:a16="http://schemas.microsoft.com/office/drawing/2014/main" id="{1E11DAAF-2614-4D54-BA8E-B53959190B56}"/>
              </a:ext>
            </a:extLst>
          </p:cNvPr>
          <p:cNvSpPr/>
          <p:nvPr/>
        </p:nvSpPr>
        <p:spPr>
          <a:xfrm>
            <a:off x="4372707" y="2033720"/>
            <a:ext cx="2266217" cy="2981325"/>
          </a:xfrm>
          <a:prstGeom prst="rect">
            <a:avLst/>
          </a:prstGeom>
          <a:solidFill>
            <a:schemeClr val="bg1">
              <a:lumMod val="85000"/>
            </a:scheme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ysClr val="windowText" lastClr="000000"/>
                </a:solidFill>
              </a:rPr>
              <a:t>Discharge Home</a:t>
            </a:r>
          </a:p>
          <a:p>
            <a:endParaRPr lang="en-GB" dirty="0">
              <a:solidFill>
                <a:sysClr val="windowText" lastClr="000000"/>
              </a:solidFill>
            </a:endParaRPr>
          </a:p>
          <a:p>
            <a:r>
              <a:rPr lang="en-GB" dirty="0">
                <a:solidFill>
                  <a:sysClr val="windowText" lastClr="000000"/>
                </a:solidFill>
              </a:rPr>
              <a:t>Package of Care</a:t>
            </a:r>
          </a:p>
          <a:p>
            <a:r>
              <a:rPr lang="en-GB" dirty="0">
                <a:solidFill>
                  <a:sysClr val="windowText" lastClr="000000"/>
                </a:solidFill>
              </a:rPr>
              <a:t>Community Rehab</a:t>
            </a:r>
          </a:p>
          <a:p>
            <a:r>
              <a:rPr lang="en-GB" dirty="0">
                <a:solidFill>
                  <a:sysClr val="windowText" lastClr="000000"/>
                </a:solidFill>
              </a:rPr>
              <a:t>Family Support</a:t>
            </a:r>
          </a:p>
          <a:p>
            <a:r>
              <a:rPr lang="en-GB" dirty="0">
                <a:solidFill>
                  <a:sysClr val="windowText" lastClr="000000"/>
                </a:solidFill>
              </a:rPr>
              <a:t>Addiction Support</a:t>
            </a:r>
          </a:p>
          <a:p>
            <a:r>
              <a:rPr lang="en-GB" dirty="0">
                <a:solidFill>
                  <a:sysClr val="windowText" lastClr="000000"/>
                </a:solidFill>
              </a:rPr>
              <a:t>Volunteer Support</a:t>
            </a:r>
          </a:p>
          <a:p>
            <a:r>
              <a:rPr lang="en-GB" dirty="0">
                <a:solidFill>
                  <a:sysClr val="windowText" lastClr="000000"/>
                </a:solidFill>
              </a:rPr>
              <a:t>Other Services</a:t>
            </a:r>
          </a:p>
          <a:p>
            <a:r>
              <a:rPr lang="en-GB" dirty="0">
                <a:solidFill>
                  <a:sysClr val="windowText" lastClr="000000"/>
                </a:solidFill>
              </a:rPr>
              <a:t>No Additional Support</a:t>
            </a:r>
          </a:p>
          <a:p>
            <a:endParaRPr lang="en-GB" dirty="0">
              <a:solidFill>
                <a:sysClr val="windowText" lastClr="000000"/>
              </a:solidFill>
            </a:endParaRPr>
          </a:p>
        </p:txBody>
      </p:sp>
      <p:sp>
        <p:nvSpPr>
          <p:cNvPr id="27" name="Rectangle 26">
            <a:extLst>
              <a:ext uri="{FF2B5EF4-FFF2-40B4-BE49-F238E27FC236}">
                <a16:creationId xmlns:a16="http://schemas.microsoft.com/office/drawing/2014/main" id="{356FB2BA-3486-4C88-A7AB-8A08CADDD512}"/>
              </a:ext>
            </a:extLst>
          </p:cNvPr>
          <p:cNvSpPr/>
          <p:nvPr/>
        </p:nvSpPr>
        <p:spPr>
          <a:xfrm>
            <a:off x="6811107" y="2033719"/>
            <a:ext cx="2266217" cy="2981325"/>
          </a:xfrm>
          <a:prstGeom prst="rect">
            <a:avLst/>
          </a:prstGeom>
          <a:solidFill>
            <a:schemeClr val="bg1">
              <a:lumMod val="85000"/>
            </a:scheme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ysClr val="windowText" lastClr="000000"/>
                </a:solidFill>
              </a:rPr>
              <a:t>Inpatient Rehab</a:t>
            </a:r>
          </a:p>
          <a:p>
            <a:endParaRPr lang="en-GB" dirty="0">
              <a:solidFill>
                <a:sysClr val="windowText" lastClr="000000"/>
              </a:solidFill>
            </a:endParaRPr>
          </a:p>
          <a:p>
            <a:r>
              <a:rPr lang="en-GB" dirty="0">
                <a:solidFill>
                  <a:sysClr val="windowText" lastClr="000000"/>
                </a:solidFill>
              </a:rPr>
              <a:t>NHS Services</a:t>
            </a:r>
          </a:p>
          <a:p>
            <a:endParaRPr lang="en-GB" dirty="0">
              <a:solidFill>
                <a:sysClr val="windowText" lastClr="000000"/>
              </a:solidFill>
            </a:endParaRPr>
          </a:p>
          <a:p>
            <a:r>
              <a:rPr lang="en-GB" dirty="0">
                <a:solidFill>
                  <a:sysClr val="windowText" lastClr="000000"/>
                </a:solidFill>
              </a:rPr>
              <a:t>Private Services</a:t>
            </a:r>
          </a:p>
          <a:p>
            <a:pPr algn="ctr"/>
            <a:endParaRPr lang="en-GB" dirty="0">
              <a:solidFill>
                <a:sysClr val="windowText" lastClr="000000"/>
              </a:solidFill>
            </a:endParaRPr>
          </a:p>
          <a:p>
            <a:pPr algn="ctr"/>
            <a:endParaRPr lang="en-GB" dirty="0">
              <a:solidFill>
                <a:sysClr val="windowText" lastClr="000000"/>
              </a:solidFill>
            </a:endParaRPr>
          </a:p>
        </p:txBody>
      </p:sp>
      <p:sp>
        <p:nvSpPr>
          <p:cNvPr id="28" name="Rectangle 27">
            <a:extLst>
              <a:ext uri="{FF2B5EF4-FFF2-40B4-BE49-F238E27FC236}">
                <a16:creationId xmlns:a16="http://schemas.microsoft.com/office/drawing/2014/main" id="{C0740A87-E749-406A-9910-1E4CD46D8445}"/>
              </a:ext>
            </a:extLst>
          </p:cNvPr>
          <p:cNvSpPr/>
          <p:nvPr/>
        </p:nvSpPr>
        <p:spPr>
          <a:xfrm>
            <a:off x="9249506" y="2033718"/>
            <a:ext cx="2266217" cy="2981325"/>
          </a:xfrm>
          <a:prstGeom prst="rect">
            <a:avLst/>
          </a:prstGeom>
          <a:solidFill>
            <a:schemeClr val="bg1">
              <a:lumMod val="85000"/>
            </a:schemeClr>
          </a:solid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ysClr val="windowText" lastClr="000000"/>
                </a:solidFill>
              </a:rPr>
              <a:t>24hr Care</a:t>
            </a:r>
          </a:p>
          <a:p>
            <a:endParaRPr lang="en-GB" dirty="0">
              <a:solidFill>
                <a:sysClr val="windowText" lastClr="000000"/>
              </a:solidFill>
            </a:endParaRPr>
          </a:p>
          <a:p>
            <a:r>
              <a:rPr lang="en-GB" dirty="0">
                <a:solidFill>
                  <a:sysClr val="windowText" lastClr="000000"/>
                </a:solidFill>
              </a:rPr>
              <a:t>Residential Home </a:t>
            </a:r>
          </a:p>
          <a:p>
            <a:r>
              <a:rPr lang="en-GB" dirty="0">
                <a:solidFill>
                  <a:sysClr val="windowText" lastClr="000000"/>
                </a:solidFill>
              </a:rPr>
              <a:t>(Standard/EMI)</a:t>
            </a:r>
          </a:p>
          <a:p>
            <a:r>
              <a:rPr lang="en-GB" dirty="0">
                <a:solidFill>
                  <a:sysClr val="windowText" lastClr="000000"/>
                </a:solidFill>
              </a:rPr>
              <a:t> </a:t>
            </a:r>
          </a:p>
          <a:p>
            <a:r>
              <a:rPr lang="en-GB" dirty="0">
                <a:solidFill>
                  <a:sysClr val="windowText" lastClr="000000"/>
                </a:solidFill>
              </a:rPr>
              <a:t>Nursing Home</a:t>
            </a:r>
          </a:p>
          <a:p>
            <a:r>
              <a:rPr lang="en-GB" dirty="0">
                <a:solidFill>
                  <a:sysClr val="windowText" lastClr="000000"/>
                </a:solidFill>
              </a:rPr>
              <a:t>(Standard/EMI) </a:t>
            </a:r>
          </a:p>
          <a:p>
            <a:pPr algn="ctr"/>
            <a:endParaRPr lang="en-GB" dirty="0">
              <a:solidFill>
                <a:sysClr val="windowText" lastClr="000000"/>
              </a:solidFill>
            </a:endParaRPr>
          </a:p>
        </p:txBody>
      </p:sp>
      <p:pic>
        <p:nvPicPr>
          <p:cNvPr id="13" name="Graphic 12" descr="Warning">
            <a:extLst>
              <a:ext uri="{FF2B5EF4-FFF2-40B4-BE49-F238E27FC236}">
                <a16:creationId xmlns:a16="http://schemas.microsoft.com/office/drawing/2014/main" id="{565F1A5D-5BFF-44B8-BA2B-CED2AB3835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79248" y="2557957"/>
            <a:ext cx="360000" cy="360000"/>
          </a:xfrm>
          <a:prstGeom prst="rect">
            <a:avLst/>
          </a:prstGeom>
        </p:spPr>
      </p:pic>
      <p:pic>
        <p:nvPicPr>
          <p:cNvPr id="30" name="Graphic 29" descr="Pound">
            <a:extLst>
              <a:ext uri="{FF2B5EF4-FFF2-40B4-BE49-F238E27FC236}">
                <a16:creationId xmlns:a16="http://schemas.microsoft.com/office/drawing/2014/main" id="{3A312443-8FCA-41B6-A743-363B86A758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17049" y="3141122"/>
            <a:ext cx="360000" cy="360000"/>
          </a:xfrm>
          <a:prstGeom prst="rect">
            <a:avLst/>
          </a:prstGeom>
        </p:spPr>
      </p:pic>
      <p:pic>
        <p:nvPicPr>
          <p:cNvPr id="32" name="Graphic 31" descr="Clock">
            <a:extLst>
              <a:ext uri="{FF2B5EF4-FFF2-40B4-BE49-F238E27FC236}">
                <a16:creationId xmlns:a16="http://schemas.microsoft.com/office/drawing/2014/main" id="{9D24EFBE-C0F7-4225-B700-CC1BF1A109E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80223" y="3145185"/>
            <a:ext cx="360000" cy="360000"/>
          </a:xfrm>
          <a:prstGeom prst="rect">
            <a:avLst/>
          </a:prstGeom>
        </p:spPr>
      </p:pic>
      <p:pic>
        <p:nvPicPr>
          <p:cNvPr id="36" name="Graphic 35" descr="Help">
            <a:extLst>
              <a:ext uri="{FF2B5EF4-FFF2-40B4-BE49-F238E27FC236}">
                <a16:creationId xmlns:a16="http://schemas.microsoft.com/office/drawing/2014/main" id="{0F38FC74-544B-409F-A4E5-2FC94FE773C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233220" y="3693388"/>
            <a:ext cx="360000" cy="360000"/>
          </a:xfrm>
          <a:prstGeom prst="rect">
            <a:avLst/>
          </a:prstGeom>
        </p:spPr>
      </p:pic>
      <p:pic>
        <p:nvPicPr>
          <p:cNvPr id="37" name="Graphic 36" descr="Warning">
            <a:extLst>
              <a:ext uri="{FF2B5EF4-FFF2-40B4-BE49-F238E27FC236}">
                <a16:creationId xmlns:a16="http://schemas.microsoft.com/office/drawing/2014/main" id="{43F1AF2E-D9F9-49B4-A883-6CBAB96087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33220" y="2855194"/>
            <a:ext cx="360000" cy="360000"/>
          </a:xfrm>
          <a:prstGeom prst="rect">
            <a:avLst/>
          </a:prstGeom>
        </p:spPr>
      </p:pic>
      <p:pic>
        <p:nvPicPr>
          <p:cNvPr id="51" name="Graphic 50" descr="Pound">
            <a:extLst>
              <a:ext uri="{FF2B5EF4-FFF2-40B4-BE49-F238E27FC236}">
                <a16:creationId xmlns:a16="http://schemas.microsoft.com/office/drawing/2014/main" id="{CD1D28A0-1EA5-4CC0-9093-3EC88F6DABE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193227" y="3672224"/>
            <a:ext cx="360000" cy="360000"/>
          </a:xfrm>
          <a:prstGeom prst="rect">
            <a:avLst/>
          </a:prstGeom>
        </p:spPr>
      </p:pic>
      <p:pic>
        <p:nvPicPr>
          <p:cNvPr id="52" name="Graphic 51" descr="Clock">
            <a:extLst>
              <a:ext uri="{FF2B5EF4-FFF2-40B4-BE49-F238E27FC236}">
                <a16:creationId xmlns:a16="http://schemas.microsoft.com/office/drawing/2014/main" id="{406FA607-135A-411E-9698-678900F66C2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56401" y="3676287"/>
            <a:ext cx="360000" cy="360000"/>
          </a:xfrm>
          <a:prstGeom prst="rect">
            <a:avLst/>
          </a:prstGeom>
        </p:spPr>
      </p:pic>
      <p:pic>
        <p:nvPicPr>
          <p:cNvPr id="53" name="Graphic 52" descr="Pound">
            <a:extLst>
              <a:ext uri="{FF2B5EF4-FFF2-40B4-BE49-F238E27FC236}">
                <a16:creationId xmlns:a16="http://schemas.microsoft.com/office/drawing/2014/main" id="{0089C489-33D2-48E0-A10D-7CBC4E6D30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193227" y="2903562"/>
            <a:ext cx="360000" cy="360000"/>
          </a:xfrm>
          <a:prstGeom prst="rect">
            <a:avLst/>
          </a:prstGeom>
        </p:spPr>
      </p:pic>
      <p:pic>
        <p:nvPicPr>
          <p:cNvPr id="54" name="Graphic 53" descr="Clock">
            <a:extLst>
              <a:ext uri="{FF2B5EF4-FFF2-40B4-BE49-F238E27FC236}">
                <a16:creationId xmlns:a16="http://schemas.microsoft.com/office/drawing/2014/main" id="{3D31B874-12EC-431D-A9FF-1196AAF2FAF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56401" y="2907625"/>
            <a:ext cx="360000" cy="360000"/>
          </a:xfrm>
          <a:prstGeom prst="rect">
            <a:avLst/>
          </a:prstGeom>
        </p:spPr>
      </p:pic>
      <p:pic>
        <p:nvPicPr>
          <p:cNvPr id="57" name="Graphic 56" descr="Sad face with solid fill">
            <a:extLst>
              <a:ext uri="{FF2B5EF4-FFF2-40B4-BE49-F238E27FC236}">
                <a16:creationId xmlns:a16="http://schemas.microsoft.com/office/drawing/2014/main" id="{AE090B86-DA51-409B-8BBA-1B1B0AF8B40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094614" y="5085804"/>
            <a:ext cx="576000" cy="576000"/>
          </a:xfrm>
          <a:prstGeom prst="rect">
            <a:avLst/>
          </a:prstGeom>
        </p:spPr>
      </p:pic>
      <p:pic>
        <p:nvPicPr>
          <p:cNvPr id="58" name="Graphic 57" descr="Smiling face with solid fill">
            <a:extLst>
              <a:ext uri="{FF2B5EF4-FFF2-40B4-BE49-F238E27FC236}">
                <a16:creationId xmlns:a16="http://schemas.microsoft.com/office/drawing/2014/main" id="{93673320-1A75-4BA5-817B-E7ED3FCD4DF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217815" y="5085804"/>
            <a:ext cx="576000" cy="576000"/>
          </a:xfrm>
          <a:prstGeom prst="rect">
            <a:avLst/>
          </a:prstGeom>
        </p:spPr>
      </p:pic>
      <p:pic>
        <p:nvPicPr>
          <p:cNvPr id="59" name="Graphic 58" descr="Scales of justice">
            <a:extLst>
              <a:ext uri="{FF2B5EF4-FFF2-40B4-BE49-F238E27FC236}">
                <a16:creationId xmlns:a16="http://schemas.microsoft.com/office/drawing/2014/main" id="{D771F5F0-EAFF-4621-9F6D-C7BFA0CA2B4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788627" y="5086531"/>
            <a:ext cx="576000" cy="576000"/>
          </a:xfrm>
          <a:prstGeom prst="rect">
            <a:avLst/>
          </a:prstGeom>
        </p:spPr>
      </p:pic>
      <p:sp>
        <p:nvSpPr>
          <p:cNvPr id="63" name="Title 1">
            <a:extLst>
              <a:ext uri="{FF2B5EF4-FFF2-40B4-BE49-F238E27FC236}">
                <a16:creationId xmlns:a16="http://schemas.microsoft.com/office/drawing/2014/main" id="{DA331973-2995-48C8-8F4C-6048C253D189}"/>
              </a:ext>
            </a:extLst>
          </p:cNvPr>
          <p:cNvSpPr txBox="1">
            <a:spLocks/>
          </p:cNvSpPr>
          <p:nvPr/>
        </p:nvSpPr>
        <p:spPr>
          <a:xfrm>
            <a:off x="4372708" y="263898"/>
            <a:ext cx="7403120" cy="86151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5400" b="1">
                <a:ln w="22225">
                  <a:solidFill>
                    <a:schemeClr val="bg2">
                      <a:lumMod val="25000"/>
                    </a:schemeClr>
                  </a:solidFill>
                  <a:prstDash val="solid"/>
                </a:ln>
                <a:solidFill>
                  <a:schemeClr val="accent2">
                    <a:lumMod val="60000"/>
                    <a:lumOff val="40000"/>
                  </a:schemeClr>
                </a:solidFill>
              </a:rPr>
              <a:t>OT Process</a:t>
            </a:r>
            <a:endParaRPr lang="en-GB" sz="5400" b="1" dirty="0">
              <a:ln w="22225">
                <a:solidFill>
                  <a:schemeClr val="bg2">
                    <a:lumMod val="25000"/>
                  </a:schemeClr>
                </a:solidFill>
                <a:prstDash val="solid"/>
              </a:ln>
              <a:solidFill>
                <a:schemeClr val="accent2">
                  <a:lumMod val="60000"/>
                  <a:lumOff val="40000"/>
                </a:schemeClr>
              </a:solidFill>
            </a:endParaRPr>
          </a:p>
        </p:txBody>
      </p:sp>
    </p:spTree>
    <p:extLst>
      <p:ext uri="{BB962C8B-B14F-4D97-AF65-F5344CB8AC3E}">
        <p14:creationId xmlns:p14="http://schemas.microsoft.com/office/powerpoint/2010/main" val="90300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250"/>
                            </p:stCondLst>
                            <p:childTnLst>
                              <p:par>
                                <p:cTn id="13" presetID="10" presetClass="entr" presetSubtype="0" fill="hold" nodeType="afterEffect">
                                  <p:stCondLst>
                                    <p:cond delay="25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2000"/>
                            </p:stCondLst>
                            <p:childTnLst>
                              <p:par>
                                <p:cTn id="17" presetID="10" presetClass="entr" presetSubtype="0" fill="hold" nodeType="afterEffect">
                                  <p:stCondLst>
                                    <p:cond delay="25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childTnLst>
                          </p:cTn>
                        </p:par>
                        <p:par>
                          <p:cTn id="25" fill="hold">
                            <p:stCondLst>
                              <p:cond delay="50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1250"/>
                            </p:stCondLst>
                            <p:childTnLst>
                              <p:par>
                                <p:cTn id="30" presetID="10" presetClass="entr" presetSubtype="0" fill="hold" nodeType="afterEffect">
                                  <p:stCondLst>
                                    <p:cond delay="2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nodeType="withEffect">
                                  <p:stCondLst>
                                    <p:cond delay="25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par>
                          <p:cTn id="41" fill="hold">
                            <p:stCondLst>
                              <p:cond delay="500"/>
                            </p:stCondLst>
                            <p:childTnLst>
                              <p:par>
                                <p:cTn id="42" presetID="10" presetClass="entr" presetSubtype="0" fill="hold" nodeType="afterEffect">
                                  <p:stCondLst>
                                    <p:cond delay="25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par>
                                <p:cTn id="45" presetID="10" presetClass="entr" presetSubtype="0" fill="hold" nodeType="withEffect">
                                  <p:stCondLst>
                                    <p:cond delay="25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1250"/>
                            </p:stCondLst>
                            <p:childTnLst>
                              <p:par>
                                <p:cTn id="49" presetID="10" presetClass="entr" presetSubtype="0" fill="hold" nodeType="afterEffect">
                                  <p:stCondLst>
                                    <p:cond delay="25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nodeType="withEffect">
                                  <p:stCondLst>
                                    <p:cond delay="25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ppt_x"/>
                                          </p:val>
                                        </p:tav>
                                        <p:tav tm="100000">
                                          <p:val>
                                            <p:strVal val="#ppt_x"/>
                                          </p:val>
                                        </p:tav>
                                      </p:tavLst>
                                    </p:anim>
                                    <p:anim calcmode="lin" valueType="num">
                                      <p:cBhvr additive="base">
                                        <p:cTn id="60" dur="500" fill="hold"/>
                                        <p:tgtEl>
                                          <p:spTgt spid="58"/>
                                        </p:tgtEl>
                                        <p:attrNameLst>
                                          <p:attrName>ppt_y</p:attrName>
                                        </p:attrNameLst>
                                      </p:cBhvr>
                                      <p:tavLst>
                                        <p:tav tm="0">
                                          <p:val>
                                            <p:strVal val="1+#ppt_h/2"/>
                                          </p:val>
                                        </p:tav>
                                        <p:tav tm="100000">
                                          <p:val>
                                            <p:strVal val="#ppt_y"/>
                                          </p:val>
                                        </p:tav>
                                      </p:tavLst>
                                    </p:anim>
                                  </p:childTnLst>
                                </p:cTn>
                              </p:par>
                            </p:childTnLst>
                          </p:cTn>
                        </p:par>
                        <p:par>
                          <p:cTn id="61" fill="hold">
                            <p:stCondLst>
                              <p:cond delay="500"/>
                            </p:stCondLst>
                            <p:childTnLst>
                              <p:par>
                                <p:cTn id="62" presetID="2" presetClass="entr" presetSubtype="4" fill="hold" nodeType="afterEffect">
                                  <p:stCondLst>
                                    <p:cond delay="0"/>
                                  </p:stCondLst>
                                  <p:childTnLst>
                                    <p:set>
                                      <p:cBhvr>
                                        <p:cTn id="63" dur="1" fill="hold">
                                          <p:stCondLst>
                                            <p:cond delay="0"/>
                                          </p:stCondLst>
                                        </p:cTn>
                                        <p:tgtEl>
                                          <p:spTgt spid="59"/>
                                        </p:tgtEl>
                                        <p:attrNameLst>
                                          <p:attrName>style.visibility</p:attrName>
                                        </p:attrNameLst>
                                      </p:cBhvr>
                                      <p:to>
                                        <p:strVal val="visible"/>
                                      </p:to>
                                    </p:set>
                                    <p:anim calcmode="lin" valueType="num">
                                      <p:cBhvr additive="base">
                                        <p:cTn id="64" dur="500" fill="hold"/>
                                        <p:tgtEl>
                                          <p:spTgt spid="59"/>
                                        </p:tgtEl>
                                        <p:attrNameLst>
                                          <p:attrName>ppt_x</p:attrName>
                                        </p:attrNameLst>
                                      </p:cBhvr>
                                      <p:tavLst>
                                        <p:tav tm="0">
                                          <p:val>
                                            <p:strVal val="#ppt_x"/>
                                          </p:val>
                                        </p:tav>
                                        <p:tav tm="100000">
                                          <p:val>
                                            <p:strVal val="#ppt_x"/>
                                          </p:val>
                                        </p:tav>
                                      </p:tavLst>
                                    </p:anim>
                                    <p:anim calcmode="lin" valueType="num">
                                      <p:cBhvr additive="base">
                                        <p:cTn id="65" dur="500" fill="hold"/>
                                        <p:tgtEl>
                                          <p:spTgt spid="59"/>
                                        </p:tgtEl>
                                        <p:attrNameLst>
                                          <p:attrName>ppt_y</p:attrName>
                                        </p:attrNameLst>
                                      </p:cBhvr>
                                      <p:tavLst>
                                        <p:tav tm="0">
                                          <p:val>
                                            <p:strVal val="1+#ppt_h/2"/>
                                          </p:val>
                                        </p:tav>
                                        <p:tav tm="100000">
                                          <p:val>
                                            <p:strVal val="#ppt_y"/>
                                          </p:val>
                                        </p:tav>
                                      </p:tavLst>
                                    </p:anim>
                                  </p:childTnLst>
                                </p:cTn>
                              </p:par>
                            </p:childTnLst>
                          </p:cTn>
                        </p:par>
                        <p:par>
                          <p:cTn id="66" fill="hold">
                            <p:stCondLst>
                              <p:cond delay="1000"/>
                            </p:stCondLst>
                            <p:childTnLst>
                              <p:par>
                                <p:cTn id="67" presetID="2" presetClass="entr" presetSubtype="4" fill="hold" nodeType="afterEffect">
                                  <p:stCondLst>
                                    <p:cond delay="0"/>
                                  </p:stCondLst>
                                  <p:childTnLst>
                                    <p:set>
                                      <p:cBhvr>
                                        <p:cTn id="68" dur="1" fill="hold">
                                          <p:stCondLst>
                                            <p:cond delay="0"/>
                                          </p:stCondLst>
                                        </p:cTn>
                                        <p:tgtEl>
                                          <p:spTgt spid="57"/>
                                        </p:tgtEl>
                                        <p:attrNameLst>
                                          <p:attrName>style.visibility</p:attrName>
                                        </p:attrNameLst>
                                      </p:cBhvr>
                                      <p:to>
                                        <p:strVal val="visible"/>
                                      </p:to>
                                    </p:set>
                                    <p:anim calcmode="lin" valueType="num">
                                      <p:cBhvr additive="base">
                                        <p:cTn id="69" dur="500" fill="hold"/>
                                        <p:tgtEl>
                                          <p:spTgt spid="57"/>
                                        </p:tgtEl>
                                        <p:attrNameLst>
                                          <p:attrName>ppt_x</p:attrName>
                                        </p:attrNameLst>
                                      </p:cBhvr>
                                      <p:tavLst>
                                        <p:tav tm="0">
                                          <p:val>
                                            <p:strVal val="#ppt_x"/>
                                          </p:val>
                                        </p:tav>
                                        <p:tav tm="100000">
                                          <p:val>
                                            <p:strVal val="#ppt_x"/>
                                          </p:val>
                                        </p:tav>
                                      </p:tavLst>
                                    </p:anim>
                                    <p:anim calcmode="lin" valueType="num">
                                      <p:cBhvr additive="base">
                                        <p:cTn id="7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1"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challenges">
            <a:extLst>
              <a:ext uri="{FF2B5EF4-FFF2-40B4-BE49-F238E27FC236}">
                <a16:creationId xmlns:a16="http://schemas.microsoft.com/office/drawing/2014/main" id="{ECEDDE69-F28C-44D0-A8E1-4ED69DB520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248" b="672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331411"/>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6084E229-A004-4265-BE94-2B75FC4B34F8}"/>
              </a:ext>
            </a:extLst>
          </p:cNvPr>
          <p:cNvGrpSpPr/>
          <p:nvPr/>
        </p:nvGrpSpPr>
        <p:grpSpPr>
          <a:xfrm>
            <a:off x="-638175" y="-974498"/>
            <a:ext cx="13549883" cy="8704504"/>
            <a:chOff x="-638175" y="-974498"/>
            <a:chExt cx="13549883" cy="8704504"/>
          </a:xfrm>
        </p:grpSpPr>
        <p:sp>
          <p:nvSpPr>
            <p:cNvPr id="6" name="Flowchart: Preparation 5">
              <a:extLst>
                <a:ext uri="{FF2B5EF4-FFF2-40B4-BE49-F238E27FC236}">
                  <a16:creationId xmlns:a16="http://schemas.microsoft.com/office/drawing/2014/main" id="{22C61378-5593-4A71-AF73-BA2A64300B83}"/>
                </a:ext>
              </a:extLst>
            </p:cNvPr>
            <p:cNvSpPr/>
            <p:nvPr/>
          </p:nvSpPr>
          <p:spPr>
            <a:xfrm>
              <a:off x="1009650" y="285751"/>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9" name="Flowchart: Preparation 8">
              <a:extLst>
                <a:ext uri="{FF2B5EF4-FFF2-40B4-BE49-F238E27FC236}">
                  <a16:creationId xmlns:a16="http://schemas.microsoft.com/office/drawing/2014/main" id="{882D4F07-1FE6-4CD9-B397-F68ED6798398}"/>
                </a:ext>
              </a:extLst>
            </p:cNvPr>
            <p:cNvSpPr/>
            <p:nvPr/>
          </p:nvSpPr>
          <p:spPr>
            <a:xfrm>
              <a:off x="1009650" y="1533807"/>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Stigma</a:t>
              </a:r>
            </a:p>
          </p:txBody>
        </p:sp>
        <p:sp>
          <p:nvSpPr>
            <p:cNvPr id="10" name="Flowchart: Preparation 9">
              <a:extLst>
                <a:ext uri="{FF2B5EF4-FFF2-40B4-BE49-F238E27FC236}">
                  <a16:creationId xmlns:a16="http://schemas.microsoft.com/office/drawing/2014/main" id="{5EB29022-2CC8-4936-B209-A48D20B994D2}"/>
                </a:ext>
              </a:extLst>
            </p:cNvPr>
            <p:cNvSpPr/>
            <p:nvPr/>
          </p:nvSpPr>
          <p:spPr>
            <a:xfrm>
              <a:off x="1009650" y="2777406"/>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b="1" dirty="0"/>
            </a:p>
          </p:txBody>
        </p:sp>
        <p:sp>
          <p:nvSpPr>
            <p:cNvPr id="11" name="Flowchart: Preparation 10">
              <a:extLst>
                <a:ext uri="{FF2B5EF4-FFF2-40B4-BE49-F238E27FC236}">
                  <a16:creationId xmlns:a16="http://schemas.microsoft.com/office/drawing/2014/main" id="{BCEC9C39-E10E-475A-BE8A-D37661DB53B3}"/>
                </a:ext>
              </a:extLst>
            </p:cNvPr>
            <p:cNvSpPr/>
            <p:nvPr/>
          </p:nvSpPr>
          <p:spPr>
            <a:xfrm>
              <a:off x="1009650" y="4025462"/>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12" name="Flowchart: Preparation 11">
              <a:extLst>
                <a:ext uri="{FF2B5EF4-FFF2-40B4-BE49-F238E27FC236}">
                  <a16:creationId xmlns:a16="http://schemas.microsoft.com/office/drawing/2014/main" id="{FAD118BC-A720-4A75-8E6D-AA6130806360}"/>
                </a:ext>
              </a:extLst>
            </p:cNvPr>
            <p:cNvSpPr/>
            <p:nvPr/>
          </p:nvSpPr>
          <p:spPr>
            <a:xfrm>
              <a:off x="1009650" y="5273518"/>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14" name="Flowchart: Preparation 13">
              <a:extLst>
                <a:ext uri="{FF2B5EF4-FFF2-40B4-BE49-F238E27FC236}">
                  <a16:creationId xmlns:a16="http://schemas.microsoft.com/office/drawing/2014/main" id="{B4B711DE-59FE-4B2A-B364-C4FB07F914AF}"/>
                </a:ext>
              </a:extLst>
            </p:cNvPr>
            <p:cNvSpPr/>
            <p:nvPr/>
          </p:nvSpPr>
          <p:spPr>
            <a:xfrm>
              <a:off x="2657475" y="903490"/>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Hospital not the right setting</a:t>
              </a:r>
            </a:p>
          </p:txBody>
        </p:sp>
        <p:sp>
          <p:nvSpPr>
            <p:cNvPr id="15" name="Flowchart: Preparation 14">
              <a:extLst>
                <a:ext uri="{FF2B5EF4-FFF2-40B4-BE49-F238E27FC236}">
                  <a16:creationId xmlns:a16="http://schemas.microsoft.com/office/drawing/2014/main" id="{3A0EE28A-D2EC-4202-A83C-9CAF1C6523B2}"/>
                </a:ext>
              </a:extLst>
            </p:cNvPr>
            <p:cNvSpPr/>
            <p:nvPr/>
          </p:nvSpPr>
          <p:spPr>
            <a:xfrm>
              <a:off x="2657475" y="2151546"/>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Complex patients</a:t>
              </a:r>
            </a:p>
          </p:txBody>
        </p:sp>
        <p:sp>
          <p:nvSpPr>
            <p:cNvPr id="16" name="Flowchart: Preparation 15">
              <a:extLst>
                <a:ext uri="{FF2B5EF4-FFF2-40B4-BE49-F238E27FC236}">
                  <a16:creationId xmlns:a16="http://schemas.microsoft.com/office/drawing/2014/main" id="{0B2B80BF-1BC8-484E-AC11-1B149BDA17CA}"/>
                </a:ext>
              </a:extLst>
            </p:cNvPr>
            <p:cNvSpPr/>
            <p:nvPr/>
          </p:nvSpPr>
          <p:spPr>
            <a:xfrm>
              <a:off x="2657475" y="3395145"/>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Difficult to assess</a:t>
              </a:r>
              <a:endParaRPr lang="en-GB" sz="1600" b="1" dirty="0"/>
            </a:p>
          </p:txBody>
        </p:sp>
        <p:sp>
          <p:nvSpPr>
            <p:cNvPr id="17" name="Flowchart: Preparation 16">
              <a:extLst>
                <a:ext uri="{FF2B5EF4-FFF2-40B4-BE49-F238E27FC236}">
                  <a16:creationId xmlns:a16="http://schemas.microsoft.com/office/drawing/2014/main" id="{A5CCCF34-A6D5-4E2A-89E5-A86D883021E2}"/>
                </a:ext>
              </a:extLst>
            </p:cNvPr>
            <p:cNvSpPr/>
            <p:nvPr/>
          </p:nvSpPr>
          <p:spPr>
            <a:xfrm>
              <a:off x="2657475" y="4643201"/>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18" name="Flowchart: Preparation 17">
              <a:extLst>
                <a:ext uri="{FF2B5EF4-FFF2-40B4-BE49-F238E27FC236}">
                  <a16:creationId xmlns:a16="http://schemas.microsoft.com/office/drawing/2014/main" id="{0242450D-E0D3-44B4-AFCE-8774AD7ED38A}"/>
                </a:ext>
              </a:extLst>
            </p:cNvPr>
            <p:cNvSpPr/>
            <p:nvPr/>
          </p:nvSpPr>
          <p:spPr>
            <a:xfrm>
              <a:off x="2657475" y="5891257"/>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19" name="Flowchart: Preparation 18">
              <a:extLst>
                <a:ext uri="{FF2B5EF4-FFF2-40B4-BE49-F238E27FC236}">
                  <a16:creationId xmlns:a16="http://schemas.microsoft.com/office/drawing/2014/main" id="{6C788DA3-BE07-4750-BE01-EE73DABF1D8F}"/>
                </a:ext>
              </a:extLst>
            </p:cNvPr>
            <p:cNvSpPr/>
            <p:nvPr/>
          </p:nvSpPr>
          <p:spPr>
            <a:xfrm>
              <a:off x="4305300" y="285751"/>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20" name="Flowchart: Preparation 19">
              <a:extLst>
                <a:ext uri="{FF2B5EF4-FFF2-40B4-BE49-F238E27FC236}">
                  <a16:creationId xmlns:a16="http://schemas.microsoft.com/office/drawing/2014/main" id="{825DB830-B158-41CC-B6F3-77D1930D1AA2}"/>
                </a:ext>
              </a:extLst>
            </p:cNvPr>
            <p:cNvSpPr/>
            <p:nvPr/>
          </p:nvSpPr>
          <p:spPr>
            <a:xfrm>
              <a:off x="4305300" y="1533807"/>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Services do not meet their needs</a:t>
              </a:r>
            </a:p>
          </p:txBody>
        </p:sp>
        <p:sp>
          <p:nvSpPr>
            <p:cNvPr id="21" name="Flowchart: Preparation 20">
              <a:extLst>
                <a:ext uri="{FF2B5EF4-FFF2-40B4-BE49-F238E27FC236}">
                  <a16:creationId xmlns:a16="http://schemas.microsoft.com/office/drawing/2014/main" id="{4521F0C2-4424-424A-9F90-4C7E97420803}"/>
                </a:ext>
              </a:extLst>
            </p:cNvPr>
            <p:cNvSpPr/>
            <p:nvPr/>
          </p:nvSpPr>
          <p:spPr>
            <a:xfrm>
              <a:off x="4305300" y="2777406"/>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1600" b="1" dirty="0"/>
                <a:t>Limited resources</a:t>
              </a:r>
            </a:p>
          </p:txBody>
        </p:sp>
        <p:sp>
          <p:nvSpPr>
            <p:cNvPr id="22" name="Flowchart: Preparation 21">
              <a:extLst>
                <a:ext uri="{FF2B5EF4-FFF2-40B4-BE49-F238E27FC236}">
                  <a16:creationId xmlns:a16="http://schemas.microsoft.com/office/drawing/2014/main" id="{B2455191-454A-449F-B445-007E43F8A9D3}"/>
                </a:ext>
              </a:extLst>
            </p:cNvPr>
            <p:cNvSpPr/>
            <p:nvPr/>
          </p:nvSpPr>
          <p:spPr>
            <a:xfrm>
              <a:off x="4305300" y="4025462"/>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No diagnosis code</a:t>
              </a:r>
            </a:p>
          </p:txBody>
        </p:sp>
        <p:sp>
          <p:nvSpPr>
            <p:cNvPr id="23" name="Flowchart: Preparation 22">
              <a:extLst>
                <a:ext uri="{FF2B5EF4-FFF2-40B4-BE49-F238E27FC236}">
                  <a16:creationId xmlns:a16="http://schemas.microsoft.com/office/drawing/2014/main" id="{0D32BA4E-3438-4166-A1C5-4F4DB94C700A}"/>
                </a:ext>
              </a:extLst>
            </p:cNvPr>
            <p:cNvSpPr/>
            <p:nvPr/>
          </p:nvSpPr>
          <p:spPr>
            <a:xfrm>
              <a:off x="4305300" y="5273518"/>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24" name="Flowchart: Preparation 23">
              <a:extLst>
                <a:ext uri="{FF2B5EF4-FFF2-40B4-BE49-F238E27FC236}">
                  <a16:creationId xmlns:a16="http://schemas.microsoft.com/office/drawing/2014/main" id="{5A397249-E1ED-488B-979F-5D89F41F3953}"/>
                </a:ext>
              </a:extLst>
            </p:cNvPr>
            <p:cNvSpPr/>
            <p:nvPr/>
          </p:nvSpPr>
          <p:spPr>
            <a:xfrm>
              <a:off x="5953125" y="903490"/>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25" name="Flowchart: Preparation 24">
              <a:extLst>
                <a:ext uri="{FF2B5EF4-FFF2-40B4-BE49-F238E27FC236}">
                  <a16:creationId xmlns:a16="http://schemas.microsoft.com/office/drawing/2014/main" id="{56DA1660-9982-4661-B2CC-93EB0AD62489}"/>
                </a:ext>
              </a:extLst>
            </p:cNvPr>
            <p:cNvSpPr/>
            <p:nvPr/>
          </p:nvSpPr>
          <p:spPr>
            <a:xfrm>
              <a:off x="5953125" y="2151546"/>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No ARBD services</a:t>
              </a:r>
            </a:p>
          </p:txBody>
        </p:sp>
        <p:sp>
          <p:nvSpPr>
            <p:cNvPr id="26" name="Flowchart: Preparation 25">
              <a:extLst>
                <a:ext uri="{FF2B5EF4-FFF2-40B4-BE49-F238E27FC236}">
                  <a16:creationId xmlns:a16="http://schemas.microsoft.com/office/drawing/2014/main" id="{B8577E07-FA8D-4D28-99DB-CAB7C77D9D0D}"/>
                </a:ext>
              </a:extLst>
            </p:cNvPr>
            <p:cNvSpPr/>
            <p:nvPr/>
          </p:nvSpPr>
          <p:spPr>
            <a:xfrm>
              <a:off x="5953125" y="3395145"/>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Capacity challenges</a:t>
              </a:r>
            </a:p>
          </p:txBody>
        </p:sp>
        <p:sp>
          <p:nvSpPr>
            <p:cNvPr id="27" name="Flowchart: Preparation 26">
              <a:extLst>
                <a:ext uri="{FF2B5EF4-FFF2-40B4-BE49-F238E27FC236}">
                  <a16:creationId xmlns:a16="http://schemas.microsoft.com/office/drawing/2014/main" id="{90F402FF-7C38-446B-AABB-664F69BA8AA6}"/>
                </a:ext>
              </a:extLst>
            </p:cNvPr>
            <p:cNvSpPr/>
            <p:nvPr/>
          </p:nvSpPr>
          <p:spPr>
            <a:xfrm>
              <a:off x="5953125" y="4643201"/>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Excluded from existing services</a:t>
              </a:r>
            </a:p>
          </p:txBody>
        </p:sp>
        <p:sp>
          <p:nvSpPr>
            <p:cNvPr id="28" name="Flowchart: Preparation 27">
              <a:extLst>
                <a:ext uri="{FF2B5EF4-FFF2-40B4-BE49-F238E27FC236}">
                  <a16:creationId xmlns:a16="http://schemas.microsoft.com/office/drawing/2014/main" id="{232B6128-83CF-42E2-939F-160EC0A7ED6E}"/>
                </a:ext>
              </a:extLst>
            </p:cNvPr>
            <p:cNvSpPr/>
            <p:nvPr/>
          </p:nvSpPr>
          <p:spPr>
            <a:xfrm>
              <a:off x="5953125" y="5891257"/>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29" name="Flowchart: Preparation 28">
              <a:extLst>
                <a:ext uri="{FF2B5EF4-FFF2-40B4-BE49-F238E27FC236}">
                  <a16:creationId xmlns:a16="http://schemas.microsoft.com/office/drawing/2014/main" id="{A78D3AFB-B5AA-440B-892F-B8DCB996F96D}"/>
                </a:ext>
              </a:extLst>
            </p:cNvPr>
            <p:cNvSpPr/>
            <p:nvPr/>
          </p:nvSpPr>
          <p:spPr>
            <a:xfrm>
              <a:off x="7600950" y="292224"/>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30" name="Flowchart: Preparation 29">
              <a:extLst>
                <a:ext uri="{FF2B5EF4-FFF2-40B4-BE49-F238E27FC236}">
                  <a16:creationId xmlns:a16="http://schemas.microsoft.com/office/drawing/2014/main" id="{88A81F73-645D-4015-A84C-4CB32E16F2E5}"/>
                </a:ext>
              </a:extLst>
            </p:cNvPr>
            <p:cNvSpPr/>
            <p:nvPr/>
          </p:nvSpPr>
          <p:spPr>
            <a:xfrm>
              <a:off x="7600950" y="1540280"/>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31" name="Flowchart: Preparation 30">
              <a:extLst>
                <a:ext uri="{FF2B5EF4-FFF2-40B4-BE49-F238E27FC236}">
                  <a16:creationId xmlns:a16="http://schemas.microsoft.com/office/drawing/2014/main" id="{546D3BE2-CE9C-4746-A853-07F067024D3C}"/>
                </a:ext>
              </a:extLst>
            </p:cNvPr>
            <p:cNvSpPr/>
            <p:nvPr/>
          </p:nvSpPr>
          <p:spPr>
            <a:xfrm>
              <a:off x="7600950" y="2783879"/>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Private sector</a:t>
              </a:r>
            </a:p>
          </p:txBody>
        </p:sp>
        <p:sp>
          <p:nvSpPr>
            <p:cNvPr id="32" name="Flowchart: Preparation 31">
              <a:extLst>
                <a:ext uri="{FF2B5EF4-FFF2-40B4-BE49-F238E27FC236}">
                  <a16:creationId xmlns:a16="http://schemas.microsoft.com/office/drawing/2014/main" id="{342F3B49-6514-4D98-99C6-44E07A979265}"/>
                </a:ext>
              </a:extLst>
            </p:cNvPr>
            <p:cNvSpPr/>
            <p:nvPr/>
          </p:nvSpPr>
          <p:spPr>
            <a:xfrm>
              <a:off x="7600950" y="4022410"/>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Limited experience</a:t>
              </a:r>
            </a:p>
          </p:txBody>
        </p:sp>
        <p:sp>
          <p:nvSpPr>
            <p:cNvPr id="33" name="Flowchart: Preparation 32">
              <a:extLst>
                <a:ext uri="{FF2B5EF4-FFF2-40B4-BE49-F238E27FC236}">
                  <a16:creationId xmlns:a16="http://schemas.microsoft.com/office/drawing/2014/main" id="{CACC0549-D691-4041-8995-5AB0B67F2E2B}"/>
                </a:ext>
              </a:extLst>
            </p:cNvPr>
            <p:cNvSpPr/>
            <p:nvPr/>
          </p:nvSpPr>
          <p:spPr>
            <a:xfrm>
              <a:off x="7600950" y="5279991"/>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Limited evidence base</a:t>
              </a:r>
            </a:p>
          </p:txBody>
        </p:sp>
        <p:sp>
          <p:nvSpPr>
            <p:cNvPr id="34" name="Flowchart: Preparation 33">
              <a:extLst>
                <a:ext uri="{FF2B5EF4-FFF2-40B4-BE49-F238E27FC236}">
                  <a16:creationId xmlns:a16="http://schemas.microsoft.com/office/drawing/2014/main" id="{AB73D4A0-2F8E-40AB-BD31-C1DD1C7157A8}"/>
                </a:ext>
              </a:extLst>
            </p:cNvPr>
            <p:cNvSpPr/>
            <p:nvPr/>
          </p:nvSpPr>
          <p:spPr>
            <a:xfrm>
              <a:off x="9239250" y="913015"/>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35" name="Flowchart: Preparation 34">
              <a:extLst>
                <a:ext uri="{FF2B5EF4-FFF2-40B4-BE49-F238E27FC236}">
                  <a16:creationId xmlns:a16="http://schemas.microsoft.com/office/drawing/2014/main" id="{318F5F5C-8BDB-455E-ABE7-18A70BD9A63A}"/>
                </a:ext>
              </a:extLst>
            </p:cNvPr>
            <p:cNvSpPr/>
            <p:nvPr/>
          </p:nvSpPr>
          <p:spPr>
            <a:xfrm>
              <a:off x="9239250" y="2161071"/>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36" name="Flowchart: Preparation 35">
              <a:extLst>
                <a:ext uri="{FF2B5EF4-FFF2-40B4-BE49-F238E27FC236}">
                  <a16:creationId xmlns:a16="http://schemas.microsoft.com/office/drawing/2014/main" id="{70B72F59-EFD1-45FC-AD7E-6C404A56AF47}"/>
                </a:ext>
              </a:extLst>
            </p:cNvPr>
            <p:cNvSpPr/>
            <p:nvPr/>
          </p:nvSpPr>
          <p:spPr>
            <a:xfrm>
              <a:off x="9239250" y="3404670"/>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Not addressing underlying issues</a:t>
              </a:r>
            </a:p>
          </p:txBody>
        </p:sp>
        <p:sp>
          <p:nvSpPr>
            <p:cNvPr id="37" name="Flowchart: Preparation 36">
              <a:extLst>
                <a:ext uri="{FF2B5EF4-FFF2-40B4-BE49-F238E27FC236}">
                  <a16:creationId xmlns:a16="http://schemas.microsoft.com/office/drawing/2014/main" id="{56125AA0-26A6-419E-89E4-800B7606D554}"/>
                </a:ext>
              </a:extLst>
            </p:cNvPr>
            <p:cNvSpPr/>
            <p:nvPr/>
          </p:nvSpPr>
          <p:spPr>
            <a:xfrm>
              <a:off x="9239250" y="4652726"/>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t>Services aren’t joined up</a:t>
              </a:r>
            </a:p>
          </p:txBody>
        </p:sp>
        <p:sp>
          <p:nvSpPr>
            <p:cNvPr id="38" name="Flowchart: Preparation 37">
              <a:extLst>
                <a:ext uri="{FF2B5EF4-FFF2-40B4-BE49-F238E27FC236}">
                  <a16:creationId xmlns:a16="http://schemas.microsoft.com/office/drawing/2014/main" id="{3DA154C1-B642-466B-BEA4-4A97346EDB3B}"/>
                </a:ext>
              </a:extLst>
            </p:cNvPr>
            <p:cNvSpPr/>
            <p:nvPr/>
          </p:nvSpPr>
          <p:spPr>
            <a:xfrm>
              <a:off x="9239250" y="5900782"/>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39" name="Flowchart: Preparation 38">
              <a:extLst>
                <a:ext uri="{FF2B5EF4-FFF2-40B4-BE49-F238E27FC236}">
                  <a16:creationId xmlns:a16="http://schemas.microsoft.com/office/drawing/2014/main" id="{CA5BA370-88A1-432B-BBFD-029EC00970E8}"/>
                </a:ext>
              </a:extLst>
            </p:cNvPr>
            <p:cNvSpPr/>
            <p:nvPr/>
          </p:nvSpPr>
          <p:spPr>
            <a:xfrm>
              <a:off x="2657474" y="-338277"/>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0" name="TextBox 39">
              <a:extLst>
                <a:ext uri="{FF2B5EF4-FFF2-40B4-BE49-F238E27FC236}">
                  <a16:creationId xmlns:a16="http://schemas.microsoft.com/office/drawing/2014/main" id="{7879FD17-0B38-4633-9FC9-69A53C21D783}"/>
                </a:ext>
              </a:extLst>
            </p:cNvPr>
            <p:cNvSpPr txBox="1"/>
            <p:nvPr/>
          </p:nvSpPr>
          <p:spPr>
            <a:xfrm>
              <a:off x="1202531" y="3062585"/>
              <a:ext cx="1643063" cy="830997"/>
            </a:xfrm>
            <a:prstGeom prst="rect">
              <a:avLst/>
            </a:prstGeom>
            <a:noFill/>
          </p:spPr>
          <p:txBody>
            <a:bodyPr wrap="square" rtlCol="0">
              <a:spAutoFit/>
            </a:bodyPr>
            <a:lstStyle/>
            <a:p>
              <a:pPr algn="ctr"/>
              <a:r>
                <a:rPr lang="en-GB" sz="1600" b="1" dirty="0">
                  <a:solidFill>
                    <a:schemeClr val="bg1"/>
                  </a:solidFill>
                </a:rPr>
                <a:t>Limited understanding </a:t>
              </a:r>
            </a:p>
            <a:p>
              <a:pPr algn="ctr"/>
              <a:endParaRPr lang="en-GB" sz="1600" b="1" dirty="0">
                <a:solidFill>
                  <a:schemeClr val="bg1"/>
                </a:solidFill>
              </a:endParaRPr>
            </a:p>
          </p:txBody>
        </p:sp>
        <p:sp>
          <p:nvSpPr>
            <p:cNvPr id="42" name="Flowchart: Preparation 41">
              <a:extLst>
                <a:ext uri="{FF2B5EF4-FFF2-40B4-BE49-F238E27FC236}">
                  <a16:creationId xmlns:a16="http://schemas.microsoft.com/office/drawing/2014/main" id="{3BD50395-A9B9-4A5A-8FE5-8615BE2239C2}"/>
                </a:ext>
              </a:extLst>
            </p:cNvPr>
            <p:cNvSpPr/>
            <p:nvPr/>
          </p:nvSpPr>
          <p:spPr>
            <a:xfrm>
              <a:off x="-638175" y="893965"/>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3" name="Flowchart: Preparation 42">
              <a:extLst>
                <a:ext uri="{FF2B5EF4-FFF2-40B4-BE49-F238E27FC236}">
                  <a16:creationId xmlns:a16="http://schemas.microsoft.com/office/drawing/2014/main" id="{75E6E7BB-251B-4B13-B3F5-F2DE58C4D8E7}"/>
                </a:ext>
              </a:extLst>
            </p:cNvPr>
            <p:cNvSpPr/>
            <p:nvPr/>
          </p:nvSpPr>
          <p:spPr>
            <a:xfrm>
              <a:off x="-638175" y="2142021"/>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a:p>
              <a:pPr algn="ctr"/>
              <a:endParaRPr lang="en-GB" sz="1600" b="1" dirty="0"/>
            </a:p>
          </p:txBody>
        </p:sp>
        <p:sp>
          <p:nvSpPr>
            <p:cNvPr id="44" name="Flowchart: Preparation 43">
              <a:extLst>
                <a:ext uri="{FF2B5EF4-FFF2-40B4-BE49-F238E27FC236}">
                  <a16:creationId xmlns:a16="http://schemas.microsoft.com/office/drawing/2014/main" id="{935A2DA1-F465-4E98-BF09-06B2ECD5605B}"/>
                </a:ext>
              </a:extLst>
            </p:cNvPr>
            <p:cNvSpPr/>
            <p:nvPr/>
          </p:nvSpPr>
          <p:spPr>
            <a:xfrm>
              <a:off x="-638175" y="3385620"/>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5" name="Flowchart: Preparation 44">
              <a:extLst>
                <a:ext uri="{FF2B5EF4-FFF2-40B4-BE49-F238E27FC236}">
                  <a16:creationId xmlns:a16="http://schemas.microsoft.com/office/drawing/2014/main" id="{9A112A83-B497-4AD1-AB97-2E1BD810AEAC}"/>
                </a:ext>
              </a:extLst>
            </p:cNvPr>
            <p:cNvSpPr/>
            <p:nvPr/>
          </p:nvSpPr>
          <p:spPr>
            <a:xfrm>
              <a:off x="-638175" y="4621484"/>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6" name="Flowchart: Preparation 45">
              <a:extLst>
                <a:ext uri="{FF2B5EF4-FFF2-40B4-BE49-F238E27FC236}">
                  <a16:creationId xmlns:a16="http://schemas.microsoft.com/office/drawing/2014/main" id="{CA4D6EE2-2EFC-4A09-BFAE-85130E61A03A}"/>
                </a:ext>
              </a:extLst>
            </p:cNvPr>
            <p:cNvSpPr/>
            <p:nvPr/>
          </p:nvSpPr>
          <p:spPr>
            <a:xfrm>
              <a:off x="-638175" y="5881732"/>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7" name="Flowchart: Preparation 46">
              <a:extLst>
                <a:ext uri="{FF2B5EF4-FFF2-40B4-BE49-F238E27FC236}">
                  <a16:creationId xmlns:a16="http://schemas.microsoft.com/office/drawing/2014/main" id="{C4D04968-8F1F-4ED4-9A1D-65D2DE8E6AD8}"/>
                </a:ext>
              </a:extLst>
            </p:cNvPr>
            <p:cNvSpPr/>
            <p:nvPr/>
          </p:nvSpPr>
          <p:spPr>
            <a:xfrm>
              <a:off x="-625984" y="-360564"/>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8" name="Flowchart: Preparation 47">
              <a:extLst>
                <a:ext uri="{FF2B5EF4-FFF2-40B4-BE49-F238E27FC236}">
                  <a16:creationId xmlns:a16="http://schemas.microsoft.com/office/drawing/2014/main" id="{2DDAC210-F9D4-4C24-AF93-312C5C306C63}"/>
                </a:ext>
              </a:extLst>
            </p:cNvPr>
            <p:cNvSpPr/>
            <p:nvPr/>
          </p:nvSpPr>
          <p:spPr>
            <a:xfrm>
              <a:off x="10889742" y="2799004"/>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49" name="Flowchart: Preparation 48">
              <a:extLst>
                <a:ext uri="{FF2B5EF4-FFF2-40B4-BE49-F238E27FC236}">
                  <a16:creationId xmlns:a16="http://schemas.microsoft.com/office/drawing/2014/main" id="{A68C36F4-FFA2-4B36-B006-1061AC6619D4}"/>
                </a:ext>
              </a:extLst>
            </p:cNvPr>
            <p:cNvSpPr/>
            <p:nvPr/>
          </p:nvSpPr>
          <p:spPr>
            <a:xfrm>
              <a:off x="10889742" y="4047060"/>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a:p>
              <a:pPr algn="ctr"/>
              <a:endParaRPr lang="en-GB" sz="1600" b="1" dirty="0"/>
            </a:p>
          </p:txBody>
        </p:sp>
        <p:sp>
          <p:nvSpPr>
            <p:cNvPr id="50" name="Flowchart: Preparation 49">
              <a:extLst>
                <a:ext uri="{FF2B5EF4-FFF2-40B4-BE49-F238E27FC236}">
                  <a16:creationId xmlns:a16="http://schemas.microsoft.com/office/drawing/2014/main" id="{924AB3D2-6C9A-44A4-B611-AB94BFDED088}"/>
                </a:ext>
              </a:extLst>
            </p:cNvPr>
            <p:cNvSpPr/>
            <p:nvPr/>
          </p:nvSpPr>
          <p:spPr>
            <a:xfrm>
              <a:off x="10889742" y="5290659"/>
              <a:ext cx="2009775" cy="1203483"/>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1" name="Flowchart: Preparation 50">
              <a:extLst>
                <a:ext uri="{FF2B5EF4-FFF2-40B4-BE49-F238E27FC236}">
                  <a16:creationId xmlns:a16="http://schemas.microsoft.com/office/drawing/2014/main" id="{129BF825-443F-4046-A7C4-002951070D21}"/>
                </a:ext>
              </a:extLst>
            </p:cNvPr>
            <p:cNvSpPr/>
            <p:nvPr/>
          </p:nvSpPr>
          <p:spPr>
            <a:xfrm>
              <a:off x="10889742" y="6526523"/>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2" name="Flowchart: Preparation 51">
              <a:extLst>
                <a:ext uri="{FF2B5EF4-FFF2-40B4-BE49-F238E27FC236}">
                  <a16:creationId xmlns:a16="http://schemas.microsoft.com/office/drawing/2014/main" id="{0A61BD3E-0D5E-48A7-AD55-CB60B8105999}"/>
                </a:ext>
              </a:extLst>
            </p:cNvPr>
            <p:cNvSpPr/>
            <p:nvPr/>
          </p:nvSpPr>
          <p:spPr>
            <a:xfrm>
              <a:off x="10901933" y="1532283"/>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3" name="Flowchart: Preparation 52">
              <a:extLst>
                <a:ext uri="{FF2B5EF4-FFF2-40B4-BE49-F238E27FC236}">
                  <a16:creationId xmlns:a16="http://schemas.microsoft.com/office/drawing/2014/main" id="{1C060C81-5C68-4112-9D20-EA3ECC790568}"/>
                </a:ext>
              </a:extLst>
            </p:cNvPr>
            <p:cNvSpPr/>
            <p:nvPr/>
          </p:nvSpPr>
          <p:spPr>
            <a:xfrm>
              <a:off x="7588759" y="-945381"/>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4" name="Flowchart: Preparation 53">
              <a:extLst>
                <a:ext uri="{FF2B5EF4-FFF2-40B4-BE49-F238E27FC236}">
                  <a16:creationId xmlns:a16="http://schemas.microsoft.com/office/drawing/2014/main" id="{0AECE698-D333-420C-9A2C-F53E97E74D48}"/>
                </a:ext>
              </a:extLst>
            </p:cNvPr>
            <p:cNvSpPr/>
            <p:nvPr/>
          </p:nvSpPr>
          <p:spPr>
            <a:xfrm>
              <a:off x="9227059" y="-336622"/>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5" name="Flowchart: Preparation 54">
              <a:extLst>
                <a:ext uri="{FF2B5EF4-FFF2-40B4-BE49-F238E27FC236}">
                  <a16:creationId xmlns:a16="http://schemas.microsoft.com/office/drawing/2014/main" id="{8F58D65C-6CCA-4247-92E7-C1C5E55CC13F}"/>
                </a:ext>
              </a:extLst>
            </p:cNvPr>
            <p:cNvSpPr/>
            <p:nvPr/>
          </p:nvSpPr>
          <p:spPr>
            <a:xfrm>
              <a:off x="10889742" y="282646"/>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6" name="Flowchart: Preparation 55">
              <a:extLst>
                <a:ext uri="{FF2B5EF4-FFF2-40B4-BE49-F238E27FC236}">
                  <a16:creationId xmlns:a16="http://schemas.microsoft.com/office/drawing/2014/main" id="{78A07844-2C11-4FF5-926C-D22B7A4EC901}"/>
                </a:ext>
              </a:extLst>
            </p:cNvPr>
            <p:cNvSpPr/>
            <p:nvPr/>
          </p:nvSpPr>
          <p:spPr>
            <a:xfrm>
              <a:off x="5949696" y="-343039"/>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7" name="Flowchart: Preparation 56">
              <a:extLst>
                <a:ext uri="{FF2B5EF4-FFF2-40B4-BE49-F238E27FC236}">
                  <a16:creationId xmlns:a16="http://schemas.microsoft.com/office/drawing/2014/main" id="{00BED32C-E041-4D01-993F-68E55BBF1F07}"/>
                </a:ext>
              </a:extLst>
            </p:cNvPr>
            <p:cNvSpPr/>
            <p:nvPr/>
          </p:nvSpPr>
          <p:spPr>
            <a:xfrm>
              <a:off x="10880981" y="-974498"/>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8" name="Flowchart: Preparation 57">
              <a:extLst>
                <a:ext uri="{FF2B5EF4-FFF2-40B4-BE49-F238E27FC236}">
                  <a16:creationId xmlns:a16="http://schemas.microsoft.com/office/drawing/2014/main" id="{6DBF7567-A18E-4B09-825C-C7B91EA52809}"/>
                </a:ext>
              </a:extLst>
            </p:cNvPr>
            <p:cNvSpPr/>
            <p:nvPr/>
          </p:nvSpPr>
          <p:spPr>
            <a:xfrm>
              <a:off x="4298441" y="-962465"/>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59" name="Flowchart: Preparation 58">
              <a:extLst>
                <a:ext uri="{FF2B5EF4-FFF2-40B4-BE49-F238E27FC236}">
                  <a16:creationId xmlns:a16="http://schemas.microsoft.com/office/drawing/2014/main" id="{8B10AEB5-053B-46D4-9DFB-B58527527A70}"/>
                </a:ext>
              </a:extLst>
            </p:cNvPr>
            <p:cNvSpPr/>
            <p:nvPr/>
          </p:nvSpPr>
          <p:spPr>
            <a:xfrm>
              <a:off x="1021840" y="-962467"/>
              <a:ext cx="2009775" cy="1203483"/>
            </a:xfrm>
            <a:prstGeom prst="flowChartPreparation">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60" name="Flowchart: Preparation 59">
              <a:extLst>
                <a:ext uri="{FF2B5EF4-FFF2-40B4-BE49-F238E27FC236}">
                  <a16:creationId xmlns:a16="http://schemas.microsoft.com/office/drawing/2014/main" id="{BA4787D8-4D9C-4B5C-9835-CE07FC5F8F5A}"/>
                </a:ext>
              </a:extLst>
            </p:cNvPr>
            <p:cNvSpPr/>
            <p:nvPr/>
          </p:nvSpPr>
          <p:spPr>
            <a:xfrm>
              <a:off x="1004888" y="6514868"/>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61" name="Flowchart: Preparation 60">
              <a:extLst>
                <a:ext uri="{FF2B5EF4-FFF2-40B4-BE49-F238E27FC236}">
                  <a16:creationId xmlns:a16="http://schemas.microsoft.com/office/drawing/2014/main" id="{F0BE20E4-4D3A-4B86-9F9C-C350C41ED039}"/>
                </a:ext>
              </a:extLst>
            </p:cNvPr>
            <p:cNvSpPr/>
            <p:nvPr/>
          </p:nvSpPr>
          <p:spPr>
            <a:xfrm>
              <a:off x="4305300" y="6509542"/>
              <a:ext cx="2009775" cy="1203483"/>
            </a:xfrm>
            <a:prstGeom prst="flowChartPreparation">
              <a:avLst/>
            </a:prstGeom>
            <a:solidFill>
              <a:srgbClr val="B7E0A8"/>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sp>
          <p:nvSpPr>
            <p:cNvPr id="62" name="Flowchart: Preparation 61">
              <a:extLst>
                <a:ext uri="{FF2B5EF4-FFF2-40B4-BE49-F238E27FC236}">
                  <a16:creationId xmlns:a16="http://schemas.microsoft.com/office/drawing/2014/main" id="{A9A77936-6E81-4927-9E57-AA0783EC2A30}"/>
                </a:ext>
              </a:extLst>
            </p:cNvPr>
            <p:cNvSpPr/>
            <p:nvPr/>
          </p:nvSpPr>
          <p:spPr>
            <a:xfrm>
              <a:off x="7605712" y="6526522"/>
              <a:ext cx="2009775" cy="1203483"/>
            </a:xfrm>
            <a:prstGeom prst="flowChartPreparation">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600" b="1" dirty="0"/>
            </a:p>
          </p:txBody>
        </p:sp>
      </p:grpSp>
    </p:spTree>
    <p:extLst>
      <p:ext uri="{BB962C8B-B14F-4D97-AF65-F5344CB8AC3E}">
        <p14:creationId xmlns:p14="http://schemas.microsoft.com/office/powerpoint/2010/main" val="384181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7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2F17E2F-57DC-49AF-808B-CBA47D145A81}"/>
              </a:ext>
            </a:extLst>
          </p:cNvPr>
          <p:cNvSpPr>
            <a:spLocks noGrp="1"/>
          </p:cNvSpPr>
          <p:nvPr>
            <p:ph type="title"/>
          </p:nvPr>
        </p:nvSpPr>
        <p:spPr>
          <a:xfrm>
            <a:off x="640079" y="2053641"/>
            <a:ext cx="3669161" cy="2760098"/>
          </a:xfrm>
        </p:spPr>
        <p:txBody>
          <a:bodyPr>
            <a:normAutofit/>
          </a:bodyPr>
          <a:lstStyle/>
          <a:p>
            <a:r>
              <a:rPr lang="en-GB" dirty="0">
                <a:solidFill>
                  <a:srgbClr val="FFFFFF"/>
                </a:solidFill>
              </a:rPr>
              <a:t>OT Service Improvements &amp; Future plans</a:t>
            </a:r>
          </a:p>
        </p:txBody>
      </p:sp>
      <p:sp>
        <p:nvSpPr>
          <p:cNvPr id="3" name="Content Placeholder 2">
            <a:extLst>
              <a:ext uri="{FF2B5EF4-FFF2-40B4-BE49-F238E27FC236}">
                <a16:creationId xmlns:a16="http://schemas.microsoft.com/office/drawing/2014/main" id="{7C131121-8A0D-47D0-89BD-28BBAC01A282}"/>
              </a:ext>
            </a:extLst>
          </p:cNvPr>
          <p:cNvSpPr>
            <a:spLocks noGrp="1"/>
          </p:cNvSpPr>
          <p:nvPr>
            <p:ph idx="1"/>
          </p:nvPr>
        </p:nvSpPr>
        <p:spPr>
          <a:xfrm>
            <a:off x="5791200" y="801866"/>
            <a:ext cx="6082110" cy="5830582"/>
          </a:xfrm>
        </p:spPr>
        <p:txBody>
          <a:bodyPr anchor="ctr">
            <a:normAutofit/>
          </a:bodyPr>
          <a:lstStyle/>
          <a:p>
            <a:r>
              <a:rPr lang="en-GB" sz="2000" dirty="0">
                <a:solidFill>
                  <a:srgbClr val="000000"/>
                </a:solidFill>
              </a:rPr>
              <a:t>Support with ARBD Project/service within the hospital</a:t>
            </a:r>
          </a:p>
          <a:p>
            <a:r>
              <a:rPr lang="en-GB" sz="2000" dirty="0">
                <a:solidFill>
                  <a:srgbClr val="000000"/>
                </a:solidFill>
              </a:rPr>
              <a:t>Attend ARBD working group </a:t>
            </a:r>
          </a:p>
          <a:p>
            <a:r>
              <a:rPr lang="en-GB" sz="2000" dirty="0">
                <a:solidFill>
                  <a:srgbClr val="000000"/>
                </a:solidFill>
              </a:rPr>
              <a:t>Implemented ARBD Volunteer service </a:t>
            </a:r>
          </a:p>
          <a:p>
            <a:pPr lvl="1">
              <a:buFont typeface="Wingdings" panose="05000000000000000000" pitchFamily="2" charset="2"/>
              <a:buChar char="Ø"/>
            </a:pPr>
            <a:r>
              <a:rPr lang="en-GB" sz="1600" dirty="0">
                <a:solidFill>
                  <a:srgbClr val="000000"/>
                </a:solidFill>
              </a:rPr>
              <a:t>ARBD Creative Volunteers (4 days a week)</a:t>
            </a:r>
          </a:p>
          <a:p>
            <a:pPr lvl="1">
              <a:buFont typeface="Wingdings" panose="05000000000000000000" pitchFamily="2" charset="2"/>
              <a:buChar char="Ø"/>
            </a:pPr>
            <a:r>
              <a:rPr lang="en-GB" sz="1600" dirty="0">
                <a:solidFill>
                  <a:srgbClr val="000000"/>
                </a:solidFill>
              </a:rPr>
              <a:t>Support with cognitive rehab</a:t>
            </a:r>
          </a:p>
          <a:p>
            <a:pPr lvl="1">
              <a:buFont typeface="Wingdings" panose="05000000000000000000" pitchFamily="2" charset="2"/>
              <a:buChar char="Ø"/>
            </a:pPr>
            <a:r>
              <a:rPr lang="en-GB" sz="1600" dirty="0">
                <a:solidFill>
                  <a:srgbClr val="000000"/>
                </a:solidFill>
              </a:rPr>
              <a:t>Increase engagement of services </a:t>
            </a:r>
            <a:endParaRPr lang="en-GB" sz="2000" dirty="0">
              <a:solidFill>
                <a:srgbClr val="000000"/>
              </a:solidFill>
            </a:endParaRPr>
          </a:p>
          <a:p>
            <a:r>
              <a:rPr lang="en-GB" sz="2000" dirty="0">
                <a:solidFill>
                  <a:srgbClr val="000000"/>
                </a:solidFill>
              </a:rPr>
              <a:t>Mapping existing services (rehab and community) </a:t>
            </a:r>
          </a:p>
          <a:p>
            <a:r>
              <a:rPr lang="en-GB" sz="2000" dirty="0">
                <a:solidFill>
                  <a:srgbClr val="000000"/>
                </a:solidFill>
              </a:rPr>
              <a:t>Social prescribing </a:t>
            </a:r>
          </a:p>
          <a:p>
            <a:r>
              <a:rPr lang="en-GB" sz="2000" dirty="0">
                <a:solidFill>
                  <a:srgbClr val="000000"/>
                </a:solidFill>
              </a:rPr>
              <a:t>Share experience and updates with others</a:t>
            </a:r>
          </a:p>
          <a:p>
            <a:r>
              <a:rPr lang="en-GB" sz="2000" dirty="0">
                <a:solidFill>
                  <a:srgbClr val="000000"/>
                </a:solidFill>
              </a:rPr>
              <a:t>Secondment OT ARBD post</a:t>
            </a:r>
          </a:p>
          <a:p>
            <a:pPr lvl="1">
              <a:buFont typeface="Wingdings" panose="05000000000000000000" pitchFamily="2" charset="2"/>
              <a:buChar char="Ø"/>
            </a:pPr>
            <a:r>
              <a:rPr lang="en-GB" sz="1600" dirty="0">
                <a:solidFill>
                  <a:srgbClr val="000000"/>
                </a:solidFill>
              </a:rPr>
              <a:t>Scope for OT role and potential pathways</a:t>
            </a:r>
          </a:p>
          <a:p>
            <a:pPr lvl="1">
              <a:buFont typeface="Wingdings" panose="05000000000000000000" pitchFamily="2" charset="2"/>
              <a:buChar char="Ø"/>
            </a:pPr>
            <a:r>
              <a:rPr lang="en-GB" sz="1600" dirty="0">
                <a:solidFill>
                  <a:srgbClr val="000000"/>
                </a:solidFill>
              </a:rPr>
              <a:t>Strengthen links with existing services (rehab and community)</a:t>
            </a:r>
          </a:p>
          <a:p>
            <a:pPr lvl="1">
              <a:buFont typeface="Wingdings" panose="05000000000000000000" pitchFamily="2" charset="2"/>
              <a:buChar char="Ø"/>
            </a:pPr>
            <a:r>
              <a:rPr lang="en-GB" sz="1600" dirty="0">
                <a:solidFill>
                  <a:srgbClr val="000000"/>
                </a:solidFill>
              </a:rPr>
              <a:t>Further learning and development</a:t>
            </a:r>
          </a:p>
          <a:p>
            <a:pPr lvl="1">
              <a:buFont typeface="Wingdings" panose="05000000000000000000" pitchFamily="2" charset="2"/>
              <a:buChar char="Ø"/>
            </a:pPr>
            <a:r>
              <a:rPr lang="en-GB" sz="1600" dirty="0">
                <a:solidFill>
                  <a:srgbClr val="000000"/>
                </a:solidFill>
              </a:rPr>
              <a:t>Education and training for all </a:t>
            </a:r>
          </a:p>
          <a:p>
            <a:pPr lvl="1">
              <a:buFont typeface="Wingdings" panose="05000000000000000000" pitchFamily="2" charset="2"/>
              <a:buChar char="Ø"/>
            </a:pPr>
            <a:r>
              <a:rPr lang="en-GB" sz="1600" dirty="0">
                <a:solidFill>
                  <a:srgbClr val="000000"/>
                </a:solidFill>
              </a:rPr>
              <a:t>Develop OT protocol for ARBD within an acute setting</a:t>
            </a:r>
          </a:p>
          <a:p>
            <a:r>
              <a:rPr lang="en-GB" sz="2000" dirty="0">
                <a:solidFill>
                  <a:srgbClr val="000000"/>
                </a:solidFill>
              </a:rPr>
              <a:t>Contribute to the OT evidence-base</a:t>
            </a:r>
          </a:p>
          <a:p>
            <a:pPr marL="0" indent="0">
              <a:buNone/>
            </a:pPr>
            <a:endParaRPr lang="en-GB" sz="2000" dirty="0">
              <a:solidFill>
                <a:srgbClr val="000000"/>
              </a:solidFill>
            </a:endParaRPr>
          </a:p>
        </p:txBody>
      </p:sp>
    </p:spTree>
    <p:extLst>
      <p:ext uri="{BB962C8B-B14F-4D97-AF65-F5344CB8AC3E}">
        <p14:creationId xmlns:p14="http://schemas.microsoft.com/office/powerpoint/2010/main" val="196359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500"/>
                                        <p:tgtEl>
                                          <p:spTgt spid="3">
                                            <p:txEl>
                                              <p:pRg st="10" end="10"/>
                                            </p:txEl>
                                          </p:spTgt>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500"/>
                                        <p:tgtEl>
                                          <p:spTgt spid="3">
                                            <p:txEl>
                                              <p:pRg st="11" end="11"/>
                                            </p:txEl>
                                          </p:spTgt>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3">
                                            <p:txEl>
                                              <p:pRg st="12" end="12"/>
                                            </p:txEl>
                                          </p:spTgt>
                                        </p:tgtEl>
                                        <p:attrNameLst>
                                          <p:attrName>style.visibility</p:attrName>
                                        </p:attrNameLst>
                                      </p:cBhvr>
                                      <p:to>
                                        <p:strVal val="visible"/>
                                      </p:to>
                                    </p:set>
                                    <p:animEffect transition="in" filter="fade">
                                      <p:cBhvr>
                                        <p:cTn id="43" dur="500"/>
                                        <p:tgtEl>
                                          <p:spTgt spid="3">
                                            <p:txEl>
                                              <p:pRg st="12" end="12"/>
                                            </p:txEl>
                                          </p:spTgt>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fade">
                                      <p:cBhvr>
                                        <p:cTn id="46" dur="500"/>
                                        <p:tgtEl>
                                          <p:spTgt spid="3">
                                            <p:txEl>
                                              <p:pRg st="13" end="13"/>
                                            </p:txEl>
                                          </p:spTgt>
                                        </p:tgtEl>
                                      </p:cBhvr>
                                    </p:animEffect>
                                  </p:childTnLst>
                                </p:cTn>
                              </p:par>
                              <p:par>
                                <p:cTn id="47" presetID="10" presetClass="entr" presetSubtype="0" fill="hold" grpId="0" nodeType="withEffect">
                                  <p:stCondLst>
                                    <p:cond delay="250"/>
                                  </p:stCondLst>
                                  <p:childTnLst>
                                    <p:set>
                                      <p:cBhvr>
                                        <p:cTn id="48" dur="1" fill="hold">
                                          <p:stCondLst>
                                            <p:cond delay="0"/>
                                          </p:stCondLst>
                                        </p:cTn>
                                        <p:tgtEl>
                                          <p:spTgt spid="3">
                                            <p:txEl>
                                              <p:pRg st="14" end="14"/>
                                            </p:txEl>
                                          </p:spTgt>
                                        </p:tgtEl>
                                        <p:attrNameLst>
                                          <p:attrName>style.visibility</p:attrName>
                                        </p:attrNameLst>
                                      </p:cBhvr>
                                      <p:to>
                                        <p:strVal val="visible"/>
                                      </p:to>
                                    </p:set>
                                    <p:animEffect transition="in" filter="fade">
                                      <p:cBhvr>
                                        <p:cTn id="49" dur="500"/>
                                        <p:tgtEl>
                                          <p:spTgt spid="3">
                                            <p:txEl>
                                              <p:pRg st="14" end="14"/>
                                            </p:txEl>
                                          </p:spTgt>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3">
                                            <p:txEl>
                                              <p:pRg st="15" end="15"/>
                                            </p:txEl>
                                          </p:spTgt>
                                        </p:tgtEl>
                                        <p:attrNameLst>
                                          <p:attrName>style.visibility</p:attrName>
                                        </p:attrNameLst>
                                      </p:cBhvr>
                                      <p:to>
                                        <p:strVal val="visible"/>
                                      </p:to>
                                    </p:set>
                                    <p:animEffect transition="in" filter="fade">
                                      <p:cBhvr>
                                        <p:cTn id="52"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4B65-C698-457A-971D-C75744653767}"/>
              </a:ext>
            </a:extLst>
          </p:cNvPr>
          <p:cNvSpPr>
            <a:spLocks noGrp="1"/>
          </p:cNvSpPr>
          <p:nvPr>
            <p:ph type="title"/>
          </p:nvPr>
        </p:nvSpPr>
        <p:spPr>
          <a:xfrm>
            <a:off x="688753" y="627564"/>
            <a:ext cx="7474172" cy="1325563"/>
          </a:xfrm>
        </p:spPr>
        <p:txBody>
          <a:bodyPr>
            <a:normAutofit/>
          </a:bodyPr>
          <a:lstStyle/>
          <a:p>
            <a:r>
              <a:rPr lang="en-GB" b="1" dirty="0">
                <a:ln w="22225">
                  <a:solidFill>
                    <a:schemeClr val="accent1">
                      <a:lumMod val="75000"/>
                    </a:schemeClr>
                  </a:solidFill>
                  <a:prstDash val="solid"/>
                </a:ln>
              </a:rPr>
              <a:t>Conclusions</a:t>
            </a:r>
          </a:p>
        </p:txBody>
      </p:sp>
      <p:sp>
        <p:nvSpPr>
          <p:cNvPr id="3" name="Content Placeholder 2">
            <a:extLst>
              <a:ext uri="{FF2B5EF4-FFF2-40B4-BE49-F238E27FC236}">
                <a16:creationId xmlns:a16="http://schemas.microsoft.com/office/drawing/2014/main" id="{A1A7B3F2-0C28-4E20-BA76-E73A030F34DE}"/>
              </a:ext>
            </a:extLst>
          </p:cNvPr>
          <p:cNvSpPr>
            <a:spLocks noGrp="1"/>
          </p:cNvSpPr>
          <p:nvPr>
            <p:ph idx="1"/>
          </p:nvPr>
        </p:nvSpPr>
        <p:spPr>
          <a:xfrm>
            <a:off x="688754" y="1733551"/>
            <a:ext cx="7645621" cy="4319086"/>
          </a:xfrm>
        </p:spPr>
        <p:txBody>
          <a:bodyPr anchor="t">
            <a:noAutofit/>
          </a:bodyPr>
          <a:lstStyle/>
          <a:p>
            <a:r>
              <a:rPr lang="en-GB" sz="1800" dirty="0"/>
              <a:t>ARBD is a significant problem that effects many people </a:t>
            </a:r>
          </a:p>
          <a:p>
            <a:r>
              <a:rPr lang="en-GB" sz="1800" dirty="0"/>
              <a:t>OT’s have role to play in the diagnosis, assessment, treatment and prevention as we take a holistic approach</a:t>
            </a:r>
          </a:p>
          <a:p>
            <a:r>
              <a:rPr lang="en-GB" sz="1800" dirty="0"/>
              <a:t>However, there are a number of external factors and challenges that impact upon patients with ARBD</a:t>
            </a:r>
          </a:p>
          <a:p>
            <a:pPr lvl="1">
              <a:buFont typeface="Wingdings" panose="05000000000000000000" pitchFamily="2" charset="2"/>
              <a:buChar char="Ø"/>
            </a:pPr>
            <a:r>
              <a:rPr lang="en-GB" sz="1800" dirty="0"/>
              <a:t>Awareness</a:t>
            </a:r>
          </a:p>
          <a:p>
            <a:pPr lvl="1">
              <a:buFont typeface="Wingdings" panose="05000000000000000000" pitchFamily="2" charset="2"/>
              <a:buChar char="Ø"/>
            </a:pPr>
            <a:r>
              <a:rPr lang="en-GB" sz="1800" dirty="0"/>
              <a:t>Training</a:t>
            </a:r>
          </a:p>
          <a:p>
            <a:pPr lvl="1">
              <a:buFont typeface="Wingdings" panose="05000000000000000000" pitchFamily="2" charset="2"/>
              <a:buChar char="Ø"/>
            </a:pPr>
            <a:r>
              <a:rPr lang="en-GB" sz="1800" dirty="0"/>
              <a:t>Pathways</a:t>
            </a:r>
          </a:p>
          <a:p>
            <a:pPr lvl="1">
              <a:buFont typeface="Wingdings" panose="05000000000000000000" pitchFamily="2" charset="2"/>
              <a:buChar char="Ø"/>
            </a:pPr>
            <a:r>
              <a:rPr lang="en-GB" sz="1800" dirty="0"/>
              <a:t>Onward services</a:t>
            </a:r>
          </a:p>
          <a:p>
            <a:pPr lvl="1">
              <a:buFont typeface="Wingdings" panose="05000000000000000000" pitchFamily="2" charset="2"/>
              <a:buChar char="Ø"/>
            </a:pPr>
            <a:r>
              <a:rPr lang="en-GB" sz="1800" dirty="0"/>
              <a:t>Evidence-base</a:t>
            </a:r>
          </a:p>
          <a:p>
            <a:r>
              <a:rPr lang="en-GB" sz="1800" dirty="0"/>
              <a:t>Without making changes to mitigate these challenges there will always be a significant demand on NHS services and patient care</a:t>
            </a:r>
          </a:p>
          <a:p>
            <a:r>
              <a:rPr lang="en-GB" sz="1800" dirty="0"/>
              <a:t>Changing behaviours and developing services could significantly reduce demand on the NHS, improve patient care and wellbeing</a:t>
            </a:r>
          </a:p>
          <a:p>
            <a:endParaRPr lang="en-GB" sz="1800"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result for working together">
            <a:extLst>
              <a:ext uri="{FF2B5EF4-FFF2-40B4-BE49-F238E27FC236}">
                <a16:creationId xmlns:a16="http://schemas.microsoft.com/office/drawing/2014/main" id="{B0437867-7B38-44F6-BB57-865A486778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0203" y="2358913"/>
            <a:ext cx="2306216" cy="2178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92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5B371E4-8D39-40D1-911D-9C4DDBCB594D}"/>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sz="6000" kern="1200">
                <a:solidFill>
                  <a:srgbClr val="FFFFFF"/>
                </a:solidFill>
                <a:latin typeface="+mj-lt"/>
                <a:ea typeface="+mj-ea"/>
                <a:cs typeface="+mj-cs"/>
              </a:rPr>
              <a:t>Thank you!</a:t>
            </a:r>
          </a:p>
        </p:txBody>
      </p:sp>
    </p:spTree>
    <p:extLst>
      <p:ext uri="{BB962C8B-B14F-4D97-AF65-F5344CB8AC3E}">
        <p14:creationId xmlns:p14="http://schemas.microsoft.com/office/powerpoint/2010/main" val="241013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F6F25D-4B31-4BF5-98F0-F0F2A5032836}"/>
              </a:ext>
            </a:extLst>
          </p:cNvPr>
          <p:cNvSpPr>
            <a:spLocks noGrp="1"/>
          </p:cNvSpPr>
          <p:nvPr>
            <p:ph type="title"/>
          </p:nvPr>
        </p:nvSpPr>
        <p:spPr>
          <a:xfrm>
            <a:off x="634276" y="803705"/>
            <a:ext cx="4208656" cy="3034857"/>
          </a:xfrm>
          <a:solidFill>
            <a:srgbClr val="549E39"/>
          </a:solidFill>
        </p:spPr>
        <p:txBody>
          <a:bodyPr vert="horz" lIns="91440" tIns="45720" rIns="91440" bIns="45720" rtlCol="0" anchor="b">
            <a:normAutofit/>
          </a:bodyPr>
          <a:lstStyle/>
          <a:p>
            <a:pPr algn="r"/>
            <a:r>
              <a:rPr lang="en-US" sz="4000" kern="1200" dirty="0">
                <a:solidFill>
                  <a:srgbClr val="FFFFFF"/>
                </a:solidFill>
                <a:latin typeface="+mj-lt"/>
                <a:ea typeface="+mj-ea"/>
                <a:cs typeface="+mj-cs"/>
              </a:rPr>
              <a:t>What has Occupational Therapy got to do with ARBD?</a:t>
            </a:r>
          </a:p>
        </p:txBody>
      </p:sp>
      <p:cxnSp>
        <p:nvCxnSpPr>
          <p:cNvPr id="14" name="Straight Connector 10">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4" name="Picture 2" descr="confused what are you doing GIF">
            <a:extLst>
              <a:ext uri="{FF2B5EF4-FFF2-40B4-BE49-F238E27FC236}">
                <a16:creationId xmlns:a16="http://schemas.microsoft.com/office/drawing/2014/main" id="{FE28741D-9E94-462F-91D7-16FE907778D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tretch>
            <a:fillRect/>
          </a:stretch>
        </p:blipFill>
        <p:spPr bwMode="auto">
          <a:xfrm>
            <a:off x="6977657" y="1368767"/>
            <a:ext cx="3725002" cy="4120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026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2EEF6E-F6A8-4CA9-AFEE-A15A4D17BEB1}"/>
              </a:ext>
            </a:extLst>
          </p:cNvPr>
          <p:cNvPicPr>
            <a:picLocks noChangeAspect="1"/>
          </p:cNvPicPr>
          <p:nvPr/>
        </p:nvPicPr>
        <p:blipFill>
          <a:blip r:embed="rId3"/>
          <a:stretch>
            <a:fillRect/>
          </a:stretch>
        </p:blipFill>
        <p:spPr>
          <a:xfrm>
            <a:off x="5262892" y="0"/>
            <a:ext cx="6929108" cy="6858000"/>
          </a:xfrm>
          <a:prstGeom prst="rect">
            <a:avLst/>
          </a:prstGeom>
        </p:spPr>
      </p:pic>
      <p:sp>
        <p:nvSpPr>
          <p:cNvPr id="5" name="Title 1">
            <a:extLst>
              <a:ext uri="{FF2B5EF4-FFF2-40B4-BE49-F238E27FC236}">
                <a16:creationId xmlns:a16="http://schemas.microsoft.com/office/drawing/2014/main" id="{771F6857-09BC-401D-B722-896ACB711305}"/>
              </a:ext>
            </a:extLst>
          </p:cNvPr>
          <p:cNvSpPr>
            <a:spLocks noGrp="1"/>
          </p:cNvSpPr>
          <p:nvPr>
            <p:ph type="title"/>
          </p:nvPr>
        </p:nvSpPr>
        <p:spPr>
          <a:xfrm>
            <a:off x="117231" y="1254369"/>
            <a:ext cx="4841631" cy="3559370"/>
          </a:xfrm>
        </p:spPr>
        <p:txBody>
          <a:bodyPr>
            <a:normAutofit/>
          </a:bodyPr>
          <a:lstStyle/>
          <a:p>
            <a:r>
              <a:rPr lang="en-GB" sz="5400" b="1" dirty="0">
                <a:solidFill>
                  <a:schemeClr val="accent1">
                    <a:lumMod val="75000"/>
                  </a:schemeClr>
                </a:solidFill>
              </a:rPr>
              <a:t>What is an Occupational Therapist (OT)?</a:t>
            </a:r>
          </a:p>
        </p:txBody>
      </p:sp>
      <p:sp>
        <p:nvSpPr>
          <p:cNvPr id="6" name="Rectangle 5">
            <a:extLst>
              <a:ext uri="{FF2B5EF4-FFF2-40B4-BE49-F238E27FC236}">
                <a16:creationId xmlns:a16="http://schemas.microsoft.com/office/drawing/2014/main" id="{40E25C0C-E51D-456D-9D5C-D658E8D66CAA}"/>
              </a:ext>
            </a:extLst>
          </p:cNvPr>
          <p:cNvSpPr/>
          <p:nvPr/>
        </p:nvSpPr>
        <p:spPr>
          <a:xfrm rot="-60000">
            <a:off x="5655466" y="1271613"/>
            <a:ext cx="2356735" cy="46166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3399"/>
                </a:solidFill>
                <a:effectLst/>
                <a:uLnTx/>
                <a:uFillTx/>
                <a:latin typeface="Kristen ITC" panose="03050502040202030202" pitchFamily="66" charset="0"/>
                <a:ea typeface="+mn-ea"/>
                <a:cs typeface="+mn-cs"/>
              </a:rPr>
              <a:t>“Like a physio”</a:t>
            </a:r>
          </a:p>
        </p:txBody>
      </p:sp>
      <p:sp>
        <p:nvSpPr>
          <p:cNvPr id="7" name="Rectangle 6">
            <a:extLst>
              <a:ext uri="{FF2B5EF4-FFF2-40B4-BE49-F238E27FC236}">
                <a16:creationId xmlns:a16="http://schemas.microsoft.com/office/drawing/2014/main" id="{F936EAD1-E9D2-4AA6-9005-467F19D85573}"/>
              </a:ext>
            </a:extLst>
          </p:cNvPr>
          <p:cNvSpPr/>
          <p:nvPr/>
        </p:nvSpPr>
        <p:spPr>
          <a:xfrm rot="-60000">
            <a:off x="5585545" y="2232907"/>
            <a:ext cx="2637260" cy="46166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3399"/>
                </a:solidFill>
                <a:effectLst/>
                <a:uLnTx/>
                <a:uFillTx/>
                <a:latin typeface="Kristen ITC" panose="03050502040202030202" pitchFamily="66" charset="0"/>
                <a:ea typeface="+mn-ea"/>
                <a:cs typeface="+mn-cs"/>
              </a:rPr>
              <a:t>“Basket Weaver”</a:t>
            </a:r>
          </a:p>
        </p:txBody>
      </p:sp>
      <p:sp>
        <p:nvSpPr>
          <p:cNvPr id="8" name="Rectangle 7">
            <a:extLst>
              <a:ext uri="{FF2B5EF4-FFF2-40B4-BE49-F238E27FC236}">
                <a16:creationId xmlns:a16="http://schemas.microsoft.com/office/drawing/2014/main" id="{2ABEBC21-E102-4435-B22F-AF5EF413255D}"/>
              </a:ext>
            </a:extLst>
          </p:cNvPr>
          <p:cNvSpPr/>
          <p:nvPr/>
        </p:nvSpPr>
        <p:spPr>
          <a:xfrm rot="-60000">
            <a:off x="5583247" y="3196648"/>
            <a:ext cx="3602268" cy="46166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3399"/>
                </a:solidFill>
                <a:effectLst/>
                <a:uLnTx/>
                <a:uFillTx/>
                <a:latin typeface="Kristen ITC" panose="03050502040202030202" pitchFamily="66" charset="0"/>
                <a:ea typeface="+mn-ea"/>
                <a:cs typeface="+mn-cs"/>
              </a:rPr>
              <a:t>“Occupational Health”</a:t>
            </a:r>
          </a:p>
        </p:txBody>
      </p:sp>
      <p:sp>
        <p:nvSpPr>
          <p:cNvPr id="9" name="Rectangle 8">
            <a:extLst>
              <a:ext uri="{FF2B5EF4-FFF2-40B4-BE49-F238E27FC236}">
                <a16:creationId xmlns:a16="http://schemas.microsoft.com/office/drawing/2014/main" id="{6196D436-5469-4268-8CDA-CB9B104460C7}"/>
              </a:ext>
            </a:extLst>
          </p:cNvPr>
          <p:cNvSpPr/>
          <p:nvPr/>
        </p:nvSpPr>
        <p:spPr>
          <a:xfrm rot="-60000">
            <a:off x="5663117" y="4062787"/>
            <a:ext cx="3868679" cy="83099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1" u="none" strike="noStrike" kern="1200" cap="none" spc="0" normalizeH="0" baseline="0" noProof="0" dirty="0">
                <a:ln>
                  <a:noFill/>
                </a:ln>
                <a:solidFill>
                  <a:srgbClr val="003399"/>
                </a:solidFill>
                <a:effectLst/>
                <a:uLnTx/>
                <a:uFillTx/>
                <a:latin typeface="Kristen ITC" panose="03050502040202030202" pitchFamily="66" charset="0"/>
                <a:ea typeface="+mn-ea"/>
                <a:cs typeface="+mn-cs"/>
              </a:rPr>
              <a:t>“They give out rails and stair lifts”</a:t>
            </a:r>
          </a:p>
        </p:txBody>
      </p:sp>
    </p:spTree>
    <p:extLst>
      <p:ext uri="{BB962C8B-B14F-4D97-AF65-F5344CB8AC3E}">
        <p14:creationId xmlns:p14="http://schemas.microsoft.com/office/powerpoint/2010/main" val="309993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
                                  </p:stCondLst>
                                  <p:childTnLst>
                                    <p:set>
                                      <p:cBhvr>
                                        <p:cTn id="6" dur="1" fill="hold">
                                          <p:stCondLst>
                                            <p:cond delay="9"/>
                                          </p:stCondLst>
                                        </p:cTn>
                                        <p:tgtEl>
                                          <p:spTgt spid="6"/>
                                        </p:tgtEl>
                                        <p:attrNameLst>
                                          <p:attrName>style.visibility</p:attrName>
                                        </p:attrNameLst>
                                      </p:cBhvr>
                                      <p:to>
                                        <p:strVal val="visible"/>
                                      </p:to>
                                    </p:set>
                                  </p:childTnLst>
                                </p:cTn>
                              </p:par>
                            </p:childTnLst>
                          </p:cTn>
                        </p:par>
                        <p:par>
                          <p:cTn id="7" fill="hold">
                            <p:stCondLst>
                              <p:cond delay="260"/>
                            </p:stCondLst>
                            <p:childTnLst>
                              <p:par>
                                <p:cTn id="8" presetID="1" presetClass="entr" presetSubtype="0" fill="hold" grpId="0" nodeType="afterEffect">
                                  <p:stCondLst>
                                    <p:cond delay="750"/>
                                  </p:stCondLst>
                                  <p:childTnLst>
                                    <p:set>
                                      <p:cBhvr>
                                        <p:cTn id="9" dur="1" fill="hold">
                                          <p:stCondLst>
                                            <p:cond delay="9"/>
                                          </p:stCondLst>
                                        </p:cTn>
                                        <p:tgtEl>
                                          <p:spTgt spid="7"/>
                                        </p:tgtEl>
                                        <p:attrNameLst>
                                          <p:attrName>style.visibility</p:attrName>
                                        </p:attrNameLst>
                                      </p:cBhvr>
                                      <p:to>
                                        <p:strVal val="visible"/>
                                      </p:to>
                                    </p:set>
                                  </p:childTnLst>
                                </p:cTn>
                              </p:par>
                            </p:childTnLst>
                          </p:cTn>
                        </p:par>
                        <p:par>
                          <p:cTn id="10" fill="hold">
                            <p:stCondLst>
                              <p:cond delay="1020"/>
                            </p:stCondLst>
                            <p:childTnLst>
                              <p:par>
                                <p:cTn id="11" presetID="1" presetClass="entr" presetSubtype="0" fill="hold" grpId="0" nodeType="afterEffect">
                                  <p:stCondLst>
                                    <p:cond delay="750"/>
                                  </p:stCondLst>
                                  <p:childTnLst>
                                    <p:set>
                                      <p:cBhvr>
                                        <p:cTn id="12" dur="1" fill="hold">
                                          <p:stCondLst>
                                            <p:cond delay="9"/>
                                          </p:stCondLst>
                                        </p:cTn>
                                        <p:tgtEl>
                                          <p:spTgt spid="8"/>
                                        </p:tgtEl>
                                        <p:attrNameLst>
                                          <p:attrName>style.visibility</p:attrName>
                                        </p:attrNameLst>
                                      </p:cBhvr>
                                      <p:to>
                                        <p:strVal val="visible"/>
                                      </p:to>
                                    </p:set>
                                  </p:childTnLst>
                                </p:cTn>
                              </p:par>
                            </p:childTnLst>
                          </p:cTn>
                        </p:par>
                        <p:par>
                          <p:cTn id="13" fill="hold">
                            <p:stCondLst>
                              <p:cond delay="1780"/>
                            </p:stCondLst>
                            <p:childTnLst>
                              <p:par>
                                <p:cTn id="14" presetID="1" presetClass="entr" presetSubtype="0" fill="hold" grpId="0" nodeType="afterEffect">
                                  <p:stCondLst>
                                    <p:cond delay="750"/>
                                  </p:stCondLst>
                                  <p:childTnLst>
                                    <p:set>
                                      <p:cBhvr>
                                        <p:cTn id="15" dur="1" fill="hold">
                                          <p:stCondLst>
                                            <p:cond delay="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0221"/>
            <a:ext cx="4402377" cy="39181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24ED504-21C2-4778-8E23-CBAED5C91111}"/>
              </a:ext>
            </a:extLst>
          </p:cNvPr>
          <p:cNvSpPr>
            <a:spLocks noGrp="1"/>
          </p:cNvSpPr>
          <p:nvPr>
            <p:ph type="title"/>
          </p:nvPr>
        </p:nvSpPr>
        <p:spPr>
          <a:xfrm>
            <a:off x="458921" y="762000"/>
            <a:ext cx="4402377" cy="3340100"/>
          </a:xfrm>
        </p:spPr>
        <p:txBody>
          <a:bodyPr>
            <a:normAutofit/>
          </a:bodyPr>
          <a:lstStyle/>
          <a:p>
            <a:pPr algn="ctr"/>
            <a:r>
              <a:rPr lang="en-GB" sz="3000" dirty="0">
                <a:solidFill>
                  <a:srgbClr val="FFFFFF"/>
                </a:solidFill>
              </a:rPr>
              <a:t>Enables individuals to achieve their full potential</a:t>
            </a:r>
            <a:br>
              <a:rPr lang="en-GB" sz="3000" dirty="0">
                <a:solidFill>
                  <a:srgbClr val="FFFFFF"/>
                </a:solidFill>
              </a:rPr>
            </a:br>
            <a:br>
              <a:rPr lang="en-GB" sz="3000" dirty="0">
                <a:solidFill>
                  <a:srgbClr val="FFFFFF"/>
                </a:solidFill>
              </a:rPr>
            </a:br>
            <a:r>
              <a:rPr lang="en-GB" sz="3000" dirty="0">
                <a:solidFill>
                  <a:srgbClr val="FFFFFF"/>
                </a:solidFill>
              </a:rPr>
              <a:t>“Whole-person approach” to mental and physical well-being</a:t>
            </a:r>
          </a:p>
        </p:txBody>
      </p:sp>
      <p:sp>
        <p:nvSpPr>
          <p:cNvPr id="35" name="Rectangle 34">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8949" y="450221"/>
            <a:ext cx="2115455" cy="1898903"/>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1" y="4521269"/>
            <a:ext cx="6697525"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11418" y="450221"/>
            <a:ext cx="4421661"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689EDDC-6D0C-4233-8987-13CA2A35DB8E}"/>
              </a:ext>
            </a:extLst>
          </p:cNvPr>
          <p:cNvSpPr>
            <a:spLocks noGrp="1"/>
          </p:cNvSpPr>
          <p:nvPr>
            <p:ph idx="1"/>
          </p:nvPr>
        </p:nvSpPr>
        <p:spPr>
          <a:xfrm>
            <a:off x="7658103" y="1477808"/>
            <a:ext cx="3759198" cy="4207182"/>
          </a:xfrm>
        </p:spPr>
        <p:txBody>
          <a:bodyPr anchor="ctr">
            <a:normAutofit/>
          </a:bodyPr>
          <a:lstStyle/>
          <a:p>
            <a:pPr marL="0" indent="0" algn="ctr">
              <a:spcBef>
                <a:spcPts val="1800"/>
              </a:spcBef>
              <a:buNone/>
            </a:pPr>
            <a:r>
              <a:rPr lang="en-GB" b="1" dirty="0">
                <a:latin typeface="+mj-lt"/>
              </a:rPr>
              <a:t>Empower people to overcome barriers preventing them from doing the activities that matter to them </a:t>
            </a:r>
          </a:p>
          <a:p>
            <a:pPr marL="0" indent="0" algn="ctr">
              <a:spcBef>
                <a:spcPts val="1800"/>
              </a:spcBef>
              <a:buNone/>
            </a:pPr>
            <a:r>
              <a:rPr lang="en-GB" b="1" dirty="0">
                <a:latin typeface="+mj-lt"/>
              </a:rPr>
              <a:t>Increase people’s independence and satisfaction in all aspects of life</a:t>
            </a:r>
          </a:p>
          <a:p>
            <a:pPr marL="0" indent="0">
              <a:buNone/>
            </a:pPr>
            <a:endParaRPr lang="en-GB" sz="1400" dirty="0"/>
          </a:p>
        </p:txBody>
      </p:sp>
      <p:sp>
        <p:nvSpPr>
          <p:cNvPr id="7" name="TextBox 6">
            <a:extLst>
              <a:ext uri="{FF2B5EF4-FFF2-40B4-BE49-F238E27FC236}">
                <a16:creationId xmlns:a16="http://schemas.microsoft.com/office/drawing/2014/main" id="{AA62A7F9-BEB2-4E61-86DF-B42B5770229E}"/>
              </a:ext>
            </a:extLst>
          </p:cNvPr>
          <p:cNvSpPr txBox="1"/>
          <p:nvPr/>
        </p:nvSpPr>
        <p:spPr>
          <a:xfrm>
            <a:off x="644770" y="4944648"/>
            <a:ext cx="6116409" cy="103105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Light" panose="020F0302020204030204"/>
                <a:ea typeface="+mn-ea"/>
                <a:cs typeface="+mn-cs"/>
              </a:rPr>
              <a:t>OT’S ask “</a:t>
            </a:r>
            <a:r>
              <a:rPr kumimoji="0" lang="en-GB" sz="2800" b="1" i="1" u="none" strike="noStrike" kern="1200" cap="none" spc="0" normalizeH="0" baseline="0" noProof="0" dirty="0">
                <a:ln>
                  <a:noFill/>
                </a:ln>
                <a:solidFill>
                  <a:prstClr val="white"/>
                </a:solidFill>
                <a:effectLst/>
                <a:uLnTx/>
                <a:uFillTx/>
                <a:latin typeface="Calibri Light" panose="020F0302020204030204"/>
                <a:ea typeface="+mn-ea"/>
                <a:cs typeface="+mn-cs"/>
              </a:rPr>
              <a:t>What matters to you?” </a:t>
            </a:r>
          </a:p>
          <a:p>
            <a:pPr marL="0" marR="0" lvl="0" indent="0" algn="ctr" defTabSz="457200" rtl="0" eaLnBrk="1" fontAlgn="auto" latinLnBrk="0" hangingPunct="1">
              <a:lnSpc>
                <a:spcPct val="100000"/>
              </a:lnSpc>
              <a:spcBef>
                <a:spcPts val="0"/>
              </a:spcBef>
              <a:spcAft>
                <a:spcPts val="600"/>
              </a:spcAft>
              <a:buClrTx/>
              <a:buSzTx/>
              <a:buFontTx/>
              <a:buNone/>
              <a:tabLst/>
              <a:defRPr/>
            </a:pPr>
            <a:r>
              <a:rPr kumimoji="0" lang="en-GB" sz="2800" b="1" i="0" u="none" strike="noStrike" kern="1200" cap="none" spc="0" normalizeH="0" baseline="0" noProof="0" dirty="0">
                <a:ln>
                  <a:noFill/>
                </a:ln>
                <a:solidFill>
                  <a:prstClr val="white"/>
                </a:solidFill>
                <a:effectLst/>
                <a:uLnTx/>
                <a:uFillTx/>
                <a:latin typeface="Calibri Light" panose="020F0302020204030204"/>
                <a:ea typeface="+mn-ea"/>
                <a:cs typeface="+mn-cs"/>
              </a:rPr>
              <a:t>NOT “</a:t>
            </a:r>
            <a:r>
              <a:rPr kumimoji="0" lang="en-GB" sz="2800" b="1" i="1" u="none" strike="noStrike" kern="1200" cap="none" spc="0" normalizeH="0" baseline="0" noProof="0" dirty="0">
                <a:ln>
                  <a:noFill/>
                </a:ln>
                <a:solidFill>
                  <a:prstClr val="white"/>
                </a:solidFill>
                <a:effectLst/>
                <a:uLnTx/>
                <a:uFillTx/>
                <a:latin typeface="Calibri Light" panose="020F0302020204030204"/>
                <a:ea typeface="+mn-ea"/>
                <a:cs typeface="+mn-cs"/>
              </a:rPr>
              <a:t>What’s the matter with you?”</a:t>
            </a:r>
          </a:p>
        </p:txBody>
      </p:sp>
      <p:pic>
        <p:nvPicPr>
          <p:cNvPr id="4" name="Picture 3">
            <a:extLst>
              <a:ext uri="{FF2B5EF4-FFF2-40B4-BE49-F238E27FC236}">
                <a16:creationId xmlns:a16="http://schemas.microsoft.com/office/drawing/2014/main" id="{B615DAA0-154C-4045-89BD-C78351243E32}"/>
              </a:ext>
            </a:extLst>
          </p:cNvPr>
          <p:cNvPicPr>
            <a:picLocks noChangeAspect="1"/>
          </p:cNvPicPr>
          <p:nvPr/>
        </p:nvPicPr>
        <p:blipFill>
          <a:blip r:embed="rId3"/>
          <a:stretch>
            <a:fillRect/>
          </a:stretch>
        </p:blipFill>
        <p:spPr>
          <a:xfrm>
            <a:off x="5002168" y="426775"/>
            <a:ext cx="2187665" cy="2843963"/>
          </a:xfrm>
          <a:prstGeom prst="rect">
            <a:avLst/>
          </a:prstGeom>
        </p:spPr>
      </p:pic>
    </p:spTree>
    <p:extLst>
      <p:ext uri="{BB962C8B-B14F-4D97-AF65-F5344CB8AC3E}">
        <p14:creationId xmlns:p14="http://schemas.microsoft.com/office/powerpoint/2010/main" val="149542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8" name="Picture 27">
            <a:extLst>
              <a:ext uri="{FF2B5EF4-FFF2-40B4-BE49-F238E27FC236}">
                <a16:creationId xmlns:a16="http://schemas.microsoft.com/office/drawing/2014/main" id="{02DD2BC0-6F29-4B4F-8D61-2DCF6D2E8E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69515A3-048D-41DD-9764-17BCA68AF538}"/>
              </a:ext>
            </a:extLst>
          </p:cNvPr>
          <p:cNvSpPr>
            <a:spLocks noGrp="1"/>
          </p:cNvSpPr>
          <p:nvPr>
            <p:ph type="title"/>
          </p:nvPr>
        </p:nvSpPr>
        <p:spPr>
          <a:xfrm>
            <a:off x="1179226" y="826680"/>
            <a:ext cx="9833548" cy="1325563"/>
          </a:xfrm>
        </p:spPr>
        <p:txBody>
          <a:bodyPr>
            <a:normAutofit/>
          </a:bodyPr>
          <a:lstStyle/>
          <a:p>
            <a:pPr algn="ctr"/>
            <a:r>
              <a:rPr lang="en-GB" sz="4000" dirty="0">
                <a:solidFill>
                  <a:srgbClr val="FFFFFF"/>
                </a:solidFill>
              </a:rPr>
              <a:t>Triggers for alcohol addiction and ARBD</a:t>
            </a:r>
          </a:p>
        </p:txBody>
      </p:sp>
      <p:graphicFrame>
        <p:nvGraphicFramePr>
          <p:cNvPr id="21" name="Content Placeholder 2">
            <a:extLst>
              <a:ext uri="{FF2B5EF4-FFF2-40B4-BE49-F238E27FC236}">
                <a16:creationId xmlns:a16="http://schemas.microsoft.com/office/drawing/2014/main" id="{8C9C3E58-5EC4-4307-A66F-4FD65EB550D7}"/>
              </a:ext>
            </a:extLst>
          </p:cNvPr>
          <p:cNvGraphicFramePr>
            <a:graphicFrameLocks noGrp="1"/>
          </p:cNvGraphicFramePr>
          <p:nvPr>
            <p:ph idx="1"/>
          </p:nvPr>
        </p:nvGraphicFramePr>
        <p:xfrm>
          <a:off x="1036320" y="2899956"/>
          <a:ext cx="10119360" cy="31313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21139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249"/>
                                          </p:stCondLst>
                                        </p:cTn>
                                        <p:tgtEl>
                                          <p:spTgt spid="21">
                                            <p:graphicEl>
                                              <a:dgm id="{CA4A0A43-F061-429F-9721-6A8BE681A210}"/>
                                            </p:graphicEl>
                                          </p:spTgt>
                                        </p:tgtEl>
                                        <p:attrNameLst>
                                          <p:attrName>style.visibility</p:attrName>
                                        </p:attrNameLst>
                                      </p:cBhvr>
                                      <p:to>
                                        <p:strVal val="visible"/>
                                      </p:to>
                                    </p:set>
                                  </p:childTnLst>
                                </p:cTn>
                              </p:par>
                            </p:childTnLst>
                          </p:cTn>
                        </p:par>
                        <p:par>
                          <p:cTn id="7" fill="hold">
                            <p:stCondLst>
                              <p:cond delay="250"/>
                            </p:stCondLst>
                            <p:childTnLst>
                              <p:par>
                                <p:cTn id="8" presetID="1" presetClass="entr" presetSubtype="0" fill="hold" grpId="0" nodeType="afterEffect">
                                  <p:stCondLst>
                                    <p:cond delay="0"/>
                                  </p:stCondLst>
                                  <p:childTnLst>
                                    <p:set>
                                      <p:cBhvr>
                                        <p:cTn id="9" dur="1" fill="hold">
                                          <p:stCondLst>
                                            <p:cond delay="249"/>
                                          </p:stCondLst>
                                        </p:cTn>
                                        <p:tgtEl>
                                          <p:spTgt spid="21">
                                            <p:graphicEl>
                                              <a:dgm id="{BAB44BBC-0EE4-40BD-9AB7-0C72A164E478}"/>
                                            </p:graphicEl>
                                          </p:spTgt>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249"/>
                                          </p:stCondLst>
                                        </p:cTn>
                                        <p:tgtEl>
                                          <p:spTgt spid="21">
                                            <p:graphicEl>
                                              <a:dgm id="{4E70FE1B-ACA1-4FC5-8599-F7BF34598B70}"/>
                                            </p:graphicEl>
                                          </p:spTgt>
                                        </p:tgtEl>
                                        <p:attrNameLst>
                                          <p:attrName>style.visibility</p:attrName>
                                        </p:attrNameLst>
                                      </p:cBhvr>
                                      <p:to>
                                        <p:strVal val="visible"/>
                                      </p:to>
                                    </p:set>
                                  </p:childTnLst>
                                </p:cTn>
                              </p:par>
                            </p:childTnLst>
                          </p:cTn>
                        </p:par>
                        <p:par>
                          <p:cTn id="13" fill="hold">
                            <p:stCondLst>
                              <p:cond delay="750"/>
                            </p:stCondLst>
                            <p:childTnLst>
                              <p:par>
                                <p:cTn id="14" presetID="1" presetClass="entr" presetSubtype="0" fill="hold" grpId="0" nodeType="afterEffect">
                                  <p:stCondLst>
                                    <p:cond delay="0"/>
                                  </p:stCondLst>
                                  <p:childTnLst>
                                    <p:set>
                                      <p:cBhvr>
                                        <p:cTn id="15" dur="1" fill="hold">
                                          <p:stCondLst>
                                            <p:cond delay="249"/>
                                          </p:stCondLst>
                                        </p:cTn>
                                        <p:tgtEl>
                                          <p:spTgt spid="21">
                                            <p:graphicEl>
                                              <a:dgm id="{88EDF28F-C9E1-4307-B8C4-1B9CD9FFD01D}"/>
                                            </p:graphicEl>
                                          </p:spTgt>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249"/>
                                          </p:stCondLst>
                                        </p:cTn>
                                        <p:tgtEl>
                                          <p:spTgt spid="21">
                                            <p:graphicEl>
                                              <a:dgm id="{6C748C03-42F7-4279-936F-1FBBDBC986E6}"/>
                                            </p:graphicEl>
                                          </p:spTgt>
                                        </p:tgtEl>
                                        <p:attrNameLst>
                                          <p:attrName>style.visibility</p:attrName>
                                        </p:attrNameLst>
                                      </p:cBhvr>
                                      <p:to>
                                        <p:strVal val="visible"/>
                                      </p:to>
                                    </p:set>
                                  </p:childTnLst>
                                </p:cTn>
                              </p:par>
                            </p:childTnLst>
                          </p:cTn>
                        </p:par>
                        <p:par>
                          <p:cTn id="19" fill="hold">
                            <p:stCondLst>
                              <p:cond delay="1250"/>
                            </p:stCondLst>
                            <p:childTnLst>
                              <p:par>
                                <p:cTn id="20" presetID="1" presetClass="entr" presetSubtype="0" fill="hold" grpId="0" nodeType="afterEffect">
                                  <p:stCondLst>
                                    <p:cond delay="0"/>
                                  </p:stCondLst>
                                  <p:childTnLst>
                                    <p:set>
                                      <p:cBhvr>
                                        <p:cTn id="21" dur="1" fill="hold">
                                          <p:stCondLst>
                                            <p:cond delay="249"/>
                                          </p:stCondLst>
                                        </p:cTn>
                                        <p:tgtEl>
                                          <p:spTgt spid="21">
                                            <p:graphicEl>
                                              <a:dgm id="{BCB9DA24-B46E-4F3E-BF94-CD5070E01534}"/>
                                            </p:graphicEl>
                                          </p:spTgt>
                                        </p:tgtEl>
                                        <p:attrNameLst>
                                          <p:attrName>style.visibility</p:attrName>
                                        </p:attrNameLst>
                                      </p:cBhvr>
                                      <p:to>
                                        <p:strVal val="visible"/>
                                      </p:to>
                                    </p:se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249"/>
                                          </p:stCondLst>
                                        </p:cTn>
                                        <p:tgtEl>
                                          <p:spTgt spid="21">
                                            <p:graphicEl>
                                              <a:dgm id="{48C95529-6F28-49A8-8941-7A23B24F9AEC}"/>
                                            </p:graphicEl>
                                          </p:spTgt>
                                        </p:tgtEl>
                                        <p:attrNameLst>
                                          <p:attrName>style.visibility</p:attrName>
                                        </p:attrNameLst>
                                      </p:cBhvr>
                                      <p:to>
                                        <p:strVal val="visible"/>
                                      </p:to>
                                    </p:set>
                                  </p:childTnLst>
                                </p:cTn>
                              </p:par>
                            </p:childTnLst>
                          </p:cTn>
                        </p:par>
                        <p:par>
                          <p:cTn id="25" fill="hold">
                            <p:stCondLst>
                              <p:cond delay="1750"/>
                            </p:stCondLst>
                            <p:childTnLst>
                              <p:par>
                                <p:cTn id="26" presetID="1" presetClass="entr" presetSubtype="0" fill="hold" grpId="0" nodeType="afterEffect">
                                  <p:stCondLst>
                                    <p:cond delay="0"/>
                                  </p:stCondLst>
                                  <p:childTnLst>
                                    <p:set>
                                      <p:cBhvr>
                                        <p:cTn id="27" dur="1" fill="hold">
                                          <p:stCondLst>
                                            <p:cond delay="249"/>
                                          </p:stCondLst>
                                        </p:cTn>
                                        <p:tgtEl>
                                          <p:spTgt spid="21">
                                            <p:graphicEl>
                                              <a:dgm id="{849CFACE-1A8F-4B37-A358-843E9FD343BC}"/>
                                            </p:graphicEl>
                                          </p:spTgt>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grpId="0" nodeType="afterEffect">
                                  <p:stCondLst>
                                    <p:cond delay="0"/>
                                  </p:stCondLst>
                                  <p:childTnLst>
                                    <p:set>
                                      <p:cBhvr>
                                        <p:cTn id="30" dur="1" fill="hold">
                                          <p:stCondLst>
                                            <p:cond delay="249"/>
                                          </p:stCondLst>
                                        </p:cTn>
                                        <p:tgtEl>
                                          <p:spTgt spid="21">
                                            <p:graphicEl>
                                              <a:dgm id="{4EFB667B-A756-451E-AEA9-B13D036CE005}"/>
                                            </p:graphicEl>
                                          </p:spTgt>
                                        </p:tgtEl>
                                        <p:attrNameLst>
                                          <p:attrName>style.visibility</p:attrName>
                                        </p:attrNameLst>
                                      </p:cBhvr>
                                      <p:to>
                                        <p:strVal val="visible"/>
                                      </p:to>
                                    </p:set>
                                  </p:childTnLst>
                                </p:cTn>
                              </p:par>
                            </p:childTnLst>
                          </p:cTn>
                        </p:par>
                        <p:par>
                          <p:cTn id="31" fill="hold">
                            <p:stCondLst>
                              <p:cond delay="2250"/>
                            </p:stCondLst>
                            <p:childTnLst>
                              <p:par>
                                <p:cTn id="32" presetID="1" presetClass="entr" presetSubtype="0" fill="hold" grpId="0" nodeType="afterEffect">
                                  <p:stCondLst>
                                    <p:cond delay="0"/>
                                  </p:stCondLst>
                                  <p:childTnLst>
                                    <p:set>
                                      <p:cBhvr>
                                        <p:cTn id="33" dur="1" fill="hold">
                                          <p:stCondLst>
                                            <p:cond delay="249"/>
                                          </p:stCondLst>
                                        </p:cTn>
                                        <p:tgtEl>
                                          <p:spTgt spid="21">
                                            <p:graphicEl>
                                              <a:dgm id="{815F9806-9B79-41CA-B324-AD99C075597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55A5443-DF70-40D7-84E8-4ECCF3AE5C1A}"/>
              </a:ext>
            </a:extLst>
          </p:cNvPr>
          <p:cNvSpPr/>
          <p:nvPr/>
        </p:nvSpPr>
        <p:spPr>
          <a:xfrm>
            <a:off x="5920154" y="0"/>
            <a:ext cx="6271846" cy="6858000"/>
          </a:xfrm>
          <a:prstGeom prst="rect">
            <a:avLst/>
          </a:prstGeom>
          <a:solidFill>
            <a:srgbClr val="549E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A977F05-2B27-4E34-A8ED-2EBBA156BB74}"/>
              </a:ext>
            </a:extLst>
          </p:cNvPr>
          <p:cNvSpPr>
            <a:spLocks noGrp="1"/>
          </p:cNvSpPr>
          <p:nvPr>
            <p:ph type="title"/>
          </p:nvPr>
        </p:nvSpPr>
        <p:spPr>
          <a:xfrm>
            <a:off x="6172200" y="390197"/>
            <a:ext cx="5333999" cy="1325563"/>
          </a:xfrm>
        </p:spPr>
        <p:txBody>
          <a:bodyPr>
            <a:normAutofit/>
          </a:bodyPr>
          <a:lstStyle/>
          <a:p>
            <a:r>
              <a:rPr lang="en-GB" sz="3600" b="1" dirty="0">
                <a:solidFill>
                  <a:schemeClr val="bg1"/>
                </a:solidFill>
              </a:rPr>
              <a:t>Role of OT for patients with ARBD</a:t>
            </a:r>
          </a:p>
        </p:txBody>
      </p:sp>
      <p:sp>
        <p:nvSpPr>
          <p:cNvPr id="5" name="Content Placeholder 4">
            <a:extLst>
              <a:ext uri="{FF2B5EF4-FFF2-40B4-BE49-F238E27FC236}">
                <a16:creationId xmlns:a16="http://schemas.microsoft.com/office/drawing/2014/main" id="{6877CC87-E81B-4AED-BDF9-F44EBFA3A85C}"/>
              </a:ext>
            </a:extLst>
          </p:cNvPr>
          <p:cNvSpPr>
            <a:spLocks noGrp="1"/>
          </p:cNvSpPr>
          <p:nvPr>
            <p:ph sz="half" idx="2"/>
          </p:nvPr>
        </p:nvSpPr>
        <p:spPr>
          <a:xfrm>
            <a:off x="6172200" y="1992922"/>
            <a:ext cx="6019800" cy="4580789"/>
          </a:xfrm>
        </p:spPr>
        <p:txBody>
          <a:bodyPr>
            <a:normAutofit lnSpcReduction="10000"/>
          </a:bodyPr>
          <a:lstStyle/>
          <a:p>
            <a:r>
              <a:rPr lang="en-GB" dirty="0">
                <a:solidFill>
                  <a:schemeClr val="bg1"/>
                </a:solidFill>
                <a:latin typeface="+mj-lt"/>
              </a:rPr>
              <a:t>Dual trained</a:t>
            </a:r>
          </a:p>
          <a:p>
            <a:r>
              <a:rPr lang="en-GB" dirty="0">
                <a:solidFill>
                  <a:schemeClr val="bg1"/>
                </a:solidFill>
                <a:latin typeface="+mj-lt"/>
              </a:rPr>
              <a:t>Holistic approach to care</a:t>
            </a:r>
          </a:p>
          <a:p>
            <a:r>
              <a:rPr lang="en-GB" dirty="0">
                <a:solidFill>
                  <a:schemeClr val="bg1"/>
                </a:solidFill>
                <a:latin typeface="+mj-lt"/>
              </a:rPr>
              <a:t>Education, health promotion and early intervention</a:t>
            </a:r>
          </a:p>
          <a:p>
            <a:r>
              <a:rPr lang="en-GB" dirty="0">
                <a:solidFill>
                  <a:schemeClr val="bg1"/>
                </a:solidFill>
                <a:latin typeface="+mj-lt"/>
              </a:rPr>
              <a:t>Assessments - cognition and function</a:t>
            </a:r>
          </a:p>
          <a:p>
            <a:r>
              <a:rPr lang="en-GB" dirty="0">
                <a:solidFill>
                  <a:schemeClr val="bg1"/>
                </a:solidFill>
                <a:latin typeface="+mj-lt"/>
              </a:rPr>
              <a:t>Rehabilitation – 75% can make improvements</a:t>
            </a:r>
          </a:p>
          <a:p>
            <a:r>
              <a:rPr lang="en-GB" dirty="0">
                <a:solidFill>
                  <a:schemeClr val="bg1"/>
                </a:solidFill>
                <a:latin typeface="+mj-lt"/>
              </a:rPr>
              <a:t>Discharge planning</a:t>
            </a:r>
          </a:p>
          <a:p>
            <a:r>
              <a:rPr lang="en-GB" dirty="0">
                <a:solidFill>
                  <a:schemeClr val="bg1"/>
                </a:solidFill>
                <a:latin typeface="+mj-lt"/>
              </a:rPr>
              <a:t>Capacity assessments</a:t>
            </a:r>
          </a:p>
          <a:p>
            <a:r>
              <a:rPr lang="en-GB" dirty="0">
                <a:solidFill>
                  <a:schemeClr val="bg1"/>
                </a:solidFill>
                <a:latin typeface="+mj-lt"/>
              </a:rPr>
              <a:t>Sign-post to other services</a:t>
            </a:r>
          </a:p>
        </p:txBody>
      </p:sp>
      <p:pic>
        <p:nvPicPr>
          <p:cNvPr id="6" name="Picture 5">
            <a:extLst>
              <a:ext uri="{FF2B5EF4-FFF2-40B4-BE49-F238E27FC236}">
                <a16:creationId xmlns:a16="http://schemas.microsoft.com/office/drawing/2014/main" id="{F21AFE01-886B-44BD-A226-584F352730DE}"/>
              </a:ext>
            </a:extLst>
          </p:cNvPr>
          <p:cNvPicPr>
            <a:picLocks noChangeAspect="1"/>
          </p:cNvPicPr>
          <p:nvPr/>
        </p:nvPicPr>
        <p:blipFill rotWithShape="1">
          <a:blip r:embed="rId3">
            <a:clrChange>
              <a:clrFrom>
                <a:srgbClr val="FCFCFC"/>
              </a:clrFrom>
              <a:clrTo>
                <a:srgbClr val="FCFCFC">
                  <a:alpha val="0"/>
                </a:srgbClr>
              </a:clrTo>
            </a:clrChange>
          </a:blip>
          <a:srcRect l="2131" t="7927" r="1644" b="2097"/>
          <a:stretch/>
        </p:blipFill>
        <p:spPr>
          <a:xfrm>
            <a:off x="134112" y="767202"/>
            <a:ext cx="5649904" cy="5462910"/>
          </a:xfrm>
          <a:prstGeom prst="rect">
            <a:avLst/>
          </a:prstGeom>
        </p:spPr>
      </p:pic>
    </p:spTree>
    <p:extLst>
      <p:ext uri="{BB962C8B-B14F-4D97-AF65-F5344CB8AC3E}">
        <p14:creationId xmlns:p14="http://schemas.microsoft.com/office/powerpoint/2010/main" val="74587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25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500"/>
                                        <p:tgtEl>
                                          <p:spTgt spid="5">
                                            <p:txEl>
                                              <p:pRg st="2" end="2"/>
                                            </p:txEl>
                                          </p:spTgt>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Effect transition="in" filter="fade">
                                      <p:cBhvr>
                                        <p:cTn id="23" dur="500"/>
                                        <p:tgtEl>
                                          <p:spTgt spid="5">
                                            <p:txEl>
                                              <p:pRg st="3" end="3"/>
                                            </p:txEl>
                                          </p:spTgt>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500"/>
                                        <p:tgtEl>
                                          <p:spTgt spid="5">
                                            <p:txEl>
                                              <p:pRg st="5" end="5"/>
                                            </p:txEl>
                                          </p:spTgt>
                                        </p:tgtEl>
                                      </p:cBhvr>
                                    </p:animEffect>
                                  </p:childTnLst>
                                </p:cTn>
                              </p:par>
                            </p:childTnLst>
                          </p:cTn>
                        </p:par>
                        <p:par>
                          <p:cTn id="32" fill="hold">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500"/>
                                        <p:tgtEl>
                                          <p:spTgt spid="5">
                                            <p:txEl>
                                              <p:pRg st="6" end="6"/>
                                            </p:txEl>
                                          </p:spTgt>
                                        </p:tgtEl>
                                      </p:cBhvr>
                                    </p:animEffect>
                                  </p:childTnLst>
                                </p:cTn>
                              </p:par>
                            </p:childTnLst>
                          </p:cTn>
                        </p:par>
                        <p:par>
                          <p:cTn id="36" fill="hold">
                            <p:stCondLst>
                              <p:cond delay="4250"/>
                            </p:stCondLst>
                            <p:childTnLst>
                              <p:par>
                                <p:cTn id="37" presetID="10" presetClass="entr" presetSubtype="0" fill="hold" grpId="0" nodeType="after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C2DB0DA-08E1-4BB4-8148-E0357120D59B}"/>
              </a:ext>
            </a:extLst>
          </p:cNvPr>
          <p:cNvSpPr>
            <a:spLocks noGrp="1"/>
          </p:cNvSpPr>
          <p:nvPr>
            <p:ph sz="half" idx="1"/>
          </p:nvPr>
        </p:nvSpPr>
        <p:spPr>
          <a:xfrm>
            <a:off x="4372708" y="1301261"/>
            <a:ext cx="6981092" cy="2426677"/>
          </a:xfrm>
        </p:spPr>
        <p:txBody>
          <a:bodyPr>
            <a:normAutofit/>
          </a:bodyPr>
          <a:lstStyle/>
          <a:p>
            <a:pPr marL="0" indent="0">
              <a:buNone/>
            </a:pPr>
            <a:r>
              <a:rPr lang="en-GB" sz="2000" b="1" dirty="0"/>
              <a:t>Patient referrals via</a:t>
            </a:r>
          </a:p>
          <a:p>
            <a:r>
              <a:rPr lang="en-GB" sz="2000" dirty="0">
                <a:solidFill>
                  <a:schemeClr val="accent1">
                    <a:lumMod val="75000"/>
                  </a:schemeClr>
                </a:solidFill>
              </a:rPr>
              <a:t>Electronic referral</a:t>
            </a:r>
          </a:p>
          <a:p>
            <a:r>
              <a:rPr lang="en-GB" sz="2000" dirty="0">
                <a:solidFill>
                  <a:schemeClr val="accent1">
                    <a:lumMod val="75000"/>
                  </a:schemeClr>
                </a:solidFill>
              </a:rPr>
              <a:t>Board rounds</a:t>
            </a:r>
          </a:p>
          <a:p>
            <a:r>
              <a:rPr lang="en-GB" sz="2000" dirty="0">
                <a:solidFill>
                  <a:schemeClr val="accent1">
                    <a:lumMod val="75000"/>
                  </a:schemeClr>
                </a:solidFill>
              </a:rPr>
              <a:t>Multi-disciplinary Team Meetings</a:t>
            </a:r>
          </a:p>
        </p:txBody>
      </p:sp>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Goal Setting &amp; Interventions</a:t>
            </a:r>
          </a:p>
        </p:txBody>
      </p:sp>
      <p:sp>
        <p:nvSpPr>
          <p:cNvPr id="23" name="Title 1">
            <a:extLst>
              <a:ext uri="{FF2B5EF4-FFF2-40B4-BE49-F238E27FC236}">
                <a16:creationId xmlns:a16="http://schemas.microsoft.com/office/drawing/2014/main" id="{731C3D50-8C05-4A51-8382-B757222EF5CA}"/>
              </a:ext>
            </a:extLst>
          </p:cNvPr>
          <p:cNvSpPr>
            <a:spLocks noGrp="1"/>
          </p:cNvSpPr>
          <p:nvPr>
            <p:ph type="title"/>
          </p:nvPr>
        </p:nvSpPr>
        <p:spPr>
          <a:xfrm>
            <a:off x="4372708" y="263898"/>
            <a:ext cx="7403120" cy="861518"/>
          </a:xfrm>
        </p:spPr>
        <p:txBody>
          <a:bodyPr>
            <a:normAutofit/>
          </a:bodyPr>
          <a:lstStyle/>
          <a:p>
            <a:pPr algn="ctr"/>
            <a:r>
              <a:rPr lang="en-GB" sz="5400" b="1" dirty="0">
                <a:ln w="22225">
                  <a:solidFill>
                    <a:schemeClr val="bg2">
                      <a:lumMod val="25000"/>
                    </a:schemeClr>
                  </a:solidFill>
                  <a:prstDash val="solid"/>
                </a:ln>
                <a:solidFill>
                  <a:schemeClr val="accent2">
                    <a:lumMod val="60000"/>
                    <a:lumOff val="40000"/>
                  </a:schemeClr>
                </a:solidFill>
              </a:rPr>
              <a:t>OT Process</a:t>
            </a:r>
          </a:p>
        </p:txBody>
      </p:sp>
    </p:spTree>
    <p:extLst>
      <p:ext uri="{BB962C8B-B14F-4D97-AF65-F5344CB8AC3E}">
        <p14:creationId xmlns:p14="http://schemas.microsoft.com/office/powerpoint/2010/main" val="377992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C2DB0DA-08E1-4BB4-8148-E0357120D59B}"/>
              </a:ext>
            </a:extLst>
          </p:cNvPr>
          <p:cNvSpPr>
            <a:spLocks noGrp="1"/>
          </p:cNvSpPr>
          <p:nvPr>
            <p:ph sz="half" idx="1"/>
          </p:nvPr>
        </p:nvSpPr>
        <p:spPr>
          <a:xfrm>
            <a:off x="4372708" y="1301261"/>
            <a:ext cx="6981092" cy="4994031"/>
          </a:xfrm>
        </p:spPr>
        <p:txBody>
          <a:bodyPr>
            <a:normAutofit/>
          </a:bodyPr>
          <a:lstStyle/>
          <a:p>
            <a:pPr marL="0" indent="0">
              <a:buNone/>
            </a:pPr>
            <a:r>
              <a:rPr lang="en-GB" sz="2000" b="1" dirty="0"/>
              <a:t>Why do we screen referrals</a:t>
            </a:r>
          </a:p>
          <a:p>
            <a:r>
              <a:rPr lang="en-GB" sz="2000" dirty="0">
                <a:solidFill>
                  <a:schemeClr val="accent1">
                    <a:lumMod val="75000"/>
                  </a:schemeClr>
                </a:solidFill>
              </a:rPr>
              <a:t>Collate basic information</a:t>
            </a:r>
          </a:p>
          <a:p>
            <a:pPr lvl="1">
              <a:buFont typeface="Wingdings" panose="05000000000000000000" pitchFamily="2" charset="2"/>
              <a:buChar char="Ø"/>
            </a:pPr>
            <a:r>
              <a:rPr lang="en-GB" sz="2000" dirty="0">
                <a:solidFill>
                  <a:schemeClr val="accent1">
                    <a:lumMod val="75000"/>
                  </a:schemeClr>
                </a:solidFill>
              </a:rPr>
              <a:t>Look through online patient notes system</a:t>
            </a:r>
          </a:p>
          <a:p>
            <a:pPr lvl="1">
              <a:buFont typeface="Wingdings" panose="05000000000000000000" pitchFamily="2" charset="2"/>
              <a:buChar char="Ø"/>
            </a:pPr>
            <a:r>
              <a:rPr lang="en-GB" sz="2000" dirty="0">
                <a:solidFill>
                  <a:schemeClr val="accent1">
                    <a:lumMod val="75000"/>
                  </a:schemeClr>
                </a:solidFill>
              </a:rPr>
              <a:t>Liaise with staff</a:t>
            </a:r>
          </a:p>
          <a:p>
            <a:r>
              <a:rPr lang="en-GB" sz="2000" dirty="0">
                <a:solidFill>
                  <a:schemeClr val="accent1">
                    <a:lumMod val="75000"/>
                  </a:schemeClr>
                </a:solidFill>
              </a:rPr>
              <a:t>Ensure patients are medically appropriate for OT</a:t>
            </a:r>
          </a:p>
          <a:p>
            <a:pPr lvl="1">
              <a:buFont typeface="Wingdings" panose="05000000000000000000" pitchFamily="2" charset="2"/>
              <a:buChar char="Ø"/>
            </a:pPr>
            <a:r>
              <a:rPr lang="en-GB" sz="2000" dirty="0">
                <a:solidFill>
                  <a:schemeClr val="accent1">
                    <a:lumMod val="75000"/>
                  </a:schemeClr>
                </a:solidFill>
              </a:rPr>
              <a:t>Are they acutely unwell?</a:t>
            </a:r>
          </a:p>
          <a:p>
            <a:pPr lvl="1">
              <a:buFont typeface="Wingdings" panose="05000000000000000000" pitchFamily="2" charset="2"/>
              <a:buChar char="Ø"/>
            </a:pPr>
            <a:r>
              <a:rPr lang="en-GB" sz="2000" dirty="0">
                <a:solidFill>
                  <a:schemeClr val="accent1">
                    <a:lumMod val="75000"/>
                  </a:schemeClr>
                </a:solidFill>
              </a:rPr>
              <a:t>Appropriate time for assessments</a:t>
            </a:r>
          </a:p>
          <a:p>
            <a:pPr lvl="1">
              <a:buFont typeface="Wingdings" panose="05000000000000000000" pitchFamily="2" charset="2"/>
              <a:buChar char="Ø"/>
            </a:pPr>
            <a:r>
              <a:rPr lang="en-GB" sz="2000" dirty="0">
                <a:solidFill>
                  <a:schemeClr val="accent1">
                    <a:lumMod val="75000"/>
                  </a:schemeClr>
                </a:solidFill>
              </a:rPr>
              <a:t>Are they awaiting surgery or outstanding investigations</a:t>
            </a:r>
          </a:p>
          <a:p>
            <a:r>
              <a:rPr lang="en-GB" sz="2000" dirty="0">
                <a:solidFill>
                  <a:schemeClr val="accent1">
                    <a:lumMod val="75000"/>
                  </a:schemeClr>
                </a:solidFill>
              </a:rPr>
              <a:t>Confirm there is a role for OT</a:t>
            </a:r>
          </a:p>
          <a:p>
            <a:pPr lvl="1">
              <a:buFont typeface="Wingdings" panose="05000000000000000000" pitchFamily="2" charset="2"/>
              <a:buChar char="Ø"/>
            </a:pPr>
            <a:r>
              <a:rPr lang="en-GB" sz="2000" dirty="0">
                <a:solidFill>
                  <a:schemeClr val="accent1">
                    <a:lumMod val="75000"/>
                  </a:schemeClr>
                </a:solidFill>
              </a:rPr>
              <a:t>Inappropriate referrals</a:t>
            </a:r>
          </a:p>
          <a:p>
            <a:pPr lvl="1">
              <a:buFont typeface="Wingdings" panose="05000000000000000000" pitchFamily="2" charset="2"/>
              <a:buChar char="Ø"/>
            </a:pPr>
            <a:r>
              <a:rPr lang="en-GB" sz="2000" dirty="0">
                <a:solidFill>
                  <a:schemeClr val="accent1">
                    <a:lumMod val="75000"/>
                  </a:schemeClr>
                </a:solidFill>
              </a:rPr>
              <a:t>Determine which aspects of therapy may be required</a:t>
            </a:r>
          </a:p>
          <a:p>
            <a:pPr marL="0" indent="0">
              <a:buNone/>
            </a:pPr>
            <a:endParaRPr lang="en-GB" sz="2000" dirty="0">
              <a:solidFill>
                <a:schemeClr val="accent1">
                  <a:lumMod val="75000"/>
                </a:schemeClr>
              </a:solidFill>
            </a:endParaRPr>
          </a:p>
        </p:txBody>
      </p:sp>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Goal Setting &amp; Interventions</a:t>
            </a:r>
          </a:p>
        </p:txBody>
      </p:sp>
      <p:sp>
        <p:nvSpPr>
          <p:cNvPr id="13" name="Title 1">
            <a:extLst>
              <a:ext uri="{FF2B5EF4-FFF2-40B4-BE49-F238E27FC236}">
                <a16:creationId xmlns:a16="http://schemas.microsoft.com/office/drawing/2014/main" id="{FA3C1340-DF4F-45CE-9D8E-9AE50EA32B8C}"/>
              </a:ext>
            </a:extLst>
          </p:cNvPr>
          <p:cNvSpPr>
            <a:spLocks noGrp="1"/>
          </p:cNvSpPr>
          <p:nvPr>
            <p:ph type="title"/>
          </p:nvPr>
        </p:nvSpPr>
        <p:spPr>
          <a:xfrm>
            <a:off x="4372708" y="263898"/>
            <a:ext cx="7403120" cy="861518"/>
          </a:xfrm>
        </p:spPr>
        <p:txBody>
          <a:bodyPr>
            <a:normAutofit/>
          </a:bodyPr>
          <a:lstStyle/>
          <a:p>
            <a:pPr algn="ctr"/>
            <a:r>
              <a:rPr lang="en-GB" sz="5400" b="1" dirty="0">
                <a:ln w="22225">
                  <a:solidFill>
                    <a:schemeClr val="bg2">
                      <a:lumMod val="25000"/>
                    </a:schemeClr>
                  </a:solidFill>
                  <a:prstDash val="solid"/>
                </a:ln>
                <a:solidFill>
                  <a:schemeClr val="accent2">
                    <a:lumMod val="60000"/>
                    <a:lumOff val="40000"/>
                  </a:schemeClr>
                </a:solidFill>
              </a:rPr>
              <a:t>OT Process</a:t>
            </a:r>
          </a:p>
        </p:txBody>
      </p:sp>
    </p:spTree>
    <p:extLst>
      <p:ext uri="{BB962C8B-B14F-4D97-AF65-F5344CB8AC3E}">
        <p14:creationId xmlns:p14="http://schemas.microsoft.com/office/powerpoint/2010/main" val="3743868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500"/>
                                        <p:tgtEl>
                                          <p:spTgt spid="4">
                                            <p:txEl>
                                              <p:pRg st="8" end="8"/>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fade">
                                      <p:cBhvr>
                                        <p:cTn id="34" dur="500"/>
                                        <p:tgtEl>
                                          <p:spTgt spid="4">
                                            <p:txEl>
                                              <p:pRg st="9" end="9"/>
                                            </p:txEl>
                                          </p:spTgt>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4">
                                            <p:txEl>
                                              <p:pRg st="10" end="10"/>
                                            </p:txEl>
                                          </p:spTgt>
                                        </p:tgtEl>
                                        <p:attrNameLst>
                                          <p:attrName>style.visibility</p:attrName>
                                        </p:attrNameLst>
                                      </p:cBhvr>
                                      <p:to>
                                        <p:strVal val="visible"/>
                                      </p:to>
                                    </p:set>
                                    <p:animEffect transition="in" filter="fade">
                                      <p:cBhvr>
                                        <p:cTn id="3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C2DB0DA-08E1-4BB4-8148-E0357120D59B}"/>
              </a:ext>
            </a:extLst>
          </p:cNvPr>
          <p:cNvSpPr>
            <a:spLocks noGrp="1"/>
          </p:cNvSpPr>
          <p:nvPr>
            <p:ph sz="half" idx="1"/>
          </p:nvPr>
        </p:nvSpPr>
        <p:spPr>
          <a:xfrm>
            <a:off x="4372708" y="1301261"/>
            <a:ext cx="6981092" cy="2426677"/>
          </a:xfrm>
        </p:spPr>
        <p:txBody>
          <a:bodyPr>
            <a:normAutofit/>
          </a:bodyPr>
          <a:lstStyle/>
          <a:p>
            <a:pPr marL="0" indent="0">
              <a:buNone/>
            </a:pPr>
            <a:r>
              <a:rPr lang="en-GB" sz="2000" b="1" dirty="0"/>
              <a:t>Establish pre-admission baseline</a:t>
            </a:r>
          </a:p>
          <a:p>
            <a:r>
              <a:rPr lang="en-GB" sz="2000" dirty="0">
                <a:solidFill>
                  <a:schemeClr val="accent1">
                    <a:lumMod val="75000"/>
                  </a:schemeClr>
                </a:solidFill>
              </a:rPr>
              <a:t>Obtain social history; function, cognition, equipment, social support, pre-existing deficits/conditions and alcohol history</a:t>
            </a:r>
          </a:p>
          <a:p>
            <a:r>
              <a:rPr lang="en-GB" sz="2000" dirty="0">
                <a:solidFill>
                  <a:schemeClr val="accent1">
                    <a:lumMod val="75000"/>
                  </a:schemeClr>
                </a:solidFill>
              </a:rPr>
              <a:t>Obtain information from patient, family, friends, carers, community services, medics, alcohol team and ward staff</a:t>
            </a:r>
          </a:p>
          <a:p>
            <a:pPr lvl="1">
              <a:buFont typeface="Wingdings" panose="05000000000000000000" pitchFamily="2" charset="2"/>
              <a:buChar char="Ø"/>
            </a:pPr>
            <a:endParaRPr lang="en-GB" sz="2000" dirty="0">
              <a:solidFill>
                <a:schemeClr val="accent1">
                  <a:lumMod val="75000"/>
                </a:schemeClr>
              </a:solidFill>
            </a:endParaRPr>
          </a:p>
        </p:txBody>
      </p:sp>
      <p:sp>
        <p:nvSpPr>
          <p:cNvPr id="15" name="Rectangle 14">
            <a:extLst>
              <a:ext uri="{FF2B5EF4-FFF2-40B4-BE49-F238E27FC236}">
                <a16:creationId xmlns:a16="http://schemas.microsoft.com/office/drawing/2014/main" id="{9609AE5A-76CF-45DE-913D-D847F9E51FDC}"/>
              </a:ext>
            </a:extLst>
          </p:cNvPr>
          <p:cNvSpPr/>
          <p:nvPr/>
        </p:nvSpPr>
        <p:spPr>
          <a:xfrm>
            <a:off x="328247" y="855784"/>
            <a:ext cx="3622429"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Referral</a:t>
            </a:r>
          </a:p>
        </p:txBody>
      </p:sp>
      <p:sp>
        <p:nvSpPr>
          <p:cNvPr id="16" name="Rectangle 15">
            <a:extLst>
              <a:ext uri="{FF2B5EF4-FFF2-40B4-BE49-F238E27FC236}">
                <a16:creationId xmlns:a16="http://schemas.microsoft.com/office/drawing/2014/main" id="{7AB52D79-8693-4338-A8C4-9EC714442E69}"/>
              </a:ext>
            </a:extLst>
          </p:cNvPr>
          <p:cNvSpPr/>
          <p:nvPr/>
        </p:nvSpPr>
        <p:spPr>
          <a:xfrm>
            <a:off x="328245" y="3654965"/>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Assessment</a:t>
            </a:r>
          </a:p>
        </p:txBody>
      </p:sp>
      <p:sp>
        <p:nvSpPr>
          <p:cNvPr id="17" name="Rectangle 16">
            <a:extLst>
              <a:ext uri="{FF2B5EF4-FFF2-40B4-BE49-F238E27FC236}">
                <a16:creationId xmlns:a16="http://schemas.microsoft.com/office/drawing/2014/main" id="{CBC6531B-AD81-41B9-8821-34214C6E3D04}"/>
              </a:ext>
            </a:extLst>
          </p:cNvPr>
          <p:cNvSpPr/>
          <p:nvPr/>
        </p:nvSpPr>
        <p:spPr>
          <a:xfrm>
            <a:off x="328246" y="1785105"/>
            <a:ext cx="3622430"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Screen</a:t>
            </a:r>
          </a:p>
        </p:txBody>
      </p:sp>
      <p:sp>
        <p:nvSpPr>
          <p:cNvPr id="18" name="Rectangle 17">
            <a:extLst>
              <a:ext uri="{FF2B5EF4-FFF2-40B4-BE49-F238E27FC236}">
                <a16:creationId xmlns:a16="http://schemas.microsoft.com/office/drawing/2014/main" id="{95736B68-5BCB-4868-B0BD-BD0D74182629}"/>
              </a:ext>
            </a:extLst>
          </p:cNvPr>
          <p:cNvSpPr/>
          <p:nvPr/>
        </p:nvSpPr>
        <p:spPr>
          <a:xfrm>
            <a:off x="328247" y="2714426"/>
            <a:ext cx="3622430" cy="861518"/>
          </a:xfrm>
          <a:prstGeom prst="rect">
            <a:avLst/>
          </a:prstGeom>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Gather Information</a:t>
            </a:r>
          </a:p>
        </p:txBody>
      </p:sp>
      <p:sp>
        <p:nvSpPr>
          <p:cNvPr id="19" name="Rectangle 18">
            <a:extLst>
              <a:ext uri="{FF2B5EF4-FFF2-40B4-BE49-F238E27FC236}">
                <a16:creationId xmlns:a16="http://schemas.microsoft.com/office/drawing/2014/main" id="{D8C9A054-963C-43AF-964A-A9566D0E438E}"/>
              </a:ext>
            </a:extLst>
          </p:cNvPr>
          <p:cNvSpPr/>
          <p:nvPr/>
        </p:nvSpPr>
        <p:spPr>
          <a:xfrm>
            <a:off x="328245" y="5539282"/>
            <a:ext cx="3622435"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Evaluation &amp; Discharge Planning</a:t>
            </a:r>
          </a:p>
        </p:txBody>
      </p:sp>
      <p:sp>
        <p:nvSpPr>
          <p:cNvPr id="20" name="Rectangle 19">
            <a:extLst>
              <a:ext uri="{FF2B5EF4-FFF2-40B4-BE49-F238E27FC236}">
                <a16:creationId xmlns:a16="http://schemas.microsoft.com/office/drawing/2014/main" id="{93518562-1D8E-4938-88C7-3CD68B2A41A9}"/>
              </a:ext>
            </a:extLst>
          </p:cNvPr>
          <p:cNvSpPr/>
          <p:nvPr/>
        </p:nvSpPr>
        <p:spPr>
          <a:xfrm>
            <a:off x="328246" y="4584286"/>
            <a:ext cx="3622433" cy="861518"/>
          </a:xfrm>
          <a:prstGeom prst="rect">
            <a:avLst/>
          </a:prstGeom>
          <a:solidFill>
            <a:schemeClr val="accent1">
              <a:lumMod val="40000"/>
              <a:lumOff val="60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a:t>Goal Setting &amp; Interventions</a:t>
            </a:r>
          </a:p>
        </p:txBody>
      </p:sp>
      <p:sp>
        <p:nvSpPr>
          <p:cNvPr id="13" name="Title 1">
            <a:extLst>
              <a:ext uri="{FF2B5EF4-FFF2-40B4-BE49-F238E27FC236}">
                <a16:creationId xmlns:a16="http://schemas.microsoft.com/office/drawing/2014/main" id="{122E156C-5083-4746-AE1A-9B2DA1F6FFDA}"/>
              </a:ext>
            </a:extLst>
          </p:cNvPr>
          <p:cNvSpPr>
            <a:spLocks noGrp="1"/>
          </p:cNvSpPr>
          <p:nvPr>
            <p:ph type="title"/>
          </p:nvPr>
        </p:nvSpPr>
        <p:spPr>
          <a:xfrm>
            <a:off x="4372708" y="263898"/>
            <a:ext cx="7403120" cy="861518"/>
          </a:xfrm>
        </p:spPr>
        <p:txBody>
          <a:bodyPr>
            <a:normAutofit/>
          </a:bodyPr>
          <a:lstStyle/>
          <a:p>
            <a:pPr algn="ctr"/>
            <a:r>
              <a:rPr lang="en-GB" sz="5400" b="1" dirty="0">
                <a:ln w="22225">
                  <a:solidFill>
                    <a:schemeClr val="bg2">
                      <a:lumMod val="25000"/>
                    </a:schemeClr>
                  </a:solidFill>
                  <a:prstDash val="solid"/>
                </a:ln>
                <a:solidFill>
                  <a:schemeClr val="accent2">
                    <a:lumMod val="60000"/>
                    <a:lumOff val="40000"/>
                  </a:schemeClr>
                </a:solidFill>
              </a:rPr>
              <a:t>OT Process</a:t>
            </a:r>
          </a:p>
        </p:txBody>
      </p:sp>
    </p:spTree>
    <p:extLst>
      <p:ext uri="{BB962C8B-B14F-4D97-AF65-F5344CB8AC3E}">
        <p14:creationId xmlns:p14="http://schemas.microsoft.com/office/powerpoint/2010/main" val="415575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967</Words>
  <Application>Microsoft Office PowerPoint</Application>
  <PresentationFormat>Widescreen</PresentationFormat>
  <Paragraphs>204</Paragraphs>
  <Slides>17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Kristen ITC</vt:lpstr>
      <vt:lpstr>Wingdings</vt:lpstr>
      <vt:lpstr>Office Theme</vt:lpstr>
      <vt:lpstr>Alcohol Related Brain Damage: An Occupational Therapy Perspective</vt:lpstr>
      <vt:lpstr>What has Occupational Therapy got to do with ARBD?</vt:lpstr>
      <vt:lpstr>What is an Occupational Therapist (OT)?</vt:lpstr>
      <vt:lpstr>Enables individuals to achieve their full potential  “Whole-person approach” to mental and physical well-being</vt:lpstr>
      <vt:lpstr>Triggers for alcohol addiction and ARBD</vt:lpstr>
      <vt:lpstr>Role of OT for patients with ARBD</vt:lpstr>
      <vt:lpstr>OT Process</vt:lpstr>
      <vt:lpstr>OT Process</vt:lpstr>
      <vt:lpstr>OT Process</vt:lpstr>
      <vt:lpstr>OT Process</vt:lpstr>
      <vt:lpstr>OT Process</vt:lpstr>
      <vt:lpstr>PowerPoint Presentation</vt:lpstr>
      <vt:lpstr>PowerPoint Presentation</vt:lpstr>
      <vt:lpstr>PowerPoint Presentation</vt:lpstr>
      <vt:lpstr>OT Service Improvements &amp; Future plans</vt:lpstr>
      <vt:lpstr>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Alcohol Related Brain Damage: An Occupational Therapy Perspective</dc:title>
  <dc:creator>David Kirby</dc:creator>
  <cp:lastModifiedBy>David Kirby</cp:lastModifiedBy>
  <cp:revision>11</cp:revision>
  <dcterms:created xsi:type="dcterms:W3CDTF">2019-06-17T19:28:20Z</dcterms:created>
  <dcterms:modified xsi:type="dcterms:W3CDTF">2019-06-18T07:47:19Z</dcterms:modified>
</cp:coreProperties>
</file>