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70" r:id="rId3"/>
    <p:sldId id="271" r:id="rId4"/>
    <p:sldId id="268" r:id="rId5"/>
    <p:sldId id="269" r:id="rId6"/>
    <p:sldId id="257" r:id="rId7"/>
    <p:sldId id="259" r:id="rId8"/>
    <p:sldId id="261" r:id="rId9"/>
    <p:sldId id="258" r:id="rId10"/>
    <p:sldId id="260" r:id="rId11"/>
    <p:sldId id="262" r:id="rId12"/>
    <p:sldId id="263" r:id="rId13"/>
    <p:sldId id="265" r:id="rId14"/>
    <p:sldId id="266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11" autoAdjust="0"/>
    <p:restoredTop sz="94660"/>
  </p:normalViewPr>
  <p:slideViewPr>
    <p:cSldViewPr snapToGrid="0">
      <p:cViewPr>
        <p:scale>
          <a:sx n="77" d="100"/>
          <a:sy n="77" d="100"/>
        </p:scale>
        <p:origin x="-90" y="-6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8993A2-E818-4153-A952-24C19668521C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7FAE9F-EAAD-48E1-AED4-35AF5A9CAA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7901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Without phases 3-5  people are discharged inappropriately to care home, maybe returning home without skills/strategies/support to optimise independence and promote recovery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7FAE9F-EAAD-48E1-AED4-35AF5A9CAA1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66987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Phase 4 and 5 continue long past discharge from hospital</a:t>
            </a:r>
          </a:p>
          <a:p>
            <a:r>
              <a:rPr lang="en-GB" dirty="0"/>
              <a:t>Only when physiological needs are met can you think about doing rehabilitation</a:t>
            </a:r>
          </a:p>
          <a:p>
            <a:r>
              <a:rPr lang="en-GB" dirty="0"/>
              <a:t>Life rooms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7FAE9F-EAAD-48E1-AED4-35AF5A9CAA1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776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History of generalised anxiety contributed to increased alcohol use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7FAE9F-EAAD-48E1-AED4-35AF5A9CAA1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50056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Had never heard the term ARBD, wasn’t aware that alcohol could affect you cognitively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7FAE9F-EAAD-48E1-AED4-35AF5A9CAA1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40127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7FAE9F-EAAD-48E1-AED4-35AF5A9CAA1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23791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Supported to spend time in local area and refamiliarize self</a:t>
            </a:r>
          </a:p>
          <a:p>
            <a:r>
              <a:rPr lang="en-GB" dirty="0"/>
              <a:t>Supported to use public transport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7FAE9F-EAAD-48E1-AED4-35AF5A9CAA1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20867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Community reintegration – multiple visits with rehab assistance to house (could not remember house) and local area, re-familiarise with shops, bank etc, practise using public transport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7FAE9F-EAAD-48E1-AED4-35AF5A9CAA1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7607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B1279C1-4352-473F-B3DC-C111BB139E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1D804E8D-38EA-4A48-883C-6949AE27B7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3D0F687-24E9-4B02-83CC-93D2DA888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4964A-9A73-43ED-B965-FA1BEF240AB3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38A383D-E64B-40FB-8983-262D7B68E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C80580C-8CFB-4829-8463-BBC1FD61B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78E31-560D-4E7A-8155-2F7A5085CD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7892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BBAE311-69A2-4800-AF6F-EB3EFB41A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95CFCD23-A3E1-4EB6-9CBE-597ED0562D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D6EE7F1-CBF8-4D06-AC3A-64CF905A9A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4964A-9A73-43ED-B965-FA1BEF240AB3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62BC6E3-B75D-4484-9DCC-F02228BF7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A2FA3F6-703D-48B3-B94C-E55A2A32C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78E31-560D-4E7A-8155-2F7A5085CD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4724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D3287145-F770-4E2D-92B7-1DD13CE09E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577A87A3-1FED-48D8-9BED-EB1EC3FC95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1B1A35B-6A3B-42CE-9516-67D8E4B4F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4964A-9A73-43ED-B965-FA1BEF240AB3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F5D9702-FB11-4EBD-99D2-0F63C2276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FD7FE23-41D7-441F-BAF4-B1C2EC1BA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78E31-560D-4E7A-8155-2F7A5085CD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754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F819A6E-B36D-4AC4-B775-E70F7B4FE3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52844F4-5A78-4108-9547-C34045FF10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EC97BE8-299F-4056-B02C-765B92CA73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4964A-9A73-43ED-B965-FA1BEF240AB3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61B2EB8-1E04-43D0-8DE1-3751485F9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9EE4B07-8A10-46BD-9CB0-D6DF33087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78E31-560D-4E7A-8155-2F7A5085CD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510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F744F30-8D39-40EB-B501-47BD36E9D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19984FC0-C7D7-4E61-987E-A75C77D517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A4FEEBB-4D48-41ED-82D2-11255D67C8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4964A-9A73-43ED-B965-FA1BEF240AB3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83DC7A9-CEBF-4BC2-A234-355FAD42A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FB57042-A32C-4803-AD5E-9F55CA320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78E31-560D-4E7A-8155-2F7A5085CD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688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F406B92-68CD-4D68-B456-A4E6F575A8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A402C8E-BA7D-4EA4-B4E6-BEF2AEF169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2960D351-A53D-4CB8-92F5-917524AA04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E6215DA2-FB26-474D-9988-02D7D870CF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4964A-9A73-43ED-B965-FA1BEF240AB3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6215D542-1393-4A61-9A20-A02A54724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A8969E96-6CE1-4725-A969-1D65D9F94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78E31-560D-4E7A-8155-2F7A5085CD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323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C7D28D9-EF26-4E0F-B6FF-D8E08A5D5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DE43C0C8-1FDE-41BE-9842-A32A5DE4CC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99812371-B765-4C46-A8E0-F8FD0DE0A1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60B95DE2-210E-40B2-A6C5-FEF790A51D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C2B9E81C-0BE0-46FB-8F1C-3BD90576ED1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158BA7E2-711E-4B7D-BF78-254B3914E7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4964A-9A73-43ED-B965-FA1BEF240AB3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3BE5152E-E80F-4EB7-9045-F89B7E576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40CD6BA9-1474-4B72-A5D3-DA84777611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78E31-560D-4E7A-8155-2F7A5085CD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9645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9618AF0-4AC7-4174-B613-0A90A38ACE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5428F7B0-478C-4DEF-A434-C7D8609D73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4964A-9A73-43ED-B965-FA1BEF240AB3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483B7776-3822-4FEF-95D4-B2D0BA430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48057375-FD3F-4121-9887-D018C15E5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78E31-560D-4E7A-8155-2F7A5085CD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661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DC7912A6-1311-41C2-AA94-C017BE987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4964A-9A73-43ED-B965-FA1BEF240AB3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A53418A8-CC45-430C-BD4B-55434D61C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8718BF0E-C638-4181-B040-720209B94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78E31-560D-4E7A-8155-2F7A5085CD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5638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BB4B89F-1534-4618-8AF9-1994964DA2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A84AB84-E7CE-4C18-978D-1137293E0F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FFB69B0F-B0E5-4952-A7F8-9B4B35607C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589C6140-912A-49C3-993E-6677C0B9C7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4964A-9A73-43ED-B965-FA1BEF240AB3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C8A6A4CD-EB3B-49E6-B871-94674320C5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9629E24C-ADAE-42D5-8298-33C3B4AEEB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78E31-560D-4E7A-8155-2F7A5085CD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1317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C8E1C0E-9C78-4CBA-8B59-F56A96EC01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9FEFDC8F-883E-4E3C-A10E-8A0690B397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F2A00BCB-923B-49FC-8DF6-1A627989DF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CFD951D0-920A-4A40-98B8-E1D234C17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4964A-9A73-43ED-B965-FA1BEF240AB3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ECEAC693-2E5E-4025-B9E6-1845D0435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8879874D-1726-4D81-80A2-D7E115D93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78E31-560D-4E7A-8155-2F7A5085CD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6252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4C692DA8-A842-4632-B16D-71AFFA1449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4E9E01D1-1281-4518-AD0A-E0BFA89481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F72FA07-3709-40EE-AEA0-E1C2BD1036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E4964A-9A73-43ED-B965-FA1BEF240AB3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B796772-F6B1-42A0-BC35-8620AAB595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1DFF587-38A2-41F0-A30C-3013D57C75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78E31-560D-4E7A-8155-2F7A5085CD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1175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5E761A2-EB84-440E-9A31-034EB8DADF8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Inpatient Neurorehabilitation</a:t>
            </a:r>
            <a:br>
              <a:rPr lang="en-GB" b="1" dirty="0">
                <a:solidFill>
                  <a:schemeClr val="bg1"/>
                </a:solidFill>
              </a:rPr>
            </a:br>
            <a:r>
              <a:rPr lang="en-GB" b="1" dirty="0">
                <a:solidFill>
                  <a:schemeClr val="bg1"/>
                </a:solidFill>
              </a:rPr>
              <a:t>ARBD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023DC886-87FE-4689-A5D8-F2F05060BB2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Dr Hetal Mehta (Consultant </a:t>
            </a:r>
            <a:r>
              <a:rPr lang="en-GB" dirty="0" smtClean="0">
                <a:solidFill>
                  <a:schemeClr val="bg1"/>
                </a:solidFill>
              </a:rPr>
              <a:t>Neuropsychiatrist, Brain Injury Rehabilitation Service, </a:t>
            </a:r>
            <a:r>
              <a:rPr lang="en-GB" dirty="0" err="1" smtClean="0">
                <a:solidFill>
                  <a:schemeClr val="bg1"/>
                </a:solidFill>
              </a:rPr>
              <a:t>Merseycare</a:t>
            </a:r>
            <a:r>
              <a:rPr lang="en-GB" dirty="0" smtClean="0">
                <a:solidFill>
                  <a:schemeClr val="bg1"/>
                </a:solidFill>
              </a:rPr>
              <a:t> NHS Trust)</a:t>
            </a:r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Dr Catherine Shippen (Clinical </a:t>
            </a:r>
            <a:r>
              <a:rPr lang="en-GB" dirty="0">
                <a:solidFill>
                  <a:schemeClr val="bg1"/>
                </a:solidFill>
              </a:rPr>
              <a:t>Psychologist, Brain Injury Rehabilitation Service, </a:t>
            </a:r>
            <a:r>
              <a:rPr lang="en-GB" dirty="0" err="1">
                <a:solidFill>
                  <a:schemeClr val="bg1"/>
                </a:solidFill>
              </a:rPr>
              <a:t>Merseycare</a:t>
            </a:r>
            <a:r>
              <a:rPr lang="en-GB" dirty="0">
                <a:solidFill>
                  <a:schemeClr val="bg1"/>
                </a:solidFill>
              </a:rPr>
              <a:t> NHS Trust)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2632" y="308700"/>
            <a:ext cx="1755713" cy="880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9787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4A512CD-8A53-4FF8-A10B-CA0BF7E00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John - Intervention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886E420-1CBA-4919-B882-B74B56B887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>
                <a:solidFill>
                  <a:schemeClr val="bg1"/>
                </a:solidFill>
              </a:rPr>
              <a:t>What was important to John – wanted to return home / wanted meaningful occupation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Insight – education on ARBD and impact of ARBD –supported motivation to remain abstinent, errorless approach used to support learning, education and support for family</a:t>
            </a:r>
          </a:p>
          <a:p>
            <a:pPr marL="0" indent="0">
              <a:buNone/>
            </a:pPr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Relapse prevention – formulation to aid understanding of triggers / maintaining factors, protective/enabling factors supporting abstinence and emotional wellbeing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2632" y="308700"/>
            <a:ext cx="1755713" cy="880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0677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8A89CD6-729A-4A84-B689-3B63ABB122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John - Intervention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609A15E-8930-4A52-9B2D-FA747C4666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sz="3000" dirty="0">
                <a:solidFill>
                  <a:schemeClr val="bg1"/>
                </a:solidFill>
              </a:rPr>
              <a:t>Cognitive rehabilitation- compensatory strategies e.g. diary, planner, cash book, alarms – shop and cook independently</a:t>
            </a:r>
          </a:p>
          <a:p>
            <a:endParaRPr lang="en-GB" sz="3000" dirty="0">
              <a:solidFill>
                <a:schemeClr val="bg1"/>
              </a:solidFill>
            </a:endParaRPr>
          </a:p>
          <a:p>
            <a:r>
              <a:rPr lang="en-GB" sz="3000" dirty="0">
                <a:solidFill>
                  <a:schemeClr val="bg1"/>
                </a:solidFill>
              </a:rPr>
              <a:t>Community reintegration – using a graded approach to support confidence</a:t>
            </a:r>
          </a:p>
          <a:p>
            <a:endParaRPr lang="en-GB" sz="3000" dirty="0">
              <a:solidFill>
                <a:schemeClr val="bg1"/>
              </a:solidFill>
            </a:endParaRPr>
          </a:p>
          <a:p>
            <a:r>
              <a:rPr lang="en-GB" sz="3000" dirty="0">
                <a:solidFill>
                  <a:schemeClr val="bg1"/>
                </a:solidFill>
              </a:rPr>
              <a:t>Meaningful of occupation – volunteering, life rooms</a:t>
            </a:r>
          </a:p>
          <a:p>
            <a:endParaRPr lang="en-GB" sz="3000" dirty="0">
              <a:solidFill>
                <a:schemeClr val="bg1"/>
              </a:solidFill>
            </a:endParaRPr>
          </a:p>
          <a:p>
            <a:r>
              <a:rPr lang="en-GB" sz="3000" dirty="0">
                <a:solidFill>
                  <a:schemeClr val="bg1"/>
                </a:solidFill>
              </a:rPr>
              <a:t>Links with alcohol support services – genie in the gutter, the brink, and LCAS</a:t>
            </a: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 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2632" y="308700"/>
            <a:ext cx="1755713" cy="880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3188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B115358-C47A-4870-ADC1-FC518AE1F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John  - outcome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3701B46-B4C5-4052-80C4-D1CAA11F2A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>
                <a:solidFill>
                  <a:schemeClr val="bg1"/>
                </a:solidFill>
              </a:rPr>
              <a:t>Insight improved into ARBD 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Insight improved into previous drinking behaviour and what may have triggered/ maintained this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Returned to own house with POC 2 x a day to monitor medication, ensure has eaten and support with planning/structuring time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Engaged in walking, reading, creative writing and recovery groups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Remained abstinent throughout admission and when on leave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2632" y="308700"/>
            <a:ext cx="1755713" cy="880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19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7A8D0CA-C58A-4AC8-82EF-8C64C0525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Reflections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CCCC51D-7DB3-4078-A7FD-BA545E0918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Holistic MDT approach – enabled active cognitive rehabilitation and psycho social rehabilitation</a:t>
            </a:r>
          </a:p>
          <a:p>
            <a:r>
              <a:rPr lang="en-GB" dirty="0">
                <a:solidFill>
                  <a:schemeClr val="bg1"/>
                </a:solidFill>
              </a:rPr>
              <a:t>Difficulty doing relapse prevention work in context of significant memory difficulty – lots of repetition, written summaries, support from </a:t>
            </a:r>
            <a:r>
              <a:rPr lang="en-GB" dirty="0" smtClean="0">
                <a:solidFill>
                  <a:schemeClr val="bg1"/>
                </a:solidFill>
              </a:rPr>
              <a:t>family, ‘denial vs cognitive lack of insight’</a:t>
            </a:r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Ward environment very supported and structured – ‘false bubble’</a:t>
            </a:r>
          </a:p>
          <a:p>
            <a:pPr lvl="1"/>
            <a:r>
              <a:rPr lang="en-GB" dirty="0">
                <a:solidFill>
                  <a:schemeClr val="bg1"/>
                </a:solidFill>
              </a:rPr>
              <a:t>No support in the community to embed strategies and structure into everyday life</a:t>
            </a:r>
          </a:p>
          <a:p>
            <a:pPr lvl="1"/>
            <a:r>
              <a:rPr lang="en-GB" dirty="0">
                <a:solidFill>
                  <a:schemeClr val="bg1"/>
                </a:solidFill>
              </a:rPr>
              <a:t>John may improve cognitively over time ideally rehabilitation should be adapted in line with this however there is no follow up/community team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2632" y="308700"/>
            <a:ext cx="1755713" cy="880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8343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2F2130C-10F1-4502-99D9-36208047F0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Challenges to Inpatient Rehab for ARBD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D131CC5-0C8A-4173-A573-3AB5A2F14A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>
                <a:solidFill>
                  <a:schemeClr val="bg1"/>
                </a:solidFill>
              </a:rPr>
              <a:t>Access into service – funding</a:t>
            </a:r>
          </a:p>
          <a:p>
            <a:r>
              <a:rPr lang="en-GB" dirty="0">
                <a:solidFill>
                  <a:schemeClr val="bg1"/>
                </a:solidFill>
              </a:rPr>
              <a:t>Separation of brain injury services and alcohol services </a:t>
            </a:r>
          </a:p>
          <a:p>
            <a:pPr lvl="1"/>
            <a:r>
              <a:rPr lang="en-GB" dirty="0">
                <a:solidFill>
                  <a:schemeClr val="bg1"/>
                </a:solidFill>
              </a:rPr>
              <a:t>In </a:t>
            </a:r>
            <a:r>
              <a:rPr lang="en-GB" dirty="0" err="1">
                <a:solidFill>
                  <a:schemeClr val="bg1"/>
                </a:solidFill>
              </a:rPr>
              <a:t>Merseycare</a:t>
            </a:r>
            <a:r>
              <a:rPr lang="en-GB" dirty="0">
                <a:solidFill>
                  <a:schemeClr val="bg1"/>
                </a:solidFill>
              </a:rPr>
              <a:t> setting up </a:t>
            </a:r>
            <a:r>
              <a:rPr lang="en-GB" dirty="0" smtClean="0">
                <a:solidFill>
                  <a:schemeClr val="bg1"/>
                </a:solidFill>
              </a:rPr>
              <a:t>joint working </a:t>
            </a:r>
            <a:r>
              <a:rPr lang="en-GB" dirty="0">
                <a:solidFill>
                  <a:schemeClr val="bg1"/>
                </a:solidFill>
              </a:rPr>
              <a:t>between brain injury and addiction service</a:t>
            </a:r>
          </a:p>
          <a:p>
            <a:r>
              <a:rPr lang="en-GB" dirty="0">
                <a:solidFill>
                  <a:schemeClr val="bg1"/>
                </a:solidFill>
              </a:rPr>
              <a:t>Criteria for admission to BIR is person has to have detoxed and be abstinent – currently this can be difficult to coordinate, where do people detox</a:t>
            </a:r>
            <a:r>
              <a:rPr lang="en-GB" dirty="0" smtClean="0">
                <a:solidFill>
                  <a:schemeClr val="bg1"/>
                </a:solidFill>
              </a:rPr>
              <a:t>?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Complex presentations; therapeutic gains impacted by premorbid personality, severity of cognitive impairment, psychosocial stressors</a:t>
            </a:r>
            <a:endParaRPr lang="en-GB" dirty="0" smtClean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Lack </a:t>
            </a:r>
            <a:r>
              <a:rPr lang="en-GB" dirty="0">
                <a:solidFill>
                  <a:schemeClr val="bg1"/>
                </a:solidFill>
              </a:rPr>
              <a:t>of community resources – currently no community rehabilitation for ARBD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7475" y="481694"/>
            <a:ext cx="1755713" cy="880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402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C9B628D-0CE9-4880-9EAD-5AB32C395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chemeClr val="bg1"/>
                </a:solidFill>
              </a:rPr>
              <a:t>Brain Injury Rehabilitation Service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C24F798-BDF8-47D2-B17A-A132341ECE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en-GB" altLang="en-US" dirty="0">
                <a:solidFill>
                  <a:schemeClr val="bg1"/>
                </a:solidFill>
              </a:rPr>
              <a:t>Moderate to severe acquired brain injury due to non-progressive conditions during their adult years including traumatic brain injury, haemorrhagic stroke, infections and hypoxic brain injury</a:t>
            </a:r>
          </a:p>
          <a:p>
            <a:pPr>
              <a:defRPr/>
            </a:pPr>
            <a:endParaRPr lang="en-GB" b="1" dirty="0">
              <a:solidFill>
                <a:schemeClr val="bg1"/>
              </a:solidFill>
            </a:endParaRPr>
          </a:p>
          <a:p>
            <a:pPr>
              <a:defRPr/>
            </a:pPr>
            <a:r>
              <a:rPr lang="en-GB" dirty="0">
                <a:solidFill>
                  <a:schemeClr val="bg1"/>
                </a:solidFill>
              </a:rPr>
              <a:t>8 bedded service for </a:t>
            </a:r>
            <a:r>
              <a:rPr lang="en-GB" dirty="0" err="1">
                <a:solidFill>
                  <a:schemeClr val="bg1"/>
                </a:solidFill>
              </a:rPr>
              <a:t>Knowsley</a:t>
            </a:r>
            <a:r>
              <a:rPr lang="en-GB" dirty="0">
                <a:solidFill>
                  <a:schemeClr val="bg1"/>
                </a:solidFill>
              </a:rPr>
              <a:t>, St Helens, Liverpool, Sefton and </a:t>
            </a:r>
            <a:r>
              <a:rPr lang="en-GB" dirty="0" err="1">
                <a:solidFill>
                  <a:schemeClr val="bg1"/>
                </a:solidFill>
              </a:rPr>
              <a:t>Halton</a:t>
            </a:r>
            <a:r>
              <a:rPr lang="en-GB" dirty="0">
                <a:solidFill>
                  <a:schemeClr val="bg1"/>
                </a:solidFill>
              </a:rPr>
              <a:t> residents</a:t>
            </a:r>
          </a:p>
          <a:p>
            <a:pPr>
              <a:defRPr/>
            </a:pPr>
            <a:endParaRPr lang="en-GB" dirty="0">
              <a:solidFill>
                <a:schemeClr val="bg1"/>
              </a:solidFill>
            </a:endParaRPr>
          </a:p>
          <a:p>
            <a:pPr>
              <a:defRPr/>
            </a:pPr>
            <a:endParaRPr lang="en-GB" b="1" dirty="0">
              <a:solidFill>
                <a:schemeClr val="bg1"/>
              </a:solidFill>
            </a:endParaRPr>
          </a:p>
          <a:p>
            <a:pPr>
              <a:defRPr/>
            </a:pPr>
            <a:r>
              <a:rPr lang="en-GB" dirty="0">
                <a:solidFill>
                  <a:schemeClr val="bg1"/>
                </a:solidFill>
              </a:rPr>
              <a:t>4 spot purchase beds (able to admit service users from any geographical location)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2632" y="308700"/>
            <a:ext cx="1755713" cy="880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329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A5CAE80-D2BF-4CCD-8EFB-91F31022F6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Criteria for Admission for ARBD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8E29841-6A8E-4816-B2C1-0A0FD335B6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Evidence of alcohol dependence plus</a:t>
            </a:r>
          </a:p>
          <a:p>
            <a:r>
              <a:rPr lang="en-GB" dirty="0">
                <a:solidFill>
                  <a:schemeClr val="bg1"/>
                </a:solidFill>
              </a:rPr>
              <a:t>Evidence of structural changes on brain scan or</a:t>
            </a:r>
          </a:p>
          <a:p>
            <a:r>
              <a:rPr lang="en-GB" dirty="0">
                <a:solidFill>
                  <a:schemeClr val="bg1"/>
                </a:solidFill>
              </a:rPr>
              <a:t>Evidence of cognitive impairment – tests/clinical or</a:t>
            </a:r>
          </a:p>
          <a:p>
            <a:r>
              <a:rPr lang="en-GB" dirty="0">
                <a:solidFill>
                  <a:schemeClr val="bg1"/>
                </a:solidFill>
              </a:rPr>
              <a:t>Evidence of alcohol related neurological/mental disorders – Wernicke’s encephalopathy/</a:t>
            </a:r>
            <a:r>
              <a:rPr lang="en-GB" dirty="0" err="1">
                <a:solidFill>
                  <a:schemeClr val="bg1"/>
                </a:solidFill>
              </a:rPr>
              <a:t>Korsafov’s</a:t>
            </a:r>
            <a:r>
              <a:rPr lang="en-GB" dirty="0">
                <a:solidFill>
                  <a:schemeClr val="bg1"/>
                </a:solidFill>
              </a:rPr>
              <a:t> psychosis</a:t>
            </a:r>
          </a:p>
          <a:p>
            <a:r>
              <a:rPr lang="en-GB" dirty="0">
                <a:solidFill>
                  <a:schemeClr val="bg1"/>
                </a:solidFill>
              </a:rPr>
              <a:t>Post-Detox</a:t>
            </a:r>
          </a:p>
          <a:p>
            <a:r>
              <a:rPr lang="en-GB" dirty="0">
                <a:solidFill>
                  <a:schemeClr val="bg1"/>
                </a:solidFill>
              </a:rPr>
              <a:t>No active use</a:t>
            </a:r>
          </a:p>
          <a:p>
            <a:r>
              <a:rPr lang="en-GB" dirty="0">
                <a:solidFill>
                  <a:schemeClr val="bg1"/>
                </a:solidFill>
              </a:rPr>
              <a:t>Emphasis on abstinence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2632" y="308700"/>
            <a:ext cx="1755713" cy="880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6382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6579D50-F520-495E-835B-F400F5BAE0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Why Inpatient Rehabilitation?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6A451B5-9DC3-4C2B-9762-E42ACB2055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>
                <a:solidFill>
                  <a:schemeClr val="bg1"/>
                </a:solidFill>
              </a:rPr>
              <a:t>Wilson et al</a:t>
            </a:r>
            <a:r>
              <a:rPr lang="en-GB" dirty="0" smtClean="0">
                <a:solidFill>
                  <a:schemeClr val="bg1"/>
                </a:solidFill>
              </a:rPr>
              <a:t>. (2012) recommend:</a:t>
            </a:r>
            <a:endParaRPr lang="en-GB" dirty="0">
              <a:solidFill>
                <a:schemeClr val="bg1"/>
              </a:solidFill>
            </a:endParaRPr>
          </a:p>
          <a:p>
            <a:pPr lvl="1"/>
            <a:r>
              <a:rPr lang="en-GB" dirty="0">
                <a:solidFill>
                  <a:schemeClr val="bg1"/>
                </a:solidFill>
              </a:rPr>
              <a:t>Phase 1: physical stabilisation and withdrawal</a:t>
            </a:r>
          </a:p>
          <a:p>
            <a:pPr lvl="1"/>
            <a:r>
              <a:rPr lang="en-GB" dirty="0">
                <a:solidFill>
                  <a:schemeClr val="bg1"/>
                </a:solidFill>
              </a:rPr>
              <a:t>Phase 2: psychosocial assessment; </a:t>
            </a:r>
            <a:r>
              <a:rPr lang="en-GB" dirty="0" smtClean="0">
                <a:solidFill>
                  <a:schemeClr val="bg1"/>
                </a:solidFill>
              </a:rPr>
              <a:t>assessment </a:t>
            </a:r>
            <a:r>
              <a:rPr lang="en-GB" dirty="0">
                <a:solidFill>
                  <a:schemeClr val="bg1"/>
                </a:solidFill>
              </a:rPr>
              <a:t>in safe abstinent environment (usually 2/3 months)</a:t>
            </a:r>
          </a:p>
          <a:p>
            <a:pPr lvl="1"/>
            <a:r>
              <a:rPr lang="en-GB" dirty="0">
                <a:solidFill>
                  <a:schemeClr val="bg1"/>
                </a:solidFill>
              </a:rPr>
              <a:t>Phase 3: Therapeutic rehabilitation; rehab programme + abstinence</a:t>
            </a:r>
          </a:p>
          <a:p>
            <a:pPr lvl="1"/>
            <a:r>
              <a:rPr lang="en-GB" dirty="0">
                <a:solidFill>
                  <a:schemeClr val="bg1"/>
                </a:solidFill>
              </a:rPr>
              <a:t>Phase 4: Adaptive rehabilitation; enabled to live in appropriate environment optimises independence</a:t>
            </a:r>
          </a:p>
          <a:p>
            <a:pPr lvl="1"/>
            <a:r>
              <a:rPr lang="en-GB" dirty="0">
                <a:solidFill>
                  <a:schemeClr val="bg1"/>
                </a:solidFill>
              </a:rPr>
              <a:t>Phase 5: social reintegration and </a:t>
            </a:r>
            <a:r>
              <a:rPr lang="en-GB" dirty="0" smtClean="0">
                <a:solidFill>
                  <a:schemeClr val="bg1"/>
                </a:solidFill>
              </a:rPr>
              <a:t>management of future risks in relation to alcohol</a:t>
            </a:r>
          </a:p>
          <a:p>
            <a:endParaRPr lang="en-GB" dirty="0" smtClean="0"/>
          </a:p>
          <a:p>
            <a:r>
              <a:rPr lang="en-GB" dirty="0" smtClean="0">
                <a:solidFill>
                  <a:schemeClr val="bg1"/>
                </a:solidFill>
              </a:rPr>
              <a:t>Locally </a:t>
            </a:r>
            <a:r>
              <a:rPr lang="en-GB" dirty="0">
                <a:solidFill>
                  <a:schemeClr val="bg1"/>
                </a:solidFill>
              </a:rPr>
              <a:t>– admitted to acute hospital, physical stabilisation and detox (some rehab but limited)           what next</a:t>
            </a:r>
            <a:r>
              <a:rPr lang="en-GB" dirty="0" smtClean="0">
                <a:solidFill>
                  <a:schemeClr val="bg1"/>
                </a:solidFill>
              </a:rPr>
              <a:t>?</a:t>
            </a:r>
          </a:p>
          <a:p>
            <a:r>
              <a:rPr lang="en-GB" dirty="0">
                <a:solidFill>
                  <a:schemeClr val="bg1"/>
                </a:solidFill>
              </a:rPr>
              <a:t>We propose a modified model – based on local services, pathways and needs – an integrated pathway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endParaRPr lang="en-GB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="" xmlns:a16="http://schemas.microsoft.com/office/drawing/2014/main" id="{64C81418-F9B1-4DFA-9E06-D6379F9B3A9F}"/>
              </a:ext>
            </a:extLst>
          </p:cNvPr>
          <p:cNvCxnSpPr/>
          <p:nvPr/>
        </p:nvCxnSpPr>
        <p:spPr>
          <a:xfrm>
            <a:off x="3658943" y="5032153"/>
            <a:ext cx="665922" cy="0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2632" y="308700"/>
            <a:ext cx="1755713" cy="880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4616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4E37B92-1988-4BB6-AE15-8892455652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Rehab Programme at BIR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C94C8B8-CD14-4DFF-BD50-ACBB96C2BC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2745" y="1887409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GB" dirty="0">
                <a:solidFill>
                  <a:schemeClr val="bg1"/>
                </a:solidFill>
              </a:rPr>
              <a:t>Incorporates elements of phases </a:t>
            </a:r>
            <a:r>
              <a:rPr lang="en-GB" dirty="0" smtClean="0">
                <a:solidFill>
                  <a:schemeClr val="bg1"/>
                </a:solidFill>
              </a:rPr>
              <a:t>2-5 </a:t>
            </a:r>
            <a:r>
              <a:rPr lang="en-GB" dirty="0">
                <a:solidFill>
                  <a:schemeClr val="bg1"/>
                </a:solidFill>
              </a:rPr>
              <a:t>in Wilson et </a:t>
            </a:r>
            <a:r>
              <a:rPr lang="en-GB" dirty="0" err="1">
                <a:solidFill>
                  <a:schemeClr val="bg1"/>
                </a:solidFill>
              </a:rPr>
              <a:t>al’s</a:t>
            </a:r>
            <a:r>
              <a:rPr lang="en-GB" dirty="0">
                <a:solidFill>
                  <a:schemeClr val="bg1"/>
                </a:solidFill>
              </a:rPr>
              <a:t> model </a:t>
            </a:r>
            <a:r>
              <a:rPr lang="en-GB" dirty="0" smtClean="0">
                <a:solidFill>
                  <a:schemeClr val="bg1"/>
                </a:solidFill>
              </a:rPr>
              <a:t>(psychosocial assessment, therapeutic </a:t>
            </a:r>
            <a:r>
              <a:rPr lang="en-GB" dirty="0">
                <a:solidFill>
                  <a:schemeClr val="bg1"/>
                </a:solidFill>
              </a:rPr>
              <a:t>rehabilitation, adaptive rehabilitation and social integration)</a:t>
            </a:r>
          </a:p>
          <a:p>
            <a:r>
              <a:rPr lang="en-GB" dirty="0">
                <a:solidFill>
                  <a:schemeClr val="bg1"/>
                </a:solidFill>
              </a:rPr>
              <a:t>Aim to equip person with knowledge and skills required to live as independently as possible and manage future risks related to alcohol</a:t>
            </a:r>
          </a:p>
          <a:p>
            <a:r>
              <a:rPr lang="en-GB" dirty="0">
                <a:solidFill>
                  <a:schemeClr val="bg1"/>
                </a:solidFill>
              </a:rPr>
              <a:t>Holistic approach – cognitive, physical and psycho social</a:t>
            </a:r>
          </a:p>
          <a:p>
            <a:r>
              <a:rPr lang="en-GB" dirty="0">
                <a:solidFill>
                  <a:schemeClr val="bg1"/>
                </a:solidFill>
              </a:rPr>
              <a:t>Safe supportive environment – nutritional needs met, support to regulate sleep, support to take medication</a:t>
            </a:r>
          </a:p>
          <a:p>
            <a:r>
              <a:rPr lang="en-GB" dirty="0">
                <a:solidFill>
                  <a:schemeClr val="bg1"/>
                </a:solidFill>
              </a:rPr>
              <a:t>Developing links with community services to support with abstinence e.g. genie in the gutter 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2632" y="308700"/>
            <a:ext cx="1755713" cy="880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363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0691DD8-B306-48E8-9B76-FFBD9429DB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John - Background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AB3F97A-2144-43DF-9B57-6EF9D70C7F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>
                <a:solidFill>
                  <a:schemeClr val="bg1"/>
                </a:solidFill>
              </a:rPr>
              <a:t>65 years old, lived alone</a:t>
            </a:r>
          </a:p>
          <a:p>
            <a:r>
              <a:rPr lang="en-GB" dirty="0">
                <a:solidFill>
                  <a:schemeClr val="bg1"/>
                </a:solidFill>
              </a:rPr>
              <a:t>History of generalised anxiety</a:t>
            </a:r>
          </a:p>
          <a:p>
            <a:r>
              <a:rPr lang="en-GB" dirty="0">
                <a:solidFill>
                  <a:schemeClr val="bg1"/>
                </a:solidFill>
              </a:rPr>
              <a:t>High stress job</a:t>
            </a:r>
          </a:p>
          <a:p>
            <a:r>
              <a:rPr lang="en-GB" dirty="0">
                <a:solidFill>
                  <a:schemeClr val="bg1"/>
                </a:solidFill>
              </a:rPr>
              <a:t>Multiple bereavements             depression</a:t>
            </a:r>
          </a:p>
          <a:p>
            <a:r>
              <a:rPr lang="en-GB" dirty="0">
                <a:solidFill>
                  <a:schemeClr val="bg1"/>
                </a:solidFill>
              </a:rPr>
              <a:t>Family supportive and involved in care but pre-admission John had pushed them away</a:t>
            </a:r>
          </a:p>
          <a:p>
            <a:r>
              <a:rPr lang="en-GB" dirty="0">
                <a:solidFill>
                  <a:schemeClr val="bg1"/>
                </a:solidFill>
              </a:rPr>
              <a:t>Chronic alcohol use – 2/3 bottles of wine a day for many years</a:t>
            </a:r>
          </a:p>
          <a:p>
            <a:r>
              <a:rPr lang="en-GB" dirty="0">
                <a:solidFill>
                  <a:schemeClr val="bg1"/>
                </a:solidFill>
              </a:rPr>
              <a:t>In August 2018 found collapsed in road, possible seizure, admitted to acute hospital</a:t>
            </a:r>
          </a:p>
          <a:p>
            <a:r>
              <a:rPr lang="en-GB" dirty="0">
                <a:solidFill>
                  <a:schemeClr val="bg1"/>
                </a:solidFill>
              </a:rPr>
              <a:t>Discharged to nursing home in October 2018 (DOLS)</a:t>
            </a:r>
          </a:p>
          <a:p>
            <a:endParaRPr lang="en-GB" dirty="0"/>
          </a:p>
          <a:p>
            <a:endParaRPr lang="en-GB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="" xmlns:a16="http://schemas.microsoft.com/office/drawing/2014/main" id="{73A38D86-C4FE-413D-BCEC-B6676C092101}"/>
              </a:ext>
            </a:extLst>
          </p:cNvPr>
          <p:cNvCxnSpPr/>
          <p:nvPr/>
        </p:nvCxnSpPr>
        <p:spPr>
          <a:xfrm>
            <a:off x="4303643" y="3339548"/>
            <a:ext cx="854766" cy="0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2632" y="308700"/>
            <a:ext cx="1755713" cy="880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761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1E87A78-89FB-4A3A-995A-0BCEFE070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John - 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1273E56-E26B-439F-A9F5-F1F3210A42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>
                <a:solidFill>
                  <a:schemeClr val="bg1"/>
                </a:solidFill>
              </a:rPr>
              <a:t>Referred to BIR by social worker and admitted in April 2019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No insight into ARBD 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Limited insight into previous drinking behaviour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Remained abstinent whilst in the nursing home but reported wanted to continue drinking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Wanted to return to his own home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2632" y="308700"/>
            <a:ext cx="1755713" cy="880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1608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9D46563-BC75-4783-B897-07D948B33F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Medical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677F44D-C527-48AF-906E-97B2FDF950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Voluntary </a:t>
            </a:r>
            <a:r>
              <a:rPr lang="en-GB" dirty="0">
                <a:solidFill>
                  <a:schemeClr val="bg1"/>
                </a:solidFill>
              </a:rPr>
              <a:t>admission</a:t>
            </a:r>
          </a:p>
          <a:p>
            <a:r>
              <a:rPr lang="en-GB" dirty="0">
                <a:solidFill>
                  <a:schemeClr val="bg1"/>
                </a:solidFill>
              </a:rPr>
              <a:t>h/o withdrawal seizures</a:t>
            </a:r>
          </a:p>
          <a:p>
            <a:r>
              <a:rPr lang="en-GB" dirty="0">
                <a:solidFill>
                  <a:schemeClr val="bg1"/>
                </a:solidFill>
              </a:rPr>
              <a:t>Hyperlipidaemia</a:t>
            </a:r>
          </a:p>
          <a:p>
            <a:r>
              <a:rPr lang="en-GB" dirty="0">
                <a:solidFill>
                  <a:schemeClr val="bg1"/>
                </a:solidFill>
              </a:rPr>
              <a:t>Pre-Diabetes</a:t>
            </a:r>
          </a:p>
          <a:p>
            <a:r>
              <a:rPr lang="en-GB" dirty="0">
                <a:solidFill>
                  <a:schemeClr val="bg1"/>
                </a:solidFill>
              </a:rPr>
              <a:t>On haloperidol and lorazepam</a:t>
            </a:r>
          </a:p>
          <a:p>
            <a:r>
              <a:rPr lang="en-GB" dirty="0">
                <a:solidFill>
                  <a:schemeClr val="bg1"/>
                </a:solidFill>
              </a:rPr>
              <a:t>Folate, Thiamine, </a:t>
            </a:r>
            <a:r>
              <a:rPr lang="en-GB" dirty="0" err="1">
                <a:solidFill>
                  <a:schemeClr val="bg1"/>
                </a:solidFill>
              </a:rPr>
              <a:t>Vit</a:t>
            </a:r>
            <a:r>
              <a:rPr lang="en-GB" dirty="0">
                <a:solidFill>
                  <a:schemeClr val="bg1"/>
                </a:solidFill>
              </a:rPr>
              <a:t>. D replacement</a:t>
            </a:r>
          </a:p>
          <a:p>
            <a:r>
              <a:rPr lang="en-GB" dirty="0">
                <a:solidFill>
                  <a:schemeClr val="bg1"/>
                </a:solidFill>
              </a:rPr>
              <a:t>MRI Brain (August  2018) – Focal Hypersensitivity within the pons in keeping with Osmotic Demyelination/Central Pontine </a:t>
            </a:r>
            <a:r>
              <a:rPr lang="en-GB" dirty="0" err="1">
                <a:solidFill>
                  <a:schemeClr val="bg1"/>
                </a:solidFill>
              </a:rPr>
              <a:t>Myelinolysis</a:t>
            </a:r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Deemed to have capacity regarding alcohol intake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2632" y="308700"/>
            <a:ext cx="1755713" cy="880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0283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9B43FAB-70F5-41E0-B9AF-2175EB44D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John MDT Assessment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D9F6F15-CDB4-4550-A0DB-0343B12EA3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>
                <a:solidFill>
                  <a:schemeClr val="bg1"/>
                </a:solidFill>
              </a:rPr>
              <a:t>Cognitive assessment – standardised assessment/assessment in function</a:t>
            </a:r>
          </a:p>
          <a:p>
            <a:pPr lvl="1"/>
            <a:r>
              <a:rPr lang="en-GB" dirty="0">
                <a:solidFill>
                  <a:schemeClr val="bg1"/>
                </a:solidFill>
              </a:rPr>
              <a:t>Prior to onset of ARBD estimated to be functioning in superior range</a:t>
            </a:r>
          </a:p>
          <a:p>
            <a:pPr lvl="1"/>
            <a:r>
              <a:rPr lang="en-GB" dirty="0">
                <a:solidFill>
                  <a:schemeClr val="bg1"/>
                </a:solidFill>
              </a:rPr>
              <a:t>Significant difficulty with new learning (delayed recall &lt;0.1 percentile) and long term memory </a:t>
            </a:r>
          </a:p>
          <a:p>
            <a:pPr lvl="1"/>
            <a:r>
              <a:rPr lang="en-GB" dirty="0">
                <a:solidFill>
                  <a:schemeClr val="bg1"/>
                </a:solidFill>
              </a:rPr>
              <a:t>Attention high average</a:t>
            </a:r>
          </a:p>
          <a:p>
            <a:pPr lvl="1"/>
            <a:r>
              <a:rPr lang="en-GB" dirty="0">
                <a:solidFill>
                  <a:schemeClr val="bg1"/>
                </a:solidFill>
              </a:rPr>
              <a:t>Executive functioning average/high average – although in function had difficulty initiating </a:t>
            </a:r>
          </a:p>
          <a:p>
            <a:r>
              <a:rPr lang="en-GB" dirty="0">
                <a:solidFill>
                  <a:schemeClr val="bg1"/>
                </a:solidFill>
              </a:rPr>
              <a:t>ADLs</a:t>
            </a:r>
          </a:p>
          <a:p>
            <a:pPr marL="457200" lvl="1" indent="0">
              <a:buNone/>
            </a:pPr>
            <a:r>
              <a:rPr lang="en-GB" dirty="0">
                <a:solidFill>
                  <a:schemeClr val="bg1"/>
                </a:solidFill>
              </a:rPr>
              <a:t>Independent in personal care</a:t>
            </a:r>
          </a:p>
          <a:p>
            <a:pPr marL="457200" lvl="1" indent="0">
              <a:buNone/>
            </a:pPr>
            <a:r>
              <a:rPr lang="en-GB" dirty="0">
                <a:solidFill>
                  <a:schemeClr val="bg1"/>
                </a:solidFill>
              </a:rPr>
              <a:t>Assistance in shopping and cooking</a:t>
            </a:r>
          </a:p>
          <a:p>
            <a:pPr marL="457200" lvl="1" indent="0">
              <a:buNone/>
            </a:pPr>
            <a:r>
              <a:rPr lang="en-GB" dirty="0">
                <a:solidFill>
                  <a:schemeClr val="bg1"/>
                </a:solidFill>
              </a:rPr>
              <a:t>Safe crossing road but at risk of getting lost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2632" y="308700"/>
            <a:ext cx="1755713" cy="880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8231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</TotalTime>
  <Words>1054</Words>
  <Application>Microsoft Office PowerPoint</Application>
  <PresentationFormat>Custom</PresentationFormat>
  <Paragraphs>128</Paragraphs>
  <Slides>14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Inpatient Neurorehabilitation ARBD</vt:lpstr>
      <vt:lpstr>Brain Injury Rehabilitation Service</vt:lpstr>
      <vt:lpstr>Criteria for Admission for ARBD</vt:lpstr>
      <vt:lpstr>Why Inpatient Rehabilitation?</vt:lpstr>
      <vt:lpstr>Rehab Programme at BIR</vt:lpstr>
      <vt:lpstr>John - Background </vt:lpstr>
      <vt:lpstr>John - Background</vt:lpstr>
      <vt:lpstr>Medical</vt:lpstr>
      <vt:lpstr>John MDT Assessment</vt:lpstr>
      <vt:lpstr>John - Intervention</vt:lpstr>
      <vt:lpstr>John - Intervention</vt:lpstr>
      <vt:lpstr>John  - outcome</vt:lpstr>
      <vt:lpstr>Reflections</vt:lpstr>
      <vt:lpstr>Challenges to Inpatient Rehab for ARBD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Inpatient Neurorehabilitation ARBD</dc:title>
  <dc:creator>Adam Shippen</dc:creator>
  <cp:lastModifiedBy>Administrator</cp:lastModifiedBy>
  <cp:revision>38</cp:revision>
  <dcterms:created xsi:type="dcterms:W3CDTF">2019-06-12T12:38:48Z</dcterms:created>
  <dcterms:modified xsi:type="dcterms:W3CDTF">2019-06-19T10:12:50Z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WinDIP File ID">
    <vt:lpwstr>26a74c6a-8c65-4db0-b9ef-f6eda0ddbbce</vt:lpwstr>
  </property>
</Properties>
</file>