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handoutMasterIdLst>
    <p:handoutMasterId r:id="rId62"/>
  </p:handoutMasterIdLst>
  <p:sldIdLst>
    <p:sldId id="317" r:id="rId2"/>
    <p:sldId id="301" r:id="rId3"/>
    <p:sldId id="324" r:id="rId4"/>
    <p:sldId id="323" r:id="rId5"/>
    <p:sldId id="256" r:id="rId6"/>
    <p:sldId id="322" r:id="rId7"/>
    <p:sldId id="258" r:id="rId8"/>
    <p:sldId id="336" r:id="rId9"/>
    <p:sldId id="311" r:id="rId10"/>
    <p:sldId id="325" r:id="rId11"/>
    <p:sldId id="260" r:id="rId12"/>
    <p:sldId id="300" r:id="rId13"/>
    <p:sldId id="262" r:id="rId14"/>
    <p:sldId id="257" r:id="rId15"/>
    <p:sldId id="261" r:id="rId16"/>
    <p:sldId id="326" r:id="rId17"/>
    <p:sldId id="273" r:id="rId18"/>
    <p:sldId id="272" r:id="rId19"/>
    <p:sldId id="279" r:id="rId20"/>
    <p:sldId id="331" r:id="rId21"/>
    <p:sldId id="266" r:id="rId22"/>
    <p:sldId id="316" r:id="rId23"/>
    <p:sldId id="327" r:id="rId24"/>
    <p:sldId id="274" r:id="rId25"/>
    <p:sldId id="268" r:id="rId26"/>
    <p:sldId id="308" r:id="rId27"/>
    <p:sldId id="275" r:id="rId28"/>
    <p:sldId id="328" r:id="rId29"/>
    <p:sldId id="297" r:id="rId30"/>
    <p:sldId id="357" r:id="rId31"/>
    <p:sldId id="276" r:id="rId32"/>
    <p:sldId id="318" r:id="rId33"/>
    <p:sldId id="321" r:id="rId34"/>
    <p:sldId id="303" r:id="rId35"/>
    <p:sldId id="282" r:id="rId36"/>
    <p:sldId id="302" r:id="rId37"/>
    <p:sldId id="330" r:id="rId38"/>
    <p:sldId id="292" r:id="rId39"/>
    <p:sldId id="295" r:id="rId40"/>
    <p:sldId id="296" r:id="rId41"/>
    <p:sldId id="298" r:id="rId42"/>
    <p:sldId id="286" r:id="rId43"/>
    <p:sldId id="305" r:id="rId44"/>
    <p:sldId id="269" r:id="rId45"/>
    <p:sldId id="313" r:id="rId46"/>
    <p:sldId id="333" r:id="rId47"/>
    <p:sldId id="304" r:id="rId48"/>
    <p:sldId id="314" r:id="rId49"/>
    <p:sldId id="287" r:id="rId50"/>
    <p:sldId id="359" r:id="rId51"/>
    <p:sldId id="294" r:id="rId52"/>
    <p:sldId id="299" r:id="rId53"/>
    <p:sldId id="362" r:id="rId54"/>
    <p:sldId id="312" r:id="rId55"/>
    <p:sldId id="361" r:id="rId56"/>
    <p:sldId id="307" r:id="rId57"/>
    <p:sldId id="319" r:id="rId58"/>
    <p:sldId id="320" r:id="rId59"/>
    <p:sldId id="363" r:id="rId60"/>
  </p:sldIdLst>
  <p:sldSz cx="9144000" cy="6858000" type="screen4x3"/>
  <p:notesSz cx="6888163" cy="100203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429"/>
    <p:restoredTop sz="94541"/>
  </p:normalViewPr>
  <p:slideViewPr>
    <p:cSldViewPr>
      <p:cViewPr varScale="1">
        <p:scale>
          <a:sx n="124" d="100"/>
          <a:sy n="124" d="100"/>
        </p:scale>
        <p:origin x="2344" y="16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oleObject" Target="file:////Users/grantbrand/Desktop/ARBD%20SDR%20Trends%2015%20plus%20(July%202018).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Users/grantbrand/Desktop/ARBD%20SDR%20Trends%2015%20plus%20(July%202018).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Users/grantbrand/Desktop/ARBD%20SDR%20Trends%2015%20plus%20(July%20201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title>
      <c:tx>
        <c:rich>
          <a:bodyPr/>
          <a:lstStyle/>
          <a:p>
            <a:pPr>
              <a:defRPr/>
            </a:pPr>
            <a:r>
              <a:rPr lang="en-GB" sz="1400" dirty="0"/>
              <a:t>ARBD Acute Hospital</a:t>
            </a:r>
            <a:r>
              <a:rPr lang="en-GB" sz="1400" baseline="0" dirty="0"/>
              <a:t> Admissions - Patients</a:t>
            </a:r>
          </a:p>
          <a:p>
            <a:pPr>
              <a:defRPr/>
            </a:pPr>
            <a:r>
              <a:rPr lang="en-GB" sz="1400" baseline="0" dirty="0"/>
              <a:t>Admission rates per 100,000  NHSGGC &amp; Scotland </a:t>
            </a:r>
          </a:p>
          <a:p>
            <a:pPr>
              <a:defRPr/>
            </a:pPr>
            <a:r>
              <a:rPr lang="en-GB" sz="1400" baseline="0" dirty="0"/>
              <a:t>(Source SMR01)</a:t>
            </a:r>
          </a:p>
          <a:p>
            <a:pPr>
              <a:defRPr/>
            </a:pPr>
            <a:endParaRPr lang="en-GB" dirty="0"/>
          </a:p>
        </c:rich>
      </c:tx>
      <c:overlay val="0"/>
    </c:title>
    <c:autoTitleDeleted val="0"/>
    <c:plotArea>
      <c:layout>
        <c:manualLayout>
          <c:layoutTarget val="inner"/>
          <c:xMode val="edge"/>
          <c:yMode val="edge"/>
          <c:x val="0.1614063295240285"/>
          <c:y val="0.15538594814935341"/>
          <c:w val="0.83859367047597266"/>
          <c:h val="0.70382632436508064"/>
        </c:manualLayout>
      </c:layout>
      <c:lineChart>
        <c:grouping val="standard"/>
        <c:varyColors val="0"/>
        <c:ser>
          <c:idx val="1"/>
          <c:order val="0"/>
          <c:tx>
            <c:strRef>
              <c:f>'Crude Rates &amp; %'!$B$20</c:f>
              <c:strCache>
                <c:ptCount val="1"/>
                <c:pt idx="0">
                  <c:v>GGC rate</c:v>
                </c:pt>
              </c:strCache>
            </c:strRef>
          </c:tx>
          <c:spPr>
            <a:ln w="44450"/>
          </c:spPr>
          <c:marker>
            <c:symbol val="circle"/>
            <c:size val="8"/>
            <c:spPr>
              <a:solidFill>
                <a:srgbClr val="0070C0"/>
              </a:solidFill>
            </c:spPr>
          </c:marker>
          <c:cat>
            <c:strRef>
              <c:f>'Crude Rates &amp; %'!$C$19:$L$19</c:f>
              <c:strCache>
                <c:ptCount val="10"/>
                <c:pt idx="0">
                  <c:v>2007/08</c:v>
                </c:pt>
                <c:pt idx="1">
                  <c:v>2008/09</c:v>
                </c:pt>
                <c:pt idx="2">
                  <c:v>2009/10</c:v>
                </c:pt>
                <c:pt idx="3">
                  <c:v>2010/11</c:v>
                </c:pt>
                <c:pt idx="4">
                  <c:v>2011/12</c:v>
                </c:pt>
                <c:pt idx="5">
                  <c:v>2012/13</c:v>
                </c:pt>
                <c:pt idx="6">
                  <c:v>2013/14</c:v>
                </c:pt>
                <c:pt idx="7">
                  <c:v>2014/15</c:v>
                </c:pt>
                <c:pt idx="8">
                  <c:v>2015/16</c:v>
                </c:pt>
                <c:pt idx="9">
                  <c:v>2016/17</c:v>
                </c:pt>
              </c:strCache>
            </c:strRef>
          </c:cat>
          <c:val>
            <c:numRef>
              <c:f>'Crude Rates &amp; %'!$C$20:$L$20</c:f>
              <c:numCache>
                <c:formatCode>0.0</c:formatCode>
                <c:ptCount val="10"/>
                <c:pt idx="0">
                  <c:v>19.451351568139888</c:v>
                </c:pt>
                <c:pt idx="1">
                  <c:v>21.192286007893127</c:v>
                </c:pt>
                <c:pt idx="2">
                  <c:v>22.294768691774824</c:v>
                </c:pt>
                <c:pt idx="3">
                  <c:v>26.255612756462845</c:v>
                </c:pt>
                <c:pt idx="4">
                  <c:v>23.54305134687181</c:v>
                </c:pt>
                <c:pt idx="5">
                  <c:v>21.085837102513704</c:v>
                </c:pt>
                <c:pt idx="6">
                  <c:v>21.595095096661524</c:v>
                </c:pt>
                <c:pt idx="7">
                  <c:v>22.232426513519187</c:v>
                </c:pt>
                <c:pt idx="8">
                  <c:v>22.810948842576583</c:v>
                </c:pt>
                <c:pt idx="9">
                  <c:v>23.707555045979372</c:v>
                </c:pt>
              </c:numCache>
            </c:numRef>
          </c:val>
          <c:smooth val="0"/>
          <c:extLst>
            <c:ext xmlns:c16="http://schemas.microsoft.com/office/drawing/2014/chart" uri="{C3380CC4-5D6E-409C-BE32-E72D297353CC}">
              <c16:uniqueId val="{00000000-BDD3-FC4B-BD74-1800620B23E6}"/>
            </c:ext>
          </c:extLst>
        </c:ser>
        <c:ser>
          <c:idx val="2"/>
          <c:order val="1"/>
          <c:tx>
            <c:strRef>
              <c:f>'Crude Rates &amp; %'!$B$34</c:f>
              <c:strCache>
                <c:ptCount val="1"/>
                <c:pt idx="0">
                  <c:v>Scotland rate</c:v>
                </c:pt>
              </c:strCache>
            </c:strRef>
          </c:tx>
          <c:spPr>
            <a:ln w="44450">
              <a:solidFill>
                <a:srgbClr val="FF0000"/>
              </a:solidFill>
            </a:ln>
          </c:spPr>
          <c:marker>
            <c:symbol val="diamond"/>
            <c:size val="10"/>
            <c:spPr>
              <a:solidFill>
                <a:srgbClr val="FF0000"/>
              </a:solidFill>
            </c:spPr>
          </c:marker>
          <c:cat>
            <c:strRef>
              <c:f>'Crude Rates &amp; %'!$C$19:$L$19</c:f>
              <c:strCache>
                <c:ptCount val="10"/>
                <c:pt idx="0">
                  <c:v>2007/08</c:v>
                </c:pt>
                <c:pt idx="1">
                  <c:v>2008/09</c:v>
                </c:pt>
                <c:pt idx="2">
                  <c:v>2009/10</c:v>
                </c:pt>
                <c:pt idx="3">
                  <c:v>2010/11</c:v>
                </c:pt>
                <c:pt idx="4">
                  <c:v>2011/12</c:v>
                </c:pt>
                <c:pt idx="5">
                  <c:v>2012/13</c:v>
                </c:pt>
                <c:pt idx="6">
                  <c:v>2013/14</c:v>
                </c:pt>
                <c:pt idx="7">
                  <c:v>2014/15</c:v>
                </c:pt>
                <c:pt idx="8">
                  <c:v>2015/16</c:v>
                </c:pt>
                <c:pt idx="9">
                  <c:v>2016/17</c:v>
                </c:pt>
              </c:strCache>
            </c:strRef>
          </c:cat>
          <c:val>
            <c:numRef>
              <c:f>'Crude Rates &amp; %'!$C$34:$L$34</c:f>
              <c:numCache>
                <c:formatCode>0.0</c:formatCode>
                <c:ptCount val="10"/>
                <c:pt idx="0">
                  <c:v>13.683475695596009</c:v>
                </c:pt>
                <c:pt idx="1">
                  <c:v>12.957971062526008</c:v>
                </c:pt>
                <c:pt idx="2">
                  <c:v>13.235341516386107</c:v>
                </c:pt>
                <c:pt idx="3">
                  <c:v>14.820688955500032</c:v>
                </c:pt>
                <c:pt idx="4">
                  <c:v>13.947792064516188</c:v>
                </c:pt>
                <c:pt idx="5">
                  <c:v>13.74257357377083</c:v>
                </c:pt>
                <c:pt idx="6">
                  <c:v>13.383396321688586</c:v>
                </c:pt>
                <c:pt idx="7">
                  <c:v>14.437869664523083</c:v>
                </c:pt>
                <c:pt idx="8">
                  <c:v>14.079119337803231</c:v>
                </c:pt>
                <c:pt idx="9">
                  <c:v>14.578024631348002</c:v>
                </c:pt>
              </c:numCache>
            </c:numRef>
          </c:val>
          <c:smooth val="0"/>
          <c:extLst>
            <c:ext xmlns:c16="http://schemas.microsoft.com/office/drawing/2014/chart" uri="{C3380CC4-5D6E-409C-BE32-E72D297353CC}">
              <c16:uniqueId val="{00000001-BDD3-FC4B-BD74-1800620B23E6}"/>
            </c:ext>
          </c:extLst>
        </c:ser>
        <c:dLbls>
          <c:showLegendKey val="0"/>
          <c:showVal val="0"/>
          <c:showCatName val="0"/>
          <c:showSerName val="0"/>
          <c:showPercent val="0"/>
          <c:showBubbleSize val="0"/>
        </c:dLbls>
        <c:marker val="1"/>
        <c:smooth val="0"/>
        <c:axId val="71235456"/>
        <c:axId val="69849088"/>
      </c:lineChart>
      <c:catAx>
        <c:axId val="71235456"/>
        <c:scaling>
          <c:orientation val="minMax"/>
        </c:scaling>
        <c:delete val="0"/>
        <c:axPos val="b"/>
        <c:numFmt formatCode="General" sourceLinked="0"/>
        <c:majorTickMark val="none"/>
        <c:minorTickMark val="none"/>
        <c:tickLblPos val="nextTo"/>
        <c:crossAx val="69849088"/>
        <c:crosses val="autoZero"/>
        <c:auto val="1"/>
        <c:lblAlgn val="ctr"/>
        <c:lblOffset val="100"/>
        <c:noMultiLvlLbl val="0"/>
      </c:catAx>
      <c:valAx>
        <c:axId val="69849088"/>
        <c:scaling>
          <c:orientation val="minMax"/>
        </c:scaling>
        <c:delete val="0"/>
        <c:axPos val="l"/>
        <c:title>
          <c:tx>
            <c:rich>
              <a:bodyPr/>
              <a:lstStyle/>
              <a:p>
                <a:pPr>
                  <a:defRPr sz="1100"/>
                </a:pPr>
                <a:r>
                  <a:rPr lang="en-US" sz="1100"/>
                  <a:t>rate per 100,000</a:t>
                </a:r>
              </a:p>
            </c:rich>
          </c:tx>
          <c:layout>
            <c:manualLayout>
              <c:xMode val="edge"/>
              <c:yMode val="edge"/>
              <c:x val="4.4458642903595434E-2"/>
              <c:y val="0.38724751238953481"/>
            </c:manualLayout>
          </c:layout>
          <c:overlay val="0"/>
        </c:title>
        <c:numFmt formatCode="0.0" sourceLinked="1"/>
        <c:majorTickMark val="none"/>
        <c:minorTickMark val="none"/>
        <c:tickLblPos val="nextTo"/>
        <c:crossAx val="71235456"/>
        <c:crosses val="autoZero"/>
        <c:crossBetween val="between"/>
      </c:valAx>
      <c:dTable>
        <c:showHorzBorder val="1"/>
        <c:showVertBorder val="1"/>
        <c:showOutline val="1"/>
        <c:showKeys val="1"/>
      </c:dTable>
      <c:spPr>
        <a:noFill/>
        <a:ln w="25400">
          <a:noFill/>
        </a:ln>
      </c:spPr>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title>
      <c:tx>
        <c:rich>
          <a:bodyPr/>
          <a:lstStyle/>
          <a:p>
            <a:pPr>
              <a:defRPr/>
            </a:pPr>
            <a:r>
              <a:rPr lang="en-GB" sz="1400"/>
              <a:t>ARBD Acute Hospital</a:t>
            </a:r>
            <a:r>
              <a:rPr lang="en-GB" sz="1400" baseline="0"/>
              <a:t> Admissions - Patients</a:t>
            </a:r>
          </a:p>
          <a:p>
            <a:pPr>
              <a:defRPr/>
            </a:pPr>
            <a:r>
              <a:rPr lang="en-GB" sz="1400" baseline="0"/>
              <a:t>NHSGGC rate per 100,000 by Gender </a:t>
            </a:r>
          </a:p>
          <a:p>
            <a:pPr>
              <a:defRPr/>
            </a:pPr>
            <a:r>
              <a:rPr lang="en-GB" sz="1400" baseline="0"/>
              <a:t>(Source SMR01)</a:t>
            </a:r>
          </a:p>
          <a:p>
            <a:pPr>
              <a:defRPr/>
            </a:pPr>
            <a:endParaRPr lang="en-GB"/>
          </a:p>
        </c:rich>
      </c:tx>
      <c:overlay val="0"/>
    </c:title>
    <c:autoTitleDeleted val="0"/>
    <c:plotArea>
      <c:layout>
        <c:manualLayout>
          <c:layoutTarget val="inner"/>
          <c:xMode val="edge"/>
          <c:yMode val="edge"/>
          <c:x val="0.16140632952402845"/>
          <c:y val="0.15538594814935341"/>
          <c:w val="0.83859367047597244"/>
          <c:h val="0.70382632436508064"/>
        </c:manualLayout>
      </c:layout>
      <c:lineChart>
        <c:grouping val="standard"/>
        <c:varyColors val="0"/>
        <c:ser>
          <c:idx val="1"/>
          <c:order val="0"/>
          <c:tx>
            <c:strRef>
              <c:f>'Crude Rates &amp; %'!$B$21</c:f>
              <c:strCache>
                <c:ptCount val="1"/>
                <c:pt idx="0">
                  <c:v>GGC Male rate</c:v>
                </c:pt>
              </c:strCache>
            </c:strRef>
          </c:tx>
          <c:spPr>
            <a:ln w="44450"/>
          </c:spPr>
          <c:marker>
            <c:symbol val="circle"/>
            <c:size val="8"/>
            <c:spPr>
              <a:solidFill>
                <a:srgbClr val="0070C0"/>
              </a:solidFill>
            </c:spPr>
          </c:marker>
          <c:cat>
            <c:strRef>
              <c:f>'Crude Rates &amp; %'!$C$19:$L$19</c:f>
              <c:strCache>
                <c:ptCount val="10"/>
                <c:pt idx="0">
                  <c:v>2007/08</c:v>
                </c:pt>
                <c:pt idx="1">
                  <c:v>2008/09</c:v>
                </c:pt>
                <c:pt idx="2">
                  <c:v>2009/10</c:v>
                </c:pt>
                <c:pt idx="3">
                  <c:v>2010/11</c:v>
                </c:pt>
                <c:pt idx="4">
                  <c:v>2011/12</c:v>
                </c:pt>
                <c:pt idx="5">
                  <c:v>2012/13</c:v>
                </c:pt>
                <c:pt idx="6">
                  <c:v>2013/14</c:v>
                </c:pt>
                <c:pt idx="7">
                  <c:v>2014/15</c:v>
                </c:pt>
                <c:pt idx="8">
                  <c:v>2015/16</c:v>
                </c:pt>
                <c:pt idx="9">
                  <c:v>2016/17</c:v>
                </c:pt>
              </c:strCache>
            </c:strRef>
          </c:cat>
          <c:val>
            <c:numRef>
              <c:f>'Crude Rates &amp; %'!$C$21:$L$21</c:f>
              <c:numCache>
                <c:formatCode>0.0</c:formatCode>
                <c:ptCount val="10"/>
                <c:pt idx="0">
                  <c:v>32.90332578325836</c:v>
                </c:pt>
                <c:pt idx="1">
                  <c:v>35.055857073469475</c:v>
                </c:pt>
                <c:pt idx="2">
                  <c:v>36.690861669161642</c:v>
                </c:pt>
                <c:pt idx="3">
                  <c:v>42.289640288069528</c:v>
                </c:pt>
                <c:pt idx="4">
                  <c:v>36.569756811117202</c:v>
                </c:pt>
                <c:pt idx="5">
                  <c:v>32.501257227686679</c:v>
                </c:pt>
                <c:pt idx="6">
                  <c:v>33.967912375934944</c:v>
                </c:pt>
                <c:pt idx="7">
                  <c:v>35.326596565905909</c:v>
                </c:pt>
                <c:pt idx="8">
                  <c:v>36.544412272867831</c:v>
                </c:pt>
                <c:pt idx="9">
                  <c:v>39.768317479458382</c:v>
                </c:pt>
              </c:numCache>
            </c:numRef>
          </c:val>
          <c:smooth val="0"/>
          <c:extLst>
            <c:ext xmlns:c16="http://schemas.microsoft.com/office/drawing/2014/chart" uri="{C3380CC4-5D6E-409C-BE32-E72D297353CC}">
              <c16:uniqueId val="{00000000-A185-3F49-9C88-B70E8C774B6D}"/>
            </c:ext>
          </c:extLst>
        </c:ser>
        <c:ser>
          <c:idx val="2"/>
          <c:order val="1"/>
          <c:tx>
            <c:strRef>
              <c:f>'Crude Rates &amp; %'!$B$22</c:f>
              <c:strCache>
                <c:ptCount val="1"/>
                <c:pt idx="0">
                  <c:v>GGC Female rate</c:v>
                </c:pt>
              </c:strCache>
            </c:strRef>
          </c:tx>
          <c:spPr>
            <a:ln w="44450"/>
          </c:spPr>
          <c:marker>
            <c:symbol val="diamond"/>
            <c:size val="9"/>
            <c:spPr>
              <a:solidFill>
                <a:srgbClr val="0070C0"/>
              </a:solidFill>
            </c:spPr>
          </c:marker>
          <c:cat>
            <c:strRef>
              <c:f>'Crude Rates &amp; %'!$C$19:$L$19</c:f>
              <c:strCache>
                <c:ptCount val="10"/>
                <c:pt idx="0">
                  <c:v>2007/08</c:v>
                </c:pt>
                <c:pt idx="1">
                  <c:v>2008/09</c:v>
                </c:pt>
                <c:pt idx="2">
                  <c:v>2009/10</c:v>
                </c:pt>
                <c:pt idx="3">
                  <c:v>2010/11</c:v>
                </c:pt>
                <c:pt idx="4">
                  <c:v>2011/12</c:v>
                </c:pt>
                <c:pt idx="5">
                  <c:v>2012/13</c:v>
                </c:pt>
                <c:pt idx="6">
                  <c:v>2013/14</c:v>
                </c:pt>
                <c:pt idx="7">
                  <c:v>2014/15</c:v>
                </c:pt>
                <c:pt idx="8">
                  <c:v>2015/16</c:v>
                </c:pt>
                <c:pt idx="9">
                  <c:v>2016/17</c:v>
                </c:pt>
              </c:strCache>
            </c:strRef>
          </c:cat>
          <c:val>
            <c:numRef>
              <c:f>'Crude Rates &amp; %'!$C$22:$L$22</c:f>
              <c:numCache>
                <c:formatCode>0.0</c:formatCode>
                <c:ptCount val="10"/>
                <c:pt idx="0">
                  <c:v>7.4104616717621505</c:v>
                </c:pt>
                <c:pt idx="1">
                  <c:v>8.7314030605465867</c:v>
                </c:pt>
                <c:pt idx="2">
                  <c:v>9.2844880836437635</c:v>
                </c:pt>
                <c:pt idx="3">
                  <c:v>11.7139159432064</c:v>
                </c:pt>
                <c:pt idx="4">
                  <c:v>11.758398785098322</c:v>
                </c:pt>
                <c:pt idx="5">
                  <c:v>10.743660245671698</c:v>
                </c:pt>
                <c:pt idx="6">
                  <c:v>10.35365703112867</c:v>
                </c:pt>
                <c:pt idx="7">
                  <c:v>10.317869756736378</c:v>
                </c:pt>
                <c:pt idx="8">
                  <c:v>10.268927410531971</c:v>
                </c:pt>
                <c:pt idx="9">
                  <c:v>9.004036157077369</c:v>
                </c:pt>
              </c:numCache>
            </c:numRef>
          </c:val>
          <c:smooth val="0"/>
          <c:extLst>
            <c:ext xmlns:c16="http://schemas.microsoft.com/office/drawing/2014/chart" uri="{C3380CC4-5D6E-409C-BE32-E72D297353CC}">
              <c16:uniqueId val="{00000001-A185-3F49-9C88-B70E8C774B6D}"/>
            </c:ext>
          </c:extLst>
        </c:ser>
        <c:dLbls>
          <c:showLegendKey val="0"/>
          <c:showVal val="0"/>
          <c:showCatName val="0"/>
          <c:showSerName val="0"/>
          <c:showPercent val="0"/>
          <c:showBubbleSize val="0"/>
        </c:dLbls>
        <c:marker val="1"/>
        <c:smooth val="0"/>
        <c:axId val="72468736"/>
        <c:axId val="74854784"/>
      </c:lineChart>
      <c:catAx>
        <c:axId val="72468736"/>
        <c:scaling>
          <c:orientation val="minMax"/>
        </c:scaling>
        <c:delete val="0"/>
        <c:axPos val="b"/>
        <c:numFmt formatCode="General" sourceLinked="0"/>
        <c:majorTickMark val="none"/>
        <c:minorTickMark val="none"/>
        <c:tickLblPos val="nextTo"/>
        <c:crossAx val="74854784"/>
        <c:crosses val="autoZero"/>
        <c:auto val="1"/>
        <c:lblAlgn val="ctr"/>
        <c:lblOffset val="100"/>
        <c:noMultiLvlLbl val="0"/>
      </c:catAx>
      <c:valAx>
        <c:axId val="74854784"/>
        <c:scaling>
          <c:orientation val="minMax"/>
        </c:scaling>
        <c:delete val="0"/>
        <c:axPos val="l"/>
        <c:title>
          <c:tx>
            <c:rich>
              <a:bodyPr/>
              <a:lstStyle/>
              <a:p>
                <a:pPr>
                  <a:defRPr sz="1100"/>
                </a:pPr>
                <a:r>
                  <a:rPr lang="en-US" sz="1100"/>
                  <a:t>rate per 100,000</a:t>
                </a:r>
              </a:p>
            </c:rich>
          </c:tx>
          <c:layout>
            <c:manualLayout>
              <c:xMode val="edge"/>
              <c:yMode val="edge"/>
              <c:x val="4.4458642903595434E-2"/>
              <c:y val="0.38724751238953481"/>
            </c:manualLayout>
          </c:layout>
          <c:overlay val="0"/>
        </c:title>
        <c:numFmt formatCode="0.0" sourceLinked="1"/>
        <c:majorTickMark val="none"/>
        <c:minorTickMark val="none"/>
        <c:tickLblPos val="nextTo"/>
        <c:crossAx val="72468736"/>
        <c:crosses val="autoZero"/>
        <c:crossBetween val="between"/>
      </c:valAx>
      <c:dTable>
        <c:showHorzBorder val="1"/>
        <c:showVertBorder val="1"/>
        <c:showOutline val="1"/>
        <c:showKeys val="1"/>
      </c:dTable>
      <c:spPr>
        <a:noFill/>
        <a:ln w="25400">
          <a:noFill/>
        </a:ln>
      </c:spPr>
    </c:plotArea>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title>
      <c:tx>
        <c:rich>
          <a:bodyPr/>
          <a:lstStyle/>
          <a:p>
            <a:pPr>
              <a:defRPr/>
            </a:pPr>
            <a:r>
              <a:rPr lang="en-GB" sz="1400"/>
              <a:t>ARBD Acute Hospital</a:t>
            </a:r>
            <a:r>
              <a:rPr lang="en-GB" sz="1400" baseline="0"/>
              <a:t> Admissions -  Patients</a:t>
            </a:r>
          </a:p>
          <a:p>
            <a:pPr>
              <a:defRPr/>
            </a:pPr>
            <a:r>
              <a:rPr lang="en-GB" sz="1400" baseline="0"/>
              <a:t>NHSGGC rate per 100,000 by  SIMD Quintile </a:t>
            </a:r>
          </a:p>
          <a:p>
            <a:pPr>
              <a:defRPr/>
            </a:pPr>
            <a:r>
              <a:rPr lang="en-GB" sz="1400" baseline="0"/>
              <a:t>(Source SMR01)</a:t>
            </a:r>
            <a:endParaRPr lang="en-GB"/>
          </a:p>
        </c:rich>
      </c:tx>
      <c:overlay val="0"/>
    </c:title>
    <c:autoTitleDeleted val="0"/>
    <c:plotArea>
      <c:layout>
        <c:manualLayout>
          <c:layoutTarget val="inner"/>
          <c:xMode val="edge"/>
          <c:yMode val="edge"/>
          <c:x val="0.21990997534457371"/>
          <c:y val="0.14036737933158863"/>
          <c:w val="0.75634446891363372"/>
          <c:h val="0.66397170371483794"/>
        </c:manualLayout>
      </c:layout>
      <c:lineChart>
        <c:grouping val="standard"/>
        <c:varyColors val="0"/>
        <c:ser>
          <c:idx val="0"/>
          <c:order val="0"/>
          <c:tx>
            <c:strRef>
              <c:f>'Crude Rates &amp; %'!$B$23</c:f>
              <c:strCache>
                <c:ptCount val="1"/>
                <c:pt idx="0">
                  <c:v>SIMD Q1 (most deprived) rate</c:v>
                </c:pt>
              </c:strCache>
            </c:strRef>
          </c:tx>
          <c:spPr>
            <a:ln w="44450"/>
          </c:spPr>
          <c:marker>
            <c:symbol val="triangle"/>
            <c:size val="8"/>
          </c:marker>
          <c:cat>
            <c:strRef>
              <c:f>'Crude Rates &amp; %'!$C$19:$L$19</c:f>
              <c:strCache>
                <c:ptCount val="10"/>
                <c:pt idx="0">
                  <c:v>2007/08</c:v>
                </c:pt>
                <c:pt idx="1">
                  <c:v>2008/09</c:v>
                </c:pt>
                <c:pt idx="2">
                  <c:v>2009/10</c:v>
                </c:pt>
                <c:pt idx="3">
                  <c:v>2010/11</c:v>
                </c:pt>
                <c:pt idx="4">
                  <c:v>2011/12</c:v>
                </c:pt>
                <c:pt idx="5">
                  <c:v>2012/13</c:v>
                </c:pt>
                <c:pt idx="6">
                  <c:v>2013/14</c:v>
                </c:pt>
                <c:pt idx="7">
                  <c:v>2014/15</c:v>
                </c:pt>
                <c:pt idx="8">
                  <c:v>2015/16</c:v>
                </c:pt>
                <c:pt idx="9">
                  <c:v>2016/17</c:v>
                </c:pt>
              </c:strCache>
            </c:strRef>
          </c:cat>
          <c:val>
            <c:numRef>
              <c:f>'Crude Rates &amp; %'!$C$23:$L$23</c:f>
              <c:numCache>
                <c:formatCode>0.0</c:formatCode>
                <c:ptCount val="10"/>
                <c:pt idx="0">
                  <c:v>36.479292301729345</c:v>
                </c:pt>
                <c:pt idx="1">
                  <c:v>37.324064049233577</c:v>
                </c:pt>
                <c:pt idx="2">
                  <c:v>37.80342220453641</c:v>
                </c:pt>
                <c:pt idx="3">
                  <c:v>45.691906005221931</c:v>
                </c:pt>
                <c:pt idx="4">
                  <c:v>40.623647113941921</c:v>
                </c:pt>
                <c:pt idx="5">
                  <c:v>31.721749854732177</c:v>
                </c:pt>
                <c:pt idx="6">
                  <c:v>36.744333520018252</c:v>
                </c:pt>
                <c:pt idx="7">
                  <c:v>41.194887126009277</c:v>
                </c:pt>
                <c:pt idx="8">
                  <c:v>37.791898471625309</c:v>
                </c:pt>
                <c:pt idx="9">
                  <c:v>42.935761718126727</c:v>
                </c:pt>
              </c:numCache>
            </c:numRef>
          </c:val>
          <c:smooth val="0"/>
          <c:extLst>
            <c:ext xmlns:c16="http://schemas.microsoft.com/office/drawing/2014/chart" uri="{C3380CC4-5D6E-409C-BE32-E72D297353CC}">
              <c16:uniqueId val="{00000000-550D-2748-957C-B2EB6AA38D98}"/>
            </c:ext>
          </c:extLst>
        </c:ser>
        <c:ser>
          <c:idx val="1"/>
          <c:order val="1"/>
          <c:tx>
            <c:strRef>
              <c:f>'Crude Rates &amp; %'!$B$24</c:f>
              <c:strCache>
                <c:ptCount val="1"/>
                <c:pt idx="0">
                  <c:v>SIMD Q2 rate</c:v>
                </c:pt>
              </c:strCache>
            </c:strRef>
          </c:tx>
          <c:spPr>
            <a:ln w="44450"/>
          </c:spPr>
          <c:marker>
            <c:symbol val="circle"/>
            <c:size val="8"/>
            <c:spPr>
              <a:solidFill>
                <a:srgbClr val="0070C0"/>
              </a:solidFill>
            </c:spPr>
          </c:marker>
          <c:cat>
            <c:strRef>
              <c:f>'Crude Rates &amp; %'!$C$19:$L$19</c:f>
              <c:strCache>
                <c:ptCount val="10"/>
                <c:pt idx="0">
                  <c:v>2007/08</c:v>
                </c:pt>
                <c:pt idx="1">
                  <c:v>2008/09</c:v>
                </c:pt>
                <c:pt idx="2">
                  <c:v>2009/10</c:v>
                </c:pt>
                <c:pt idx="3">
                  <c:v>2010/11</c:v>
                </c:pt>
                <c:pt idx="4">
                  <c:v>2011/12</c:v>
                </c:pt>
                <c:pt idx="5">
                  <c:v>2012/13</c:v>
                </c:pt>
                <c:pt idx="6">
                  <c:v>2013/14</c:v>
                </c:pt>
                <c:pt idx="7">
                  <c:v>2014/15</c:v>
                </c:pt>
                <c:pt idx="8">
                  <c:v>2015/16</c:v>
                </c:pt>
                <c:pt idx="9">
                  <c:v>2016/17</c:v>
                </c:pt>
              </c:strCache>
            </c:strRef>
          </c:cat>
          <c:val>
            <c:numRef>
              <c:f>'Crude Rates &amp; %'!$C$24:$L$24</c:f>
              <c:numCache>
                <c:formatCode>0.0</c:formatCode>
                <c:ptCount val="10"/>
                <c:pt idx="0">
                  <c:v>17.491197977791821</c:v>
                </c:pt>
                <c:pt idx="1">
                  <c:v>20.814581458145813</c:v>
                </c:pt>
                <c:pt idx="2">
                  <c:v>29.653003905244663</c:v>
                </c:pt>
                <c:pt idx="3">
                  <c:v>28.367216397363517</c:v>
                </c:pt>
                <c:pt idx="4">
                  <c:v>24.882675292660767</c:v>
                </c:pt>
                <c:pt idx="5">
                  <c:v>22.63507042989222</c:v>
                </c:pt>
                <c:pt idx="6">
                  <c:v>23.318856210102894</c:v>
                </c:pt>
                <c:pt idx="7">
                  <c:v>21.333138287497562</c:v>
                </c:pt>
                <c:pt idx="8">
                  <c:v>19.987765065020806</c:v>
                </c:pt>
                <c:pt idx="9">
                  <c:v>25.858595577578793</c:v>
                </c:pt>
              </c:numCache>
            </c:numRef>
          </c:val>
          <c:smooth val="0"/>
          <c:extLst>
            <c:ext xmlns:c16="http://schemas.microsoft.com/office/drawing/2014/chart" uri="{C3380CC4-5D6E-409C-BE32-E72D297353CC}">
              <c16:uniqueId val="{00000001-550D-2748-957C-B2EB6AA38D98}"/>
            </c:ext>
          </c:extLst>
        </c:ser>
        <c:ser>
          <c:idx val="2"/>
          <c:order val="2"/>
          <c:tx>
            <c:strRef>
              <c:f>'Crude Rates &amp; %'!$B$25</c:f>
              <c:strCache>
                <c:ptCount val="1"/>
                <c:pt idx="0">
                  <c:v>SIMD Q3 rate</c:v>
                </c:pt>
              </c:strCache>
            </c:strRef>
          </c:tx>
          <c:spPr>
            <a:ln w="44450"/>
          </c:spPr>
          <c:marker>
            <c:symbol val="diamond"/>
            <c:size val="9"/>
            <c:spPr>
              <a:solidFill>
                <a:srgbClr val="0070C0"/>
              </a:solidFill>
            </c:spPr>
          </c:marker>
          <c:cat>
            <c:strRef>
              <c:f>'Crude Rates &amp; %'!$C$19:$L$19</c:f>
              <c:strCache>
                <c:ptCount val="10"/>
                <c:pt idx="0">
                  <c:v>2007/08</c:v>
                </c:pt>
                <c:pt idx="1">
                  <c:v>2008/09</c:v>
                </c:pt>
                <c:pt idx="2">
                  <c:v>2009/10</c:v>
                </c:pt>
                <c:pt idx="3">
                  <c:v>2010/11</c:v>
                </c:pt>
                <c:pt idx="4">
                  <c:v>2011/12</c:v>
                </c:pt>
                <c:pt idx="5">
                  <c:v>2012/13</c:v>
                </c:pt>
                <c:pt idx="6">
                  <c:v>2013/14</c:v>
                </c:pt>
                <c:pt idx="7">
                  <c:v>2014/15</c:v>
                </c:pt>
                <c:pt idx="8">
                  <c:v>2015/16</c:v>
                </c:pt>
                <c:pt idx="9">
                  <c:v>2016/17</c:v>
                </c:pt>
              </c:strCache>
            </c:strRef>
          </c:cat>
          <c:val>
            <c:numRef>
              <c:f>'Crude Rates &amp; %'!$C$25:$L$25</c:f>
              <c:numCache>
                <c:formatCode>0.0</c:formatCode>
                <c:ptCount val="10"/>
                <c:pt idx="0">
                  <c:v>10.338268133322305</c:v>
                </c:pt>
                <c:pt idx="1">
                  <c:v>10.930977707637338</c:v>
                </c:pt>
                <c:pt idx="2">
                  <c:v>12.905241565745415</c:v>
                </c:pt>
                <c:pt idx="3">
                  <c:v>19.600951659997836</c:v>
                </c:pt>
                <c:pt idx="4">
                  <c:v>18.710958864676588</c:v>
                </c:pt>
                <c:pt idx="5">
                  <c:v>14.948747152619589</c:v>
                </c:pt>
                <c:pt idx="6">
                  <c:v>17.79410089966974</c:v>
                </c:pt>
                <c:pt idx="7">
                  <c:v>14.573329349956644</c:v>
                </c:pt>
                <c:pt idx="8">
                  <c:v>16.645799106916691</c:v>
                </c:pt>
                <c:pt idx="9">
                  <c:v>12.867344823395692</c:v>
                </c:pt>
              </c:numCache>
            </c:numRef>
          </c:val>
          <c:smooth val="0"/>
          <c:extLst>
            <c:ext xmlns:c16="http://schemas.microsoft.com/office/drawing/2014/chart" uri="{C3380CC4-5D6E-409C-BE32-E72D297353CC}">
              <c16:uniqueId val="{00000002-550D-2748-957C-B2EB6AA38D98}"/>
            </c:ext>
          </c:extLst>
        </c:ser>
        <c:ser>
          <c:idx val="3"/>
          <c:order val="3"/>
          <c:tx>
            <c:strRef>
              <c:f>'Crude Rates &amp; %'!$B$26</c:f>
              <c:strCache>
                <c:ptCount val="1"/>
                <c:pt idx="0">
                  <c:v>SIMD Q4 rate</c:v>
                </c:pt>
              </c:strCache>
            </c:strRef>
          </c:tx>
          <c:spPr>
            <a:ln w="44450">
              <a:prstDash val="sysDash"/>
            </a:ln>
          </c:spPr>
          <c:marker>
            <c:symbol val="square"/>
            <c:size val="9"/>
            <c:spPr>
              <a:solidFill>
                <a:srgbClr val="0070C0"/>
              </a:solidFill>
            </c:spPr>
          </c:marker>
          <c:cat>
            <c:strRef>
              <c:f>'Crude Rates &amp; %'!$C$19:$L$19</c:f>
              <c:strCache>
                <c:ptCount val="10"/>
                <c:pt idx="0">
                  <c:v>2007/08</c:v>
                </c:pt>
                <c:pt idx="1">
                  <c:v>2008/09</c:v>
                </c:pt>
                <c:pt idx="2">
                  <c:v>2009/10</c:v>
                </c:pt>
                <c:pt idx="3">
                  <c:v>2010/11</c:v>
                </c:pt>
                <c:pt idx="4">
                  <c:v>2011/12</c:v>
                </c:pt>
                <c:pt idx="5">
                  <c:v>2012/13</c:v>
                </c:pt>
                <c:pt idx="6">
                  <c:v>2013/14</c:v>
                </c:pt>
                <c:pt idx="7">
                  <c:v>2014/15</c:v>
                </c:pt>
                <c:pt idx="8">
                  <c:v>2015/16</c:v>
                </c:pt>
                <c:pt idx="9">
                  <c:v>2016/17</c:v>
                </c:pt>
              </c:strCache>
            </c:strRef>
          </c:cat>
          <c:val>
            <c:numRef>
              <c:f>'Crude Rates &amp; %'!$C$26:$L$26</c:f>
              <c:numCache>
                <c:formatCode>0.0</c:formatCode>
                <c:ptCount val="10"/>
                <c:pt idx="0">
                  <c:v>9.30805361438882</c:v>
                </c:pt>
                <c:pt idx="1">
                  <c:v>14.230216441592075</c:v>
                </c:pt>
                <c:pt idx="2">
                  <c:v>9.9075063514192507</c:v>
                </c:pt>
                <c:pt idx="3">
                  <c:v>10.500304508830755</c:v>
                </c:pt>
                <c:pt idx="4">
                  <c:v>7.8487391000635753</c:v>
                </c:pt>
                <c:pt idx="5">
                  <c:v>20.31884964051266</c:v>
                </c:pt>
                <c:pt idx="6">
                  <c:v>9.3404839927455576</c:v>
                </c:pt>
                <c:pt idx="7">
                  <c:v>9.6068578185042863</c:v>
                </c:pt>
                <c:pt idx="8">
                  <c:v>17.603309422171368</c:v>
                </c:pt>
                <c:pt idx="9">
                  <c:v>10.881313882380251</c:v>
                </c:pt>
              </c:numCache>
            </c:numRef>
          </c:val>
          <c:smooth val="0"/>
          <c:extLst>
            <c:ext xmlns:c16="http://schemas.microsoft.com/office/drawing/2014/chart" uri="{C3380CC4-5D6E-409C-BE32-E72D297353CC}">
              <c16:uniqueId val="{00000003-550D-2748-957C-B2EB6AA38D98}"/>
            </c:ext>
          </c:extLst>
        </c:ser>
        <c:ser>
          <c:idx val="4"/>
          <c:order val="4"/>
          <c:tx>
            <c:strRef>
              <c:f>'Crude Rates &amp; %'!$B$27</c:f>
              <c:strCache>
                <c:ptCount val="1"/>
                <c:pt idx="0">
                  <c:v>SIMD Q5 (least deprived) rate</c:v>
                </c:pt>
              </c:strCache>
            </c:strRef>
          </c:tx>
          <c:spPr>
            <a:ln w="44450">
              <a:solidFill>
                <a:srgbClr val="4F81BD">
                  <a:tint val="77000"/>
                  <a:shade val="95000"/>
                  <a:satMod val="105000"/>
                </a:srgbClr>
              </a:solidFill>
              <a:prstDash val="sysDot"/>
            </a:ln>
          </c:spPr>
          <c:marker>
            <c:symbol val="x"/>
            <c:size val="9"/>
            <c:spPr>
              <a:noFill/>
              <a:ln>
                <a:solidFill>
                  <a:schemeClr val="tx1"/>
                </a:solidFill>
              </a:ln>
            </c:spPr>
          </c:marker>
          <c:cat>
            <c:strRef>
              <c:f>'Crude Rates &amp; %'!$C$19:$L$19</c:f>
              <c:strCache>
                <c:ptCount val="10"/>
                <c:pt idx="0">
                  <c:v>2007/08</c:v>
                </c:pt>
                <c:pt idx="1">
                  <c:v>2008/09</c:v>
                </c:pt>
                <c:pt idx="2">
                  <c:v>2009/10</c:v>
                </c:pt>
                <c:pt idx="3">
                  <c:v>2010/11</c:v>
                </c:pt>
                <c:pt idx="4">
                  <c:v>2011/12</c:v>
                </c:pt>
                <c:pt idx="5">
                  <c:v>2012/13</c:v>
                </c:pt>
                <c:pt idx="6">
                  <c:v>2013/14</c:v>
                </c:pt>
                <c:pt idx="7">
                  <c:v>2014/15</c:v>
                </c:pt>
                <c:pt idx="8">
                  <c:v>2015/16</c:v>
                </c:pt>
                <c:pt idx="9">
                  <c:v>2016/17</c:v>
                </c:pt>
              </c:strCache>
            </c:strRef>
          </c:cat>
          <c:val>
            <c:numRef>
              <c:f>'Crude Rates &amp; %'!$C$27:$L$27</c:f>
              <c:numCache>
                <c:formatCode>0.0</c:formatCode>
                <c:ptCount val="10"/>
                <c:pt idx="0">
                  <c:v>3.7966513535062076</c:v>
                </c:pt>
                <c:pt idx="1">
                  <c:v>4.3343753894165395</c:v>
                </c:pt>
                <c:pt idx="2">
                  <c:v>2.6958392417143382</c:v>
                </c:pt>
                <c:pt idx="3">
                  <c:v>4.8341873731025817</c:v>
                </c:pt>
                <c:pt idx="4">
                  <c:v>5.020136324590859</c:v>
                </c:pt>
                <c:pt idx="5">
                  <c:v>5.0016116304142448</c:v>
                </c:pt>
                <c:pt idx="6">
                  <c:v>3.3226270904862112</c:v>
                </c:pt>
                <c:pt idx="7">
                  <c:v>3.2242636587869247</c:v>
                </c:pt>
                <c:pt idx="8">
                  <c:v>6.3871235589052473</c:v>
                </c:pt>
                <c:pt idx="9">
                  <c:v>4.2136089033556123</c:v>
                </c:pt>
              </c:numCache>
            </c:numRef>
          </c:val>
          <c:smooth val="0"/>
          <c:extLst>
            <c:ext xmlns:c16="http://schemas.microsoft.com/office/drawing/2014/chart" uri="{C3380CC4-5D6E-409C-BE32-E72D297353CC}">
              <c16:uniqueId val="{00000004-550D-2748-957C-B2EB6AA38D98}"/>
            </c:ext>
          </c:extLst>
        </c:ser>
        <c:dLbls>
          <c:showLegendKey val="0"/>
          <c:showVal val="0"/>
          <c:showCatName val="0"/>
          <c:showSerName val="0"/>
          <c:showPercent val="0"/>
          <c:showBubbleSize val="0"/>
        </c:dLbls>
        <c:marker val="1"/>
        <c:smooth val="0"/>
        <c:axId val="76087296"/>
        <c:axId val="76089216"/>
      </c:lineChart>
      <c:catAx>
        <c:axId val="76087296"/>
        <c:scaling>
          <c:orientation val="minMax"/>
        </c:scaling>
        <c:delete val="0"/>
        <c:axPos val="b"/>
        <c:numFmt formatCode="General" sourceLinked="0"/>
        <c:majorTickMark val="none"/>
        <c:minorTickMark val="none"/>
        <c:tickLblPos val="nextTo"/>
        <c:crossAx val="76089216"/>
        <c:crosses val="autoZero"/>
        <c:auto val="1"/>
        <c:lblAlgn val="ctr"/>
        <c:lblOffset val="100"/>
        <c:noMultiLvlLbl val="0"/>
      </c:catAx>
      <c:valAx>
        <c:axId val="76089216"/>
        <c:scaling>
          <c:orientation val="minMax"/>
        </c:scaling>
        <c:delete val="0"/>
        <c:axPos val="l"/>
        <c:title>
          <c:tx>
            <c:rich>
              <a:bodyPr/>
              <a:lstStyle/>
              <a:p>
                <a:pPr>
                  <a:defRPr sz="1100"/>
                </a:pPr>
                <a:r>
                  <a:rPr lang="en-US" sz="1100"/>
                  <a:t>rate per 100,000</a:t>
                </a:r>
              </a:p>
            </c:rich>
          </c:tx>
          <c:layout>
            <c:manualLayout>
              <c:xMode val="edge"/>
              <c:yMode val="edge"/>
              <c:x val="9.0942599889571082E-2"/>
              <c:y val="0.39354034722904757"/>
            </c:manualLayout>
          </c:layout>
          <c:overlay val="0"/>
        </c:title>
        <c:numFmt formatCode="0.0" sourceLinked="1"/>
        <c:majorTickMark val="none"/>
        <c:minorTickMark val="none"/>
        <c:tickLblPos val="nextTo"/>
        <c:crossAx val="76087296"/>
        <c:crosses val="autoZero"/>
        <c:crossBetween val="between"/>
      </c:valAx>
      <c:dTable>
        <c:showHorzBorder val="1"/>
        <c:showVertBorder val="1"/>
        <c:showOutline val="1"/>
        <c:showKeys val="1"/>
      </c:dTable>
      <c:spPr>
        <a:noFill/>
        <a:ln w="25400">
          <a:noFill/>
        </a:ln>
      </c:spPr>
    </c:plotArea>
    <c:plotVisOnly val="1"/>
    <c:dispBlanksAs val="gap"/>
    <c:showDLblsOverMax val="0"/>
  </c:chart>
  <c:spPr>
    <a:ln>
      <a:noFill/>
    </a:ln>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6616" tIns="48308" rIns="96616" bIns="48308" rtlCol="0"/>
          <a:lstStyle>
            <a:lvl1pPr algn="l" fontAlgn="auto">
              <a:spcBef>
                <a:spcPts val="0"/>
              </a:spcBef>
              <a:spcAft>
                <a:spcPts val="0"/>
              </a:spcAft>
              <a:defRPr sz="1300">
                <a:latin typeface="+mn-lt"/>
                <a:cs typeface="+mn-cs"/>
              </a:defRPr>
            </a:lvl1pPr>
          </a:lstStyle>
          <a:p>
            <a:pPr>
              <a:defRPr/>
            </a:pPr>
            <a:endParaRPr lang="en-GB"/>
          </a:p>
        </p:txBody>
      </p:sp>
      <p:sp>
        <p:nvSpPr>
          <p:cNvPr id="3" name="Date Placeholder 2"/>
          <p:cNvSpPr>
            <a:spLocks noGrp="1"/>
          </p:cNvSpPr>
          <p:nvPr>
            <p:ph type="dt" sz="quarter" idx="1"/>
          </p:nvPr>
        </p:nvSpPr>
        <p:spPr>
          <a:xfrm>
            <a:off x="3902075" y="0"/>
            <a:ext cx="2984500" cy="501650"/>
          </a:xfrm>
          <a:prstGeom prst="rect">
            <a:avLst/>
          </a:prstGeom>
        </p:spPr>
        <p:txBody>
          <a:bodyPr vert="horz" lIns="96616" tIns="48308" rIns="96616" bIns="48308" rtlCol="0"/>
          <a:lstStyle>
            <a:lvl1pPr algn="r" fontAlgn="auto">
              <a:spcBef>
                <a:spcPts val="0"/>
              </a:spcBef>
              <a:spcAft>
                <a:spcPts val="0"/>
              </a:spcAft>
              <a:defRPr sz="1300">
                <a:latin typeface="+mn-lt"/>
                <a:cs typeface="+mn-cs"/>
              </a:defRPr>
            </a:lvl1pPr>
          </a:lstStyle>
          <a:p>
            <a:pPr>
              <a:defRPr/>
            </a:pPr>
            <a:fld id="{C1E97C97-9D76-4E9A-8E48-231D1C0E3399}" type="datetimeFigureOut">
              <a:rPr lang="en-GB"/>
              <a:pPr>
                <a:defRPr/>
              </a:pPr>
              <a:t>17/06/2019</a:t>
            </a:fld>
            <a:endParaRPr lang="en-GB"/>
          </a:p>
        </p:txBody>
      </p:sp>
      <p:sp>
        <p:nvSpPr>
          <p:cNvPr id="4" name="Footer Placeholder 3"/>
          <p:cNvSpPr>
            <a:spLocks noGrp="1"/>
          </p:cNvSpPr>
          <p:nvPr>
            <p:ph type="ftr" sz="quarter" idx="2"/>
          </p:nvPr>
        </p:nvSpPr>
        <p:spPr>
          <a:xfrm>
            <a:off x="0" y="9517063"/>
            <a:ext cx="2984500" cy="501650"/>
          </a:xfrm>
          <a:prstGeom prst="rect">
            <a:avLst/>
          </a:prstGeom>
        </p:spPr>
        <p:txBody>
          <a:bodyPr vert="horz" lIns="96616" tIns="48308" rIns="96616" bIns="48308" rtlCol="0" anchor="b"/>
          <a:lstStyle>
            <a:lvl1pPr algn="l" fontAlgn="auto">
              <a:spcBef>
                <a:spcPts val="0"/>
              </a:spcBef>
              <a:spcAft>
                <a:spcPts val="0"/>
              </a:spcAft>
              <a:defRPr sz="1300">
                <a:latin typeface="+mn-lt"/>
                <a:cs typeface="+mn-cs"/>
              </a:defRPr>
            </a:lvl1pPr>
          </a:lstStyle>
          <a:p>
            <a:pPr>
              <a:defRPr/>
            </a:pPr>
            <a:endParaRPr lang="en-GB"/>
          </a:p>
        </p:txBody>
      </p:sp>
      <p:sp>
        <p:nvSpPr>
          <p:cNvPr id="5" name="Slide Number Placeholder 4"/>
          <p:cNvSpPr>
            <a:spLocks noGrp="1"/>
          </p:cNvSpPr>
          <p:nvPr>
            <p:ph type="sldNum" sz="quarter" idx="3"/>
          </p:nvPr>
        </p:nvSpPr>
        <p:spPr>
          <a:xfrm>
            <a:off x="3902075" y="9517063"/>
            <a:ext cx="2984500" cy="501650"/>
          </a:xfrm>
          <a:prstGeom prst="rect">
            <a:avLst/>
          </a:prstGeom>
        </p:spPr>
        <p:txBody>
          <a:bodyPr vert="horz" lIns="96616" tIns="48308" rIns="96616" bIns="48308" rtlCol="0" anchor="b"/>
          <a:lstStyle>
            <a:lvl1pPr algn="r" fontAlgn="auto">
              <a:spcBef>
                <a:spcPts val="0"/>
              </a:spcBef>
              <a:spcAft>
                <a:spcPts val="0"/>
              </a:spcAft>
              <a:defRPr sz="1300">
                <a:latin typeface="+mn-lt"/>
                <a:cs typeface="+mn-cs"/>
              </a:defRPr>
            </a:lvl1pPr>
          </a:lstStyle>
          <a:p>
            <a:pPr>
              <a:defRPr/>
            </a:pPr>
            <a:fld id="{B8BF0133-E371-4D3A-92AD-A7DE18863A8A}"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6616" tIns="48308" rIns="96616" bIns="48308" rtlCol="0"/>
          <a:lstStyle>
            <a:lvl1pPr algn="l" fontAlgn="auto">
              <a:spcBef>
                <a:spcPts val="0"/>
              </a:spcBef>
              <a:spcAft>
                <a:spcPts val="0"/>
              </a:spcAft>
              <a:defRPr sz="1300">
                <a:latin typeface="+mn-lt"/>
                <a:cs typeface="+mn-cs"/>
              </a:defRPr>
            </a:lvl1pPr>
          </a:lstStyle>
          <a:p>
            <a:pPr>
              <a:defRPr/>
            </a:pPr>
            <a:endParaRPr lang="en-GB"/>
          </a:p>
        </p:txBody>
      </p:sp>
      <p:sp>
        <p:nvSpPr>
          <p:cNvPr id="3" name="Date Placeholder 2"/>
          <p:cNvSpPr>
            <a:spLocks noGrp="1"/>
          </p:cNvSpPr>
          <p:nvPr>
            <p:ph type="dt" idx="1"/>
          </p:nvPr>
        </p:nvSpPr>
        <p:spPr>
          <a:xfrm>
            <a:off x="3902075" y="0"/>
            <a:ext cx="2984500" cy="501650"/>
          </a:xfrm>
          <a:prstGeom prst="rect">
            <a:avLst/>
          </a:prstGeom>
        </p:spPr>
        <p:txBody>
          <a:bodyPr vert="horz" lIns="96616" tIns="48308" rIns="96616" bIns="48308" rtlCol="0"/>
          <a:lstStyle>
            <a:lvl1pPr algn="r" fontAlgn="auto">
              <a:spcBef>
                <a:spcPts val="0"/>
              </a:spcBef>
              <a:spcAft>
                <a:spcPts val="0"/>
              </a:spcAft>
              <a:defRPr sz="1300">
                <a:latin typeface="+mn-lt"/>
                <a:cs typeface="+mn-cs"/>
              </a:defRPr>
            </a:lvl1pPr>
          </a:lstStyle>
          <a:p>
            <a:pPr>
              <a:defRPr/>
            </a:pPr>
            <a:fld id="{1BD3942B-C4A7-4D0B-97F0-E43772E903A1}" type="datetimeFigureOut">
              <a:rPr lang="en-GB"/>
              <a:pPr>
                <a:defRPr/>
              </a:pPr>
              <a:t>17/06/2019</a:t>
            </a:fld>
            <a:endParaRPr lang="en-GB"/>
          </a:p>
        </p:txBody>
      </p:sp>
      <p:sp>
        <p:nvSpPr>
          <p:cNvPr id="4" name="Slide Image Placeholder 3"/>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6616" tIns="48308" rIns="96616" bIns="48308" rtlCol="0" anchor="ctr"/>
          <a:lstStyle/>
          <a:p>
            <a:pPr lvl="0"/>
            <a:endParaRPr lang="en-GB" noProof="0"/>
          </a:p>
        </p:txBody>
      </p:sp>
      <p:sp>
        <p:nvSpPr>
          <p:cNvPr id="5" name="Notes Placeholder 4"/>
          <p:cNvSpPr>
            <a:spLocks noGrp="1"/>
          </p:cNvSpPr>
          <p:nvPr>
            <p:ph type="body" sz="quarter" idx="3"/>
          </p:nvPr>
        </p:nvSpPr>
        <p:spPr>
          <a:xfrm>
            <a:off x="688975" y="4759325"/>
            <a:ext cx="5510213" cy="4510088"/>
          </a:xfrm>
          <a:prstGeom prst="rect">
            <a:avLst/>
          </a:prstGeom>
        </p:spPr>
        <p:txBody>
          <a:bodyPr vert="horz" lIns="96616" tIns="48308" rIns="96616" bIns="48308"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517063"/>
            <a:ext cx="2984500" cy="501650"/>
          </a:xfrm>
          <a:prstGeom prst="rect">
            <a:avLst/>
          </a:prstGeom>
        </p:spPr>
        <p:txBody>
          <a:bodyPr vert="horz" lIns="96616" tIns="48308" rIns="96616" bIns="48308" rtlCol="0" anchor="b"/>
          <a:lstStyle>
            <a:lvl1pPr algn="l" fontAlgn="auto">
              <a:spcBef>
                <a:spcPts val="0"/>
              </a:spcBef>
              <a:spcAft>
                <a:spcPts val="0"/>
              </a:spcAft>
              <a:defRPr sz="13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902075" y="9517063"/>
            <a:ext cx="2984500" cy="501650"/>
          </a:xfrm>
          <a:prstGeom prst="rect">
            <a:avLst/>
          </a:prstGeom>
        </p:spPr>
        <p:txBody>
          <a:bodyPr vert="horz" lIns="96616" tIns="48308" rIns="96616" bIns="48308" rtlCol="0" anchor="b"/>
          <a:lstStyle>
            <a:lvl1pPr algn="r" fontAlgn="auto">
              <a:spcBef>
                <a:spcPts val="0"/>
              </a:spcBef>
              <a:spcAft>
                <a:spcPts val="0"/>
              </a:spcAft>
              <a:defRPr sz="1300">
                <a:latin typeface="+mn-lt"/>
                <a:cs typeface="+mn-cs"/>
              </a:defRPr>
            </a:lvl1pPr>
          </a:lstStyle>
          <a:p>
            <a:pPr>
              <a:defRPr/>
            </a:pPr>
            <a:fld id="{1726F28C-1D70-40A6-95ED-31476A995678}"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txBox="1">
            <a:spLocks noGrp="1" noChangeArrowheads="1"/>
          </p:cNvSpPr>
          <p:nvPr/>
        </p:nvSpPr>
        <p:spPr bwMode="auto">
          <a:xfrm>
            <a:off x="3902075" y="9518650"/>
            <a:ext cx="2984500" cy="500063"/>
          </a:xfrm>
          <a:prstGeom prst="rect">
            <a:avLst/>
          </a:prstGeom>
          <a:noFill/>
          <a:ln w="9525">
            <a:noFill/>
            <a:miter lim="800000"/>
            <a:headEnd/>
            <a:tailEnd/>
          </a:ln>
        </p:spPr>
        <p:txBody>
          <a:bodyPr lIns="94137" tIns="47069" rIns="94137" bIns="47069" anchor="b"/>
          <a:lstStyle/>
          <a:p>
            <a:pPr algn="r"/>
            <a:fld id="{D1D2560B-FCD9-489B-94CF-2AAF428FA8BB}" type="slidenum">
              <a:rPr lang="en-GB" altLang="en-US" sz="1200">
                <a:latin typeface="Calibri" pitchFamily="34" charset="0"/>
              </a:rPr>
              <a:pPr algn="r"/>
              <a:t>1</a:t>
            </a:fld>
            <a:endParaRPr lang="en-GB" altLang="en-US" sz="1200">
              <a:latin typeface="Calibri" pitchFamily="34" charset="0"/>
            </a:endParaRPr>
          </a:p>
        </p:txBody>
      </p:sp>
      <p:sp>
        <p:nvSpPr>
          <p:cNvPr id="16386" name="Rectangle 7"/>
          <p:cNvSpPr txBox="1">
            <a:spLocks noGrp="1" noChangeArrowheads="1"/>
          </p:cNvSpPr>
          <p:nvPr/>
        </p:nvSpPr>
        <p:spPr bwMode="auto">
          <a:xfrm>
            <a:off x="3902075" y="9518650"/>
            <a:ext cx="2984500" cy="500063"/>
          </a:xfrm>
          <a:prstGeom prst="rect">
            <a:avLst/>
          </a:prstGeom>
          <a:noFill/>
          <a:ln w="9525">
            <a:noFill/>
            <a:miter lim="800000"/>
            <a:headEnd/>
            <a:tailEnd/>
          </a:ln>
        </p:spPr>
        <p:txBody>
          <a:bodyPr lIns="94137" tIns="47069" rIns="94137" bIns="47069" anchor="b"/>
          <a:lstStyle/>
          <a:p>
            <a:pPr algn="r"/>
            <a:fld id="{98E6DE3B-A4B8-4194-8AB7-9D5CC1274E56}" type="slidenum">
              <a:rPr lang="en-GB" altLang="en-US" sz="1200">
                <a:latin typeface="Calibri" pitchFamily="34" charset="0"/>
              </a:rPr>
              <a:pPr algn="r"/>
              <a:t>1</a:t>
            </a:fld>
            <a:endParaRPr lang="en-GB" altLang="en-US" sz="1200">
              <a:latin typeface="Calibri" pitchFamily="34" charset="0"/>
            </a:endParaRPr>
          </a:p>
        </p:txBody>
      </p:sp>
      <p:sp>
        <p:nvSpPr>
          <p:cNvPr id="16387" name="Rectangle 2"/>
          <p:cNvSpPr>
            <a:spLocks noGrp="1" noRot="1" noChangeAspect="1" noChangeArrowheads="1" noTextEdit="1"/>
          </p:cNvSpPr>
          <p:nvPr>
            <p:ph type="sldImg"/>
          </p:nvPr>
        </p:nvSpPr>
        <p:spPr bwMode="auto">
          <a:xfrm>
            <a:off x="939800" y="752475"/>
            <a:ext cx="5010150" cy="3757613"/>
          </a:xfrm>
          <a:noFill/>
          <a:ln>
            <a:solidFill>
              <a:srgbClr val="000000"/>
            </a:solidFill>
            <a:miter lim="800000"/>
            <a:headEnd/>
            <a:tailEnd/>
          </a:ln>
        </p:spPr>
      </p:sp>
      <p:sp>
        <p:nvSpPr>
          <p:cNvPr id="16388" name="Rectangle 3"/>
          <p:cNvSpPr>
            <a:spLocks noGrp="1" noChangeArrowheads="1"/>
          </p:cNvSpPr>
          <p:nvPr>
            <p:ph type="body" idx="1"/>
          </p:nvPr>
        </p:nvSpPr>
        <p:spPr bwMode="auto">
          <a:xfrm>
            <a:off x="688975" y="4759325"/>
            <a:ext cx="5510213" cy="4508500"/>
          </a:xfrm>
          <a:noFill/>
        </p:spPr>
        <p:txBody>
          <a:bodyPr wrap="square" lIns="94137" tIns="47069" rIns="94137" bIns="47069" numCol="1" anchor="t" anchorCtr="0" compatLnSpc="1">
            <a:prstTxWarp prst="textNoShape">
              <a:avLst/>
            </a:prstTxWarp>
          </a:bodyPr>
          <a:lstStyle/>
          <a:p>
            <a:pPr eaLnBrk="1" hangingPunct="1"/>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E2538E-C198-4BCB-B528-19B082C8D418}" type="slidenum">
              <a:rPr lang="en-GB" altLang="en-US"/>
              <a:pPr fontAlgn="base">
                <a:spcBef>
                  <a:spcPct val="0"/>
                </a:spcBef>
                <a:spcAft>
                  <a:spcPct val="0"/>
                </a:spcAft>
                <a:defRPr/>
              </a:pPr>
              <a:t>24</a:t>
            </a:fld>
            <a:endParaRPr lang="en-GB" altLang="en-US"/>
          </a:p>
        </p:txBody>
      </p:sp>
      <p:sp>
        <p:nvSpPr>
          <p:cNvPr id="56322" name="Rectangle 7"/>
          <p:cNvSpPr txBox="1">
            <a:spLocks noGrp="1" noChangeArrowheads="1"/>
          </p:cNvSpPr>
          <p:nvPr/>
        </p:nvSpPr>
        <p:spPr bwMode="auto">
          <a:xfrm>
            <a:off x="3902075" y="9517063"/>
            <a:ext cx="2984500" cy="501650"/>
          </a:xfrm>
          <a:prstGeom prst="rect">
            <a:avLst/>
          </a:prstGeom>
          <a:noFill/>
          <a:ln w="9525">
            <a:noFill/>
            <a:miter lim="800000"/>
            <a:headEnd/>
            <a:tailEnd/>
          </a:ln>
        </p:spPr>
        <p:txBody>
          <a:bodyPr lIns="96616" tIns="48308" rIns="96616" bIns="48308" anchor="b"/>
          <a:lstStyle/>
          <a:p>
            <a:pPr algn="r"/>
            <a:fld id="{5C89C5A9-39B9-4DFA-A051-5B52EBF5C636}" type="slidenum">
              <a:rPr lang="en-GB" altLang="en-US" sz="1300"/>
              <a:pPr algn="r"/>
              <a:t>24</a:t>
            </a:fld>
            <a:endParaRPr lang="en-GB" altLang="en-US" sz="1300"/>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4" name="Rectangle 3"/>
          <p:cNvSpPr>
            <a:spLocks noGrp="1" noChangeArrowheads="1"/>
          </p:cNvSpPr>
          <p:nvPr>
            <p:ph type="body" idx="1"/>
          </p:nvPr>
        </p:nvSpPr>
        <p:spPr bwMode="auto">
          <a:xfrm>
            <a:off x="919163" y="4759325"/>
            <a:ext cx="5049837" cy="4510088"/>
          </a:xfrm>
          <a:noFill/>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a:extLst>
              <a:ext uri="{FF2B5EF4-FFF2-40B4-BE49-F238E27FC236}">
                <a16:creationId xmlns:a16="http://schemas.microsoft.com/office/drawing/2014/main" id="{4CE08E5F-8368-7D43-825E-E629CA97E09F}"/>
              </a:ext>
            </a:extLst>
          </p:cNvPr>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45036500-1306-074E-A8CE-2415BBCB31A3}" type="slidenum">
              <a:rPr lang="en-GB" altLang="en-US"/>
              <a:pPr eaLnBrk="1" hangingPunct="1">
                <a:spcBef>
                  <a:spcPct val="0"/>
                </a:spcBef>
              </a:pPr>
              <a:t>30</a:t>
            </a:fld>
            <a:endParaRPr lang="en-GB" altLang="en-US"/>
          </a:p>
        </p:txBody>
      </p:sp>
      <p:sp>
        <p:nvSpPr>
          <p:cNvPr id="174083" name="Rectangle 7">
            <a:extLst>
              <a:ext uri="{FF2B5EF4-FFF2-40B4-BE49-F238E27FC236}">
                <a16:creationId xmlns:a16="http://schemas.microsoft.com/office/drawing/2014/main" id="{9D946319-8AA0-2D40-A1BE-CED6419D2CB8}"/>
              </a:ext>
            </a:extLst>
          </p:cNvPr>
          <p:cNvSpPr txBox="1">
            <a:spLocks noGrp="1" noChangeArrowheads="1"/>
          </p:cNvSpPr>
          <p:nvPr/>
        </p:nvSpPr>
        <p:spPr bwMode="auto">
          <a:xfrm>
            <a:off x="3778250" y="9264650"/>
            <a:ext cx="288925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92A382D4-BAD2-BB43-9FE1-1D92B7009943}" type="slidenum">
              <a:rPr lang="en-GB" altLang="en-US"/>
              <a:pPr algn="r" eaLnBrk="1" hangingPunct="1">
                <a:spcBef>
                  <a:spcPct val="0"/>
                </a:spcBef>
              </a:pPr>
              <a:t>30</a:t>
            </a:fld>
            <a:endParaRPr lang="en-GB" altLang="en-US"/>
          </a:p>
        </p:txBody>
      </p:sp>
      <p:sp>
        <p:nvSpPr>
          <p:cNvPr id="174084" name="Rectangle 2">
            <a:extLst>
              <a:ext uri="{FF2B5EF4-FFF2-40B4-BE49-F238E27FC236}">
                <a16:creationId xmlns:a16="http://schemas.microsoft.com/office/drawing/2014/main" id="{FE6B6ECC-86F1-3145-848E-700C3A1E6C44}"/>
              </a:ext>
            </a:extLst>
          </p:cNvPr>
          <p:cNvSpPr>
            <a:spLocks noGrp="1" noRot="1" noChangeAspect="1" noChangeArrowheads="1" noTextEdit="1"/>
          </p:cNvSpPr>
          <p:nvPr>
            <p:ph type="sldImg"/>
          </p:nvPr>
        </p:nvSpPr>
        <p:spPr>
          <a:ln/>
        </p:spPr>
      </p:sp>
      <p:sp>
        <p:nvSpPr>
          <p:cNvPr id="174085" name="Rectangle 3">
            <a:extLst>
              <a:ext uri="{FF2B5EF4-FFF2-40B4-BE49-F238E27FC236}">
                <a16:creationId xmlns:a16="http://schemas.microsoft.com/office/drawing/2014/main" id="{318AB8E3-8085-2049-9D5F-9719A68552F1}"/>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978441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E3C3E0-51BF-47EB-A9DD-E921D95AA823}" type="slidenum">
              <a:rPr lang="en-GB"/>
              <a:pPr fontAlgn="base">
                <a:spcBef>
                  <a:spcPct val="0"/>
                </a:spcBef>
                <a:spcAft>
                  <a:spcPct val="0"/>
                </a:spcAft>
                <a:defRPr/>
              </a:pPr>
              <a:t>39</a:t>
            </a:fld>
            <a:endParaRPr lang="en-GB"/>
          </a:p>
        </p:txBody>
      </p:sp>
      <p:sp>
        <p:nvSpPr>
          <p:cNvPr id="67586" name="Rectangle 7"/>
          <p:cNvSpPr txBox="1">
            <a:spLocks noGrp="1" noChangeArrowheads="1"/>
          </p:cNvSpPr>
          <p:nvPr/>
        </p:nvSpPr>
        <p:spPr bwMode="auto">
          <a:xfrm>
            <a:off x="3902075" y="9517063"/>
            <a:ext cx="2984500" cy="501650"/>
          </a:xfrm>
          <a:prstGeom prst="rect">
            <a:avLst/>
          </a:prstGeom>
          <a:noFill/>
          <a:ln w="9525">
            <a:noFill/>
            <a:miter lim="800000"/>
            <a:headEnd/>
            <a:tailEnd/>
          </a:ln>
        </p:spPr>
        <p:txBody>
          <a:bodyPr lIns="96616" tIns="48308" rIns="96616" bIns="48308" anchor="b"/>
          <a:lstStyle/>
          <a:p>
            <a:pPr algn="r"/>
            <a:fld id="{A90FB11B-7433-48B6-9AFB-C0D727262B09}" type="slidenum">
              <a:rPr lang="en-GB" sz="1300">
                <a:latin typeface="Calibri" pitchFamily="34" charset="0"/>
              </a:rPr>
              <a:pPr algn="r"/>
              <a:t>39</a:t>
            </a:fld>
            <a:endParaRPr lang="en-GB" sz="1300">
              <a:latin typeface="Calibri" pitchFamily="34" charset="0"/>
            </a:endParaRPr>
          </a:p>
        </p:txBody>
      </p:sp>
      <p:sp>
        <p:nvSpPr>
          <p:cNvPr id="675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75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a:t>Before beginning neuropsychological assessment exclusion of medical problems, screening for other mental health difficulties etc should take place to exclude other diagnoses at this point. </a:t>
            </a:r>
          </a:p>
          <a:p>
            <a:pPr eaLnBrk="1" hangingPunct="1">
              <a:spcBef>
                <a:spcPct val="0"/>
              </a:spcBef>
            </a:pPr>
            <a:endParaRPr lang="en-GB"/>
          </a:p>
          <a:p>
            <a:pPr eaLnBrk="1" hangingPunct="1">
              <a:spcBef>
                <a:spcPct val="0"/>
              </a:spcBef>
            </a:pPr>
            <a:r>
              <a:rPr lang="en-GB"/>
              <a:t>In addition difficulties such as anxiety, depression etc can affect performance on cognitive tests.</a:t>
            </a:r>
          </a:p>
          <a:p>
            <a:pPr eaLnBrk="1" hangingPunct="1">
              <a:spcBef>
                <a:spcPct val="0"/>
              </a:spcBef>
            </a:pPr>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noTextEdit="1"/>
          </p:cNvSpPr>
          <p:nvPr>
            <p:ph type="sldImg"/>
          </p:nvPr>
        </p:nvSpPr>
        <p:spPr bwMode="auto">
          <a:xfrm>
            <a:off x="939800" y="750888"/>
            <a:ext cx="5010150" cy="3757612"/>
          </a:xfrm>
          <a:noFill/>
          <a:ln>
            <a:solidFill>
              <a:srgbClr val="000000"/>
            </a:solidFill>
            <a:miter lim="800000"/>
            <a:headEnd/>
            <a:tailEnd/>
          </a:ln>
        </p:spPr>
      </p:sp>
      <p:sp>
        <p:nvSpPr>
          <p:cNvPr id="880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p>
        </p:txBody>
      </p:sp>
      <p:sp>
        <p:nvSpPr>
          <p:cNvPr id="88067" name="Slide Number Placeholder 3"/>
          <p:cNvSpPr txBox="1">
            <a:spLocks noGrp="1"/>
          </p:cNvSpPr>
          <p:nvPr/>
        </p:nvSpPr>
        <p:spPr bwMode="auto">
          <a:xfrm>
            <a:off x="3902075" y="9517063"/>
            <a:ext cx="2984500" cy="501650"/>
          </a:xfrm>
          <a:prstGeom prst="rect">
            <a:avLst/>
          </a:prstGeom>
          <a:noFill/>
          <a:ln w="9525">
            <a:noFill/>
            <a:miter lim="800000"/>
            <a:headEnd/>
            <a:tailEnd/>
          </a:ln>
        </p:spPr>
        <p:txBody>
          <a:bodyPr lIns="96616" tIns="48308" rIns="96616" bIns="48308" anchor="b"/>
          <a:lstStyle/>
          <a:p>
            <a:pPr algn="r" defTabSz="966788"/>
            <a:fld id="{EC5BC176-9314-4A8B-B8A2-678A8BAECAB0}" type="slidenum">
              <a:rPr lang="en-GB" sz="1300">
                <a:latin typeface="Calibri" pitchFamily="34" charset="0"/>
              </a:rPr>
              <a:pPr algn="r" defTabSz="966788"/>
              <a:t>54</a:t>
            </a:fld>
            <a:endParaRPr lang="en-GB" sz="13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19DF98F2-57F5-421B-8E58-B847D059A344}" type="datetimeFigureOut">
              <a:rPr lang="en-GB"/>
              <a:pPr>
                <a:defRPr/>
              </a:pPr>
              <a:t>17/06/2019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FA5398B-0CF1-41B4-8AAA-E64B6CEFD7C6}"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9CD936BE-C8B0-404C-BDF0-42F40DD6A64B}" type="datetimeFigureOut">
              <a:rPr lang="en-GB"/>
              <a:pPr>
                <a:defRPr/>
              </a:pPr>
              <a:t>17/06/2019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0B638B5-AE68-4EF5-AEEA-9BB49BD350F9}"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781EBD77-1857-4345-B04A-0F9701010A6E}" type="datetimeFigureOut">
              <a:rPr lang="en-GB"/>
              <a:pPr>
                <a:defRPr/>
              </a:pPr>
              <a:t>17/06/2019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26EE50E-1EFE-4355-BAFB-642192654FE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E6F231E7-279B-4C51-B1DE-430228845F43}" type="datetimeFigureOut">
              <a:rPr lang="en-GB"/>
              <a:pPr>
                <a:defRPr/>
              </a:pPr>
              <a:t>17/06/2019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1DAF8F9-B6F9-4CE7-8B52-6778214B3C11}"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FFB839BD-175D-4812-B5BC-686117C01C86}" type="datetimeFigureOut">
              <a:rPr lang="en-GB"/>
              <a:pPr>
                <a:defRPr/>
              </a:pPr>
              <a:t>17/06/2019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FE25A56-A2D4-42C3-A243-AC25678FD1B7}"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963C72BD-AA3F-44C8-BF1B-FF9AB4990AFE}" type="datetimeFigureOut">
              <a:rPr lang="en-GB"/>
              <a:pPr>
                <a:defRPr/>
              </a:pPr>
              <a:t>17/06/2019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8EC8383C-BADF-468A-9D66-18CEFA662B82}"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6707A3CE-7375-4C32-A32D-B3B617C8325C}" type="datetimeFigureOut">
              <a:rPr lang="en-GB"/>
              <a:pPr>
                <a:defRPr/>
              </a:pPr>
              <a:t>17/06/2019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CFC4EE48-0DBB-44D1-A63B-BEDAD2A50605}"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27716F6C-DEFB-4BD7-9560-EA8BEEC96414}" type="datetimeFigureOut">
              <a:rPr lang="en-GB"/>
              <a:pPr>
                <a:defRPr/>
              </a:pPr>
              <a:t>17/06/2019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431F7724-D6DC-489C-9709-0BE6F6CC8F7A}"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ECDAA4D-77AB-4F09-832A-6A0873CF5CF6}" type="datetimeFigureOut">
              <a:rPr lang="en-GB"/>
              <a:pPr>
                <a:defRPr/>
              </a:pPr>
              <a:t>17/06/2019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35103E12-CF2C-40AA-95CE-CA38AF1BBE1D}"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8691573-70C5-4CA4-926F-CA1CF134F3B8}" type="datetimeFigureOut">
              <a:rPr lang="en-GB"/>
              <a:pPr>
                <a:defRPr/>
              </a:pPr>
              <a:t>17/06/2019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307F898-1A17-4B46-854A-A55F733B6DD4}"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B39316C-2BF5-414C-A29F-B6C01E327447}" type="datetimeFigureOut">
              <a:rPr lang="en-GB"/>
              <a:pPr>
                <a:defRPr/>
              </a:pPr>
              <a:t>17/06/2019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36CCD90-CE2C-4BE2-823F-ABF4729B0236}"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1B20FD2-12DD-4CEE-84D7-CF2683D18603}" type="datetimeFigureOut">
              <a:rPr lang="en-GB"/>
              <a:pPr>
                <a:defRPr/>
              </a:pPr>
              <a:t>17/06/2019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8A67E8E-F688-4D25-96B4-938279E593F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10.png"/></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1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www.bbc.co.uk/news/uk-scotland-44791463" TargetMode="Externa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hyperlink" Target="http://www.rcpsych.ac.uk/files/pdfversion/CR185.pdf" TargetMode="External"/><Relationship Id="rId2" Type="http://schemas.openxmlformats.org/officeDocument/2006/relationships/hyperlink" Target="https://www.mwcscot.org.uk/media/51999/Mr_H_Inquiry.pdf" TargetMode="External"/><Relationship Id="rId1" Type="http://schemas.openxmlformats.org/officeDocument/2006/relationships/slideLayout" Target="../slideLayouts/slideLayout7.xml"/><Relationship Id="rId4" Type="http://schemas.openxmlformats.org/officeDocument/2006/relationships/hyperlink" Target="http://alcalc.oxfordjournals.org/content/alcalc/48/6/704.full.pdf" TargetMode="External"/></Relationships>
</file>

<file path=ppt/slides/_rels/slide59.xml.rels><?xml version="1.0" encoding="UTF-8" standalone="yes"?>
<Relationships xmlns="http://schemas.openxmlformats.org/package/2006/relationships"><Relationship Id="rId2" Type="http://schemas.openxmlformats.org/officeDocument/2006/relationships/hyperlink" Target="http://www.arbd.nhs.uk/Documents/Guidance%20manual.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body" idx="4294967295"/>
          </p:nvPr>
        </p:nvSpPr>
        <p:spPr/>
        <p:txBody>
          <a:bodyPr/>
          <a:lstStyle/>
          <a:p>
            <a:pPr algn="ctr" eaLnBrk="1" hangingPunct="1">
              <a:buFont typeface="Arial" charset="0"/>
              <a:buNone/>
            </a:pPr>
            <a:endParaRPr lang="en-GB" altLang="en-US" sz="6000"/>
          </a:p>
          <a:p>
            <a:pPr algn="ctr" eaLnBrk="1" hangingPunct="1">
              <a:buFont typeface="Arial" charset="0"/>
              <a:buNone/>
            </a:pPr>
            <a:r>
              <a:rPr lang="en-GB" altLang="en-US" sz="6000"/>
              <a:t> Alcohol Related Brain</a:t>
            </a:r>
          </a:p>
          <a:p>
            <a:pPr algn="ctr" eaLnBrk="1" hangingPunct="1">
              <a:buFont typeface="Arial" charset="0"/>
              <a:buNone/>
            </a:pPr>
            <a:r>
              <a:rPr lang="en-GB" altLang="en-US" sz="6000"/>
              <a:t>  Damage Team</a:t>
            </a:r>
            <a:endParaRPr lang="en-US" altLang="en-US" sz="6000"/>
          </a:p>
          <a:p>
            <a:pPr eaLnBrk="1" hangingPunct="1">
              <a:buFont typeface="Arial" charset="0"/>
              <a:buNone/>
            </a:pPr>
            <a:r>
              <a:rPr lang="en-GB" altLang="en-US" sz="1800"/>
              <a:t>55 Hunter Street</a:t>
            </a:r>
          </a:p>
          <a:p>
            <a:pPr eaLnBrk="1" hangingPunct="1">
              <a:buFont typeface="Arial" charset="0"/>
              <a:buNone/>
            </a:pPr>
            <a:r>
              <a:rPr lang="en-GB" altLang="en-US" sz="1800"/>
              <a:t>Glasgow</a:t>
            </a:r>
          </a:p>
          <a:p>
            <a:pPr eaLnBrk="1" hangingPunct="1">
              <a:buFont typeface="Arial" charset="0"/>
              <a:buNone/>
            </a:pPr>
            <a:r>
              <a:rPr lang="en-GB" altLang="en-US" sz="1800"/>
              <a:t>G4 0UP</a:t>
            </a:r>
          </a:p>
          <a:p>
            <a:pPr eaLnBrk="1" hangingPunct="1">
              <a:buFont typeface="Arial" charset="0"/>
              <a:buNone/>
            </a:pPr>
            <a:r>
              <a:rPr lang="en-GB" altLang="en-US" sz="1800"/>
              <a:t>Phone - 0141 553 2937  Fax – 0141 552 9467</a:t>
            </a:r>
          </a:p>
          <a:p>
            <a:pPr eaLnBrk="1" hangingPunct="1">
              <a:buFont typeface="Arial" charset="0"/>
              <a:buNone/>
            </a:pPr>
            <a:r>
              <a:rPr lang="en-GB" altLang="en-US" sz="6000"/>
              <a:t>                </a:t>
            </a:r>
            <a:r>
              <a:rPr lang="en-GB" altLang="en-US"/>
              <a:t> </a:t>
            </a:r>
            <a:r>
              <a:rPr lang="en-GB" altLang="en-US" sz="6000"/>
              <a:t> </a:t>
            </a:r>
          </a:p>
        </p:txBody>
      </p:sp>
      <p:pic>
        <p:nvPicPr>
          <p:cNvPr id="15362" name="Picture 3" descr="GAS_Finalogo"/>
          <p:cNvPicPr>
            <a:picLocks noGrp="1" noChangeAspect="1" noChangeArrowheads="1"/>
          </p:cNvPicPr>
          <p:nvPr>
            <p:ph type="title" idx="4294967295"/>
          </p:nvPr>
        </p:nvPicPr>
        <p:blipFill>
          <a:blip r:embed="rId3"/>
          <a:srcRect/>
          <a:stretch>
            <a:fillRect/>
          </a:stretch>
        </p:blipFill>
        <p:spPr>
          <a:xfrm>
            <a:off x="539750" y="260350"/>
            <a:ext cx="3671888" cy="1389063"/>
          </a:xfrm>
        </p:spPr>
      </p:pic>
      <p:grpSp>
        <p:nvGrpSpPr>
          <p:cNvPr id="15363" name="Group 4"/>
          <p:cNvGrpSpPr>
            <a:grpSpLocks/>
          </p:cNvGrpSpPr>
          <p:nvPr/>
        </p:nvGrpSpPr>
        <p:grpSpPr bwMode="auto">
          <a:xfrm>
            <a:off x="6372225" y="333375"/>
            <a:ext cx="2085975" cy="1223963"/>
            <a:chOff x="8286" y="724"/>
            <a:chExt cx="2760" cy="1440"/>
          </a:xfrm>
        </p:grpSpPr>
        <p:pic>
          <p:nvPicPr>
            <p:cNvPr id="15364" name="Picture 5" descr="GCCcolourlogo20mm"/>
            <p:cNvPicPr preferRelativeResize="0">
              <a:picLocks noChangeAspect="1" noChangeArrowheads="1"/>
            </p:cNvPicPr>
            <p:nvPr/>
          </p:nvPicPr>
          <p:blipFill>
            <a:blip r:embed="rId4"/>
            <a:srcRect/>
            <a:stretch>
              <a:fillRect/>
            </a:stretch>
          </p:blipFill>
          <p:spPr bwMode="auto">
            <a:xfrm>
              <a:off x="8286" y="724"/>
              <a:ext cx="810" cy="1440"/>
            </a:xfrm>
            <a:prstGeom prst="rect">
              <a:avLst/>
            </a:prstGeom>
            <a:noFill/>
            <a:ln w="9525">
              <a:noFill/>
              <a:miter lim="800000"/>
              <a:headEnd/>
              <a:tailEnd/>
            </a:ln>
          </p:spPr>
        </p:pic>
        <p:pic>
          <p:nvPicPr>
            <p:cNvPr id="15365" name="Picture 6" descr="NHSGGC"/>
            <p:cNvPicPr>
              <a:picLocks noChangeAspect="1" noChangeArrowheads="1"/>
            </p:cNvPicPr>
            <p:nvPr/>
          </p:nvPicPr>
          <p:blipFill>
            <a:blip r:embed="rId5"/>
            <a:srcRect/>
            <a:stretch>
              <a:fillRect/>
            </a:stretch>
          </p:blipFill>
          <p:spPr bwMode="auto">
            <a:xfrm>
              <a:off x="9328" y="827"/>
              <a:ext cx="1718" cy="1268"/>
            </a:xfrm>
            <a:prstGeom prst="rect">
              <a:avLst/>
            </a:prstGeom>
            <a:noFill/>
            <a:ln w="9525">
              <a:noFill/>
              <a:miter lim="800000"/>
              <a:headEnd/>
              <a:tailEnd/>
            </a:ln>
          </p:spPr>
        </p:pic>
      </p:gr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73073-7466-2E45-9277-6990B4C25D20}"/>
              </a:ext>
            </a:extLst>
          </p:cNvPr>
          <p:cNvSpPr>
            <a:spLocks noGrp="1"/>
          </p:cNvSpPr>
          <p:nvPr>
            <p:ph type="ctrTitle"/>
          </p:nvPr>
        </p:nvSpPr>
        <p:spPr/>
        <p:txBody>
          <a:bodyPr/>
          <a:lstStyle/>
          <a:p>
            <a:r>
              <a:rPr lang="en-US" b="1" dirty="0"/>
              <a:t>Setting up the Team</a:t>
            </a:r>
          </a:p>
        </p:txBody>
      </p:sp>
      <p:sp>
        <p:nvSpPr>
          <p:cNvPr id="3" name="Subtitle 2">
            <a:extLst>
              <a:ext uri="{FF2B5EF4-FFF2-40B4-BE49-F238E27FC236}">
                <a16:creationId xmlns:a16="http://schemas.microsoft.com/office/drawing/2014/main" id="{E24874EF-0B27-284C-8E53-C18AE7FB18AF}"/>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91226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GB" b="1"/>
              <a:t>Background to Setting Up</a:t>
            </a:r>
          </a:p>
        </p:txBody>
      </p:sp>
      <p:sp>
        <p:nvSpPr>
          <p:cNvPr id="3" name="Content Placeholder 2"/>
          <p:cNvSpPr>
            <a:spLocks noGrp="1"/>
          </p:cNvSpPr>
          <p:nvPr>
            <p:ph idx="1"/>
          </p:nvPr>
        </p:nvSpPr>
        <p:spPr/>
        <p:txBody>
          <a:bodyPr rtlCol="0">
            <a:normAutofit fontScale="25000" lnSpcReduction="20000"/>
          </a:bodyPr>
          <a:lstStyle/>
          <a:p>
            <a:pPr eaLnBrk="1" fontAlgn="auto" hangingPunct="1">
              <a:spcAft>
                <a:spcPts val="0"/>
              </a:spcAft>
              <a:buFont typeface="Arial" panose="020B0604020202020204" pitchFamily="34" charset="0"/>
              <a:buChar char="•"/>
              <a:defRPr/>
            </a:pPr>
            <a:r>
              <a:rPr lang="en-GB" altLang="en-US" sz="11200" dirty="0"/>
              <a:t>1998 – Discussions started between NHS &amp; GCC </a:t>
            </a:r>
          </a:p>
          <a:p>
            <a:pPr eaLnBrk="1" fontAlgn="auto" hangingPunct="1">
              <a:spcAft>
                <a:spcPts val="0"/>
              </a:spcAft>
              <a:buFont typeface="Arial" panose="020B0604020202020204" pitchFamily="34" charset="0"/>
              <a:buChar char="•"/>
              <a:defRPr/>
            </a:pPr>
            <a:r>
              <a:rPr lang="en-GB" altLang="en-US" sz="11200" dirty="0"/>
              <a:t>NHS Mental health services reported having 63 inpatients (1998) both over and under 65 wards.</a:t>
            </a:r>
            <a:endParaRPr lang="en-GB" sz="11200" dirty="0"/>
          </a:p>
          <a:p>
            <a:pPr eaLnBrk="1" fontAlgn="auto" hangingPunct="1">
              <a:spcAft>
                <a:spcPts val="0"/>
              </a:spcAft>
              <a:buFont typeface="Arial" panose="020B0604020202020204" pitchFamily="34" charset="0"/>
              <a:buChar char="•"/>
              <a:defRPr/>
            </a:pPr>
            <a:r>
              <a:rPr lang="en-GB" sz="11200" dirty="0"/>
              <a:t>Modernising Mental Health (1999)</a:t>
            </a:r>
          </a:p>
          <a:p>
            <a:pPr eaLnBrk="1" fontAlgn="auto" hangingPunct="1">
              <a:spcAft>
                <a:spcPts val="0"/>
              </a:spcAft>
              <a:buFont typeface="Arial" panose="020B0604020202020204" pitchFamily="34" charset="0"/>
              <a:buChar char="•"/>
              <a:defRPr/>
            </a:pPr>
            <a:r>
              <a:rPr lang="en-GB" altLang="en-US" sz="11200" dirty="0"/>
              <a:t>MWC concerned about lack of monitoring of progress outside of hospital</a:t>
            </a:r>
          </a:p>
          <a:p>
            <a:pPr eaLnBrk="1" fontAlgn="auto" hangingPunct="1">
              <a:spcAft>
                <a:spcPts val="0"/>
              </a:spcAft>
              <a:buFont typeface="Arial" panose="020B0604020202020204" pitchFamily="34" charset="0"/>
              <a:buChar char="•"/>
              <a:defRPr/>
            </a:pPr>
            <a:r>
              <a:rPr lang="en-GB" sz="11200" dirty="0"/>
              <a:t>“A Fuller Life”  Report published (2004)</a:t>
            </a:r>
          </a:p>
          <a:p>
            <a:pPr eaLnBrk="1" fontAlgn="auto" hangingPunct="1">
              <a:spcAft>
                <a:spcPts val="0"/>
              </a:spcAft>
              <a:buFont typeface="Arial" panose="020B0604020202020204" pitchFamily="34" charset="0"/>
              <a:buChar char="•"/>
              <a:defRPr/>
            </a:pPr>
            <a:r>
              <a:rPr lang="en-GB" altLang="en-US" sz="11200" dirty="0"/>
              <a:t>Estimated 21% prevalence in Glasgow hostel dwellers (Gilchrist &amp; Morrison; 2005)</a:t>
            </a:r>
          </a:p>
          <a:p>
            <a:pPr eaLnBrk="1" fontAlgn="auto" hangingPunct="1">
              <a:spcAft>
                <a:spcPts val="0"/>
              </a:spcAft>
              <a:buFont typeface="Arial" panose="020B0604020202020204" pitchFamily="34" charset="0"/>
              <a:buChar char="•"/>
              <a:defRPr/>
            </a:pPr>
            <a:r>
              <a:rPr lang="en-GB" altLang="en-US" sz="11200" dirty="0"/>
              <a:t>Investigation into the Care and Treatment of Mr H (2006)</a:t>
            </a:r>
          </a:p>
          <a:p>
            <a:pPr eaLnBrk="1" fontAlgn="auto" hangingPunct="1">
              <a:spcAft>
                <a:spcPts val="0"/>
              </a:spcAft>
              <a:buFont typeface="Arial" panose="020B0604020202020204" pitchFamily="34" charset="0"/>
              <a:buChar char="•"/>
              <a:defRPr/>
            </a:pPr>
            <a:endParaRPr lang="en-GB" dirty="0"/>
          </a:p>
          <a:p>
            <a:pPr eaLnBrk="1" fontAlgn="auto" hangingPunct="1">
              <a:spcAft>
                <a:spcPts val="0"/>
              </a:spcAft>
              <a:buFont typeface="Arial" panose="020B0604020202020204" pitchFamily="34" charset="0"/>
              <a:buChar char="•"/>
              <a:defRPr/>
            </a:pP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GB" b="1"/>
              <a:t>A Team to Focus on…..</a:t>
            </a:r>
          </a:p>
        </p:txBody>
      </p:sp>
      <p:sp>
        <p:nvSpPr>
          <p:cNvPr id="3" name="Content Placeholder 2"/>
          <p:cNvSpPr>
            <a:spLocks noGrp="1"/>
          </p:cNvSpPr>
          <p:nvPr>
            <p:ph idx="1"/>
          </p:nvPr>
        </p:nvSpPr>
        <p:spPr/>
        <p:txBody>
          <a:bodyPr>
            <a:normAutofit fontScale="92500" lnSpcReduction="10000"/>
          </a:bodyPr>
          <a:lstStyle/>
          <a:p>
            <a:pPr>
              <a:defRPr/>
            </a:pPr>
            <a:r>
              <a:rPr lang="en-GB" dirty="0"/>
              <a:t>Assessment – recognising diversity of age, need, and level of cognitive impairment</a:t>
            </a:r>
          </a:p>
          <a:p>
            <a:pPr>
              <a:defRPr/>
            </a:pPr>
            <a:r>
              <a:rPr lang="en-GB" dirty="0"/>
              <a:t>Liaison – across the range of statutory and third sector service provision</a:t>
            </a:r>
          </a:p>
          <a:p>
            <a:pPr>
              <a:defRPr/>
            </a:pPr>
            <a:r>
              <a:rPr lang="en-GB" dirty="0"/>
              <a:t>Person centred support and care planning to optimise recovery</a:t>
            </a:r>
          </a:p>
          <a:p>
            <a:pPr>
              <a:defRPr/>
            </a:pPr>
            <a:r>
              <a:rPr lang="en-GB" dirty="0"/>
              <a:t>A reduction in admission to care homes</a:t>
            </a:r>
          </a:p>
          <a:p>
            <a:pPr>
              <a:defRPr/>
            </a:pPr>
            <a:r>
              <a:rPr lang="en-GB" dirty="0"/>
              <a:t>Joint working with existing services – not to replace them or to take on care management</a:t>
            </a:r>
          </a:p>
          <a:p>
            <a:pPr>
              <a:defRPr/>
            </a:pP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p:txBody>
          <a:bodyPr/>
          <a:lstStyle/>
          <a:p>
            <a:pPr eaLnBrk="1" hangingPunct="1"/>
            <a:r>
              <a:rPr lang="en-GB" altLang="en-US" b="1"/>
              <a:t>Original  Remit 2006</a:t>
            </a:r>
            <a:endParaRPr lang="en-US" altLang="en-US" b="1"/>
          </a:p>
        </p:txBody>
      </p:sp>
      <p:sp>
        <p:nvSpPr>
          <p:cNvPr id="14339" name="Rectangle 3"/>
          <p:cNvSpPr>
            <a:spLocks noGrp="1"/>
          </p:cNvSpPr>
          <p:nvPr>
            <p:ph type="body" idx="1"/>
          </p:nvPr>
        </p:nvSpPr>
        <p:spPr/>
        <p:txBody>
          <a:bodyPr rtlCol="0">
            <a:normAutofit fontScale="92500" lnSpcReduction="10000"/>
          </a:bodyPr>
          <a:lstStyle/>
          <a:p>
            <a:pPr eaLnBrk="1" fontAlgn="auto" hangingPunct="1">
              <a:lnSpc>
                <a:spcPct val="90000"/>
              </a:lnSpc>
              <a:spcAft>
                <a:spcPts val="0"/>
              </a:spcAft>
              <a:buFontTx/>
              <a:buChar char="•"/>
              <a:defRPr/>
            </a:pPr>
            <a:r>
              <a:rPr lang="en-GB" altLang="en-US" dirty="0"/>
              <a:t>A recent onset or diagnosis of ARBD – alcohol as main cause of cognitive impairment</a:t>
            </a:r>
          </a:p>
          <a:p>
            <a:pPr eaLnBrk="1" fontAlgn="auto" hangingPunct="1">
              <a:lnSpc>
                <a:spcPct val="90000"/>
              </a:lnSpc>
              <a:spcAft>
                <a:spcPts val="0"/>
              </a:spcAft>
              <a:buFontTx/>
              <a:buChar char="•"/>
              <a:defRPr/>
            </a:pPr>
            <a:r>
              <a:rPr lang="en-GB" altLang="en-US" dirty="0"/>
              <a:t>Promote optimal functional recovery and maximise potential for independent living</a:t>
            </a:r>
          </a:p>
          <a:p>
            <a:pPr eaLnBrk="1" fontAlgn="auto" hangingPunct="1">
              <a:lnSpc>
                <a:spcPct val="90000"/>
              </a:lnSpc>
              <a:spcAft>
                <a:spcPts val="0"/>
              </a:spcAft>
              <a:buFontTx/>
              <a:buChar char="•"/>
              <a:defRPr/>
            </a:pPr>
            <a:r>
              <a:rPr lang="en-GB" altLang="en-US" dirty="0"/>
              <a:t>Potential for new learning (abstinent)</a:t>
            </a:r>
          </a:p>
          <a:p>
            <a:pPr eaLnBrk="1" fontAlgn="auto" hangingPunct="1">
              <a:lnSpc>
                <a:spcPct val="90000"/>
              </a:lnSpc>
              <a:spcAft>
                <a:spcPts val="0"/>
              </a:spcAft>
              <a:buFontTx/>
              <a:buChar char="•"/>
              <a:defRPr/>
            </a:pPr>
            <a:r>
              <a:rPr lang="en-GB" altLang="en-US" dirty="0"/>
              <a:t>Assessment and rehabilitation (joint work for up to 2 years)</a:t>
            </a:r>
          </a:p>
          <a:p>
            <a:pPr eaLnBrk="1" fontAlgn="auto" hangingPunct="1">
              <a:lnSpc>
                <a:spcPct val="90000"/>
              </a:lnSpc>
              <a:spcAft>
                <a:spcPts val="0"/>
              </a:spcAft>
              <a:buFontTx/>
              <a:buChar char="•"/>
              <a:defRPr/>
            </a:pPr>
            <a:r>
              <a:rPr lang="en-GB" altLang="en-US" dirty="0"/>
              <a:t>Assist and educate others to work with this client group</a:t>
            </a:r>
          </a:p>
          <a:p>
            <a:pPr eaLnBrk="1" fontAlgn="auto" hangingPunct="1">
              <a:lnSpc>
                <a:spcPct val="90000"/>
              </a:lnSpc>
              <a:spcAft>
                <a:spcPts val="0"/>
              </a:spcAft>
              <a:buFontTx/>
              <a:buChar char="•"/>
              <a:defRPr/>
            </a:pPr>
            <a:r>
              <a:rPr lang="en-GB" altLang="en-US" dirty="0"/>
              <a:t>User and carer involvement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GB" b="1" dirty="0"/>
              <a:t>Team Structure in 2006 and </a:t>
            </a:r>
            <a:r>
              <a:rPr lang="en-GB" b="1" dirty="0">
                <a:solidFill>
                  <a:srgbClr val="FF0000"/>
                </a:solidFill>
              </a:rPr>
              <a:t>2019</a:t>
            </a:r>
          </a:p>
        </p:txBody>
      </p:sp>
      <p:sp>
        <p:nvSpPr>
          <p:cNvPr id="21506" name="Content Placeholder 2"/>
          <p:cNvSpPr>
            <a:spLocks noGrp="1"/>
          </p:cNvSpPr>
          <p:nvPr>
            <p:ph idx="1"/>
          </p:nvPr>
        </p:nvSpPr>
        <p:spPr/>
        <p:txBody>
          <a:bodyPr/>
          <a:lstStyle/>
          <a:p>
            <a:pPr eaLnBrk="1" hangingPunct="1"/>
            <a:r>
              <a:rPr lang="en-GB" sz="2500" dirty="0"/>
              <a:t>Nurse Team Leader (</a:t>
            </a:r>
            <a:r>
              <a:rPr lang="en-GB" sz="2500" dirty="0">
                <a:solidFill>
                  <a:srgbClr val="FF0000"/>
                </a:solidFill>
              </a:rPr>
              <a:t>GCC Team Leader since 2008</a:t>
            </a:r>
            <a:r>
              <a:rPr lang="en-GB" sz="2500" dirty="0"/>
              <a:t>)</a:t>
            </a:r>
          </a:p>
          <a:p>
            <a:pPr eaLnBrk="1" hangingPunct="1"/>
            <a:r>
              <a:rPr lang="en-GB" sz="2500" dirty="0"/>
              <a:t>Senior Addiction Nurses x 2 (</a:t>
            </a:r>
            <a:r>
              <a:rPr lang="en-GB" sz="2500" dirty="0">
                <a:solidFill>
                  <a:srgbClr val="FF0000"/>
                </a:solidFill>
              </a:rPr>
              <a:t>Band 6 + 5 currently</a:t>
            </a:r>
            <a:r>
              <a:rPr lang="en-GB" sz="2500" dirty="0"/>
              <a:t>)</a:t>
            </a:r>
          </a:p>
          <a:p>
            <a:pPr eaLnBrk="1" hangingPunct="1"/>
            <a:r>
              <a:rPr lang="en-GB" sz="2500" dirty="0"/>
              <a:t>Senior Addiction Workers x 2 (</a:t>
            </a:r>
            <a:r>
              <a:rPr lang="en-GB" sz="2500" dirty="0">
                <a:solidFill>
                  <a:srgbClr val="FF0000"/>
                </a:solidFill>
              </a:rPr>
              <a:t>Posts now not filled</a:t>
            </a:r>
            <a:r>
              <a:rPr lang="en-GB" sz="2500" dirty="0"/>
              <a:t>)</a:t>
            </a:r>
          </a:p>
          <a:p>
            <a:pPr eaLnBrk="1" hangingPunct="1"/>
            <a:r>
              <a:rPr lang="en-GB" sz="2500" dirty="0"/>
              <a:t>Social Care Officers x 4 (</a:t>
            </a:r>
            <a:r>
              <a:rPr lang="en-GB" sz="2500" dirty="0">
                <a:solidFill>
                  <a:srgbClr val="FF0000"/>
                </a:solidFill>
              </a:rPr>
              <a:t>4 x full time currently</a:t>
            </a:r>
            <a:r>
              <a:rPr lang="en-GB" sz="2500" dirty="0"/>
              <a:t>)</a:t>
            </a:r>
          </a:p>
          <a:p>
            <a:pPr eaLnBrk="1" hangingPunct="1"/>
            <a:r>
              <a:rPr lang="en-GB" sz="2500" dirty="0"/>
              <a:t>Occupational Therapy x 1 (</a:t>
            </a:r>
            <a:r>
              <a:rPr lang="en-GB" sz="2500" dirty="0">
                <a:solidFill>
                  <a:srgbClr val="FF0000"/>
                </a:solidFill>
              </a:rPr>
              <a:t>1 x full time</a:t>
            </a:r>
            <a:r>
              <a:rPr lang="en-GB" sz="2500" dirty="0"/>
              <a:t>)</a:t>
            </a:r>
          </a:p>
          <a:p>
            <a:pPr eaLnBrk="1" hangingPunct="1"/>
            <a:r>
              <a:rPr lang="en-GB" sz="2500" dirty="0"/>
              <a:t>Psychiatry x 5 sessions (</a:t>
            </a:r>
            <a:r>
              <a:rPr lang="en-GB" sz="2500" dirty="0">
                <a:solidFill>
                  <a:srgbClr val="FF0000"/>
                </a:solidFill>
              </a:rPr>
              <a:t>4 sessions currently</a:t>
            </a:r>
            <a:r>
              <a:rPr lang="en-GB" sz="2500" dirty="0"/>
              <a:t>)</a:t>
            </a:r>
          </a:p>
          <a:p>
            <a:pPr eaLnBrk="1" hangingPunct="1"/>
            <a:r>
              <a:rPr lang="en-GB" sz="2500" dirty="0"/>
              <a:t>Psychology x 5 sessions ( </a:t>
            </a:r>
            <a:r>
              <a:rPr lang="en-GB" sz="2500" dirty="0">
                <a:solidFill>
                  <a:srgbClr val="FF0000"/>
                </a:solidFill>
              </a:rPr>
              <a:t>8 session post currently</a:t>
            </a:r>
            <a:r>
              <a:rPr lang="en-GB" sz="2500" dirty="0"/>
              <a:t>)</a:t>
            </a:r>
          </a:p>
          <a:p>
            <a:pPr eaLnBrk="1" hangingPunct="1"/>
            <a:r>
              <a:rPr lang="en-GB" sz="2500" dirty="0"/>
              <a:t>Dietician (</a:t>
            </a:r>
            <a:r>
              <a:rPr lang="en-GB" sz="2500" dirty="0">
                <a:solidFill>
                  <a:srgbClr val="FF3300"/>
                </a:solidFill>
              </a:rPr>
              <a:t>input as required</a:t>
            </a:r>
            <a:r>
              <a:rPr lang="en-GB" sz="2500" dirty="0"/>
              <a:t>)</a:t>
            </a:r>
          </a:p>
          <a:p>
            <a:pPr eaLnBrk="1" hangingPunct="1"/>
            <a:r>
              <a:rPr lang="en-GB" sz="2500" dirty="0"/>
              <a:t>Admin (1 x full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p:txBody>
          <a:bodyPr/>
          <a:lstStyle/>
          <a:p>
            <a:pPr eaLnBrk="1" hangingPunct="1"/>
            <a:r>
              <a:rPr lang="en-GB" altLang="en-US" b="1"/>
              <a:t>Missed Opportunities at Set Up?</a:t>
            </a:r>
          </a:p>
        </p:txBody>
      </p:sp>
      <p:sp>
        <p:nvSpPr>
          <p:cNvPr id="22530" name="Rectangle 3"/>
          <p:cNvSpPr>
            <a:spLocks noGrp="1"/>
          </p:cNvSpPr>
          <p:nvPr>
            <p:ph type="body" idx="1"/>
          </p:nvPr>
        </p:nvSpPr>
        <p:spPr/>
        <p:txBody>
          <a:bodyPr/>
          <a:lstStyle/>
          <a:p>
            <a:pPr eaLnBrk="1" hangingPunct="1"/>
            <a:r>
              <a:rPr lang="en-GB" altLang="en-US" sz="2800"/>
              <a:t>No one Lead Care Group - no system of care</a:t>
            </a:r>
          </a:p>
          <a:p>
            <a:pPr eaLnBrk="1" hangingPunct="1"/>
            <a:r>
              <a:rPr lang="en-GB" altLang="en-US" sz="2800">
                <a:solidFill>
                  <a:srgbClr val="FF0000"/>
                </a:solidFill>
              </a:rPr>
              <a:t>Addiction Services </a:t>
            </a:r>
            <a:r>
              <a:rPr lang="en-GB" altLang="en-US" sz="2800"/>
              <a:t>developed</a:t>
            </a:r>
            <a:r>
              <a:rPr lang="en-GB" altLang="en-US" sz="2800">
                <a:solidFill>
                  <a:srgbClr val="FF0000"/>
                </a:solidFill>
              </a:rPr>
              <a:t> </a:t>
            </a:r>
            <a:r>
              <a:rPr lang="en-GB" altLang="en-US" sz="2800"/>
              <a:t>‘Diagnostic, Assessment and Liaison Team’ &amp; Nursing Care Beds</a:t>
            </a:r>
          </a:p>
          <a:p>
            <a:pPr eaLnBrk="1" hangingPunct="1"/>
            <a:r>
              <a:rPr lang="en-GB" altLang="en-US" sz="2800">
                <a:solidFill>
                  <a:srgbClr val="FF0000"/>
                </a:solidFill>
              </a:rPr>
              <a:t>Homelessness Services </a:t>
            </a:r>
            <a:r>
              <a:rPr lang="en-GB" altLang="en-US" sz="2800"/>
              <a:t>commissioned</a:t>
            </a:r>
            <a:r>
              <a:rPr lang="en-GB" altLang="en-US" sz="2800">
                <a:solidFill>
                  <a:srgbClr val="FF0000"/>
                </a:solidFill>
              </a:rPr>
              <a:t> </a:t>
            </a:r>
            <a:r>
              <a:rPr lang="en-GB" altLang="en-US" sz="2800"/>
              <a:t>Supported Accommodation and Supported Living places.</a:t>
            </a:r>
          </a:p>
          <a:p>
            <a:pPr eaLnBrk="1" hangingPunct="1"/>
            <a:r>
              <a:rPr lang="en-GB" altLang="en-US" sz="2800"/>
              <a:t>1998 – 2004 – was there a missed opportunity to develop a Managed Network in Glasgow?</a:t>
            </a:r>
          </a:p>
          <a:p>
            <a:pPr eaLnBrk="1" hangingPunct="1"/>
            <a:r>
              <a:rPr lang="en-GB" altLang="en-US" sz="2800"/>
              <a:t>What were the other priorities at the time?</a:t>
            </a:r>
          </a:p>
          <a:p>
            <a:pPr eaLnBrk="1" hangingPunct="1"/>
            <a:r>
              <a:rPr lang="en-GB" altLang="en-US" sz="2800">
                <a:solidFill>
                  <a:srgbClr val="FF0000"/>
                </a:solidFill>
              </a:rPr>
              <a:t>What if ARBD sat “under one banner”?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91F8AEB-7CCD-6D43-BF3E-A819AD5E52D1}"/>
              </a:ext>
            </a:extLst>
          </p:cNvPr>
          <p:cNvSpPr>
            <a:spLocks noGrp="1"/>
          </p:cNvSpPr>
          <p:nvPr>
            <p:ph type="ctrTitle"/>
          </p:nvPr>
        </p:nvSpPr>
        <p:spPr/>
        <p:txBody>
          <a:bodyPr/>
          <a:lstStyle/>
          <a:p>
            <a:r>
              <a:rPr lang="en-US" b="1" dirty="0"/>
              <a:t>What Did We Learn?</a:t>
            </a:r>
          </a:p>
        </p:txBody>
      </p:sp>
      <p:sp>
        <p:nvSpPr>
          <p:cNvPr id="5" name="Subtitle 4">
            <a:extLst>
              <a:ext uri="{FF2B5EF4-FFF2-40B4-BE49-F238E27FC236}">
                <a16:creationId xmlns:a16="http://schemas.microsoft.com/office/drawing/2014/main" id="{89E7397E-B8BA-794B-A620-3DB44E74E7CD}"/>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6673287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p:txBody>
          <a:bodyPr/>
          <a:lstStyle/>
          <a:p>
            <a:pPr eaLnBrk="1" hangingPunct="1"/>
            <a:r>
              <a:rPr lang="en-GB" altLang="en-US" b="1"/>
              <a:t>Referrals – Early Experience</a:t>
            </a:r>
          </a:p>
        </p:txBody>
      </p:sp>
      <p:sp>
        <p:nvSpPr>
          <p:cNvPr id="23554" name="Rectangle 3"/>
          <p:cNvSpPr>
            <a:spLocks noGrp="1"/>
          </p:cNvSpPr>
          <p:nvPr>
            <p:ph type="body" idx="1"/>
          </p:nvPr>
        </p:nvSpPr>
        <p:spPr/>
        <p:txBody>
          <a:bodyPr/>
          <a:lstStyle/>
          <a:p>
            <a:pPr eaLnBrk="1" hangingPunct="1"/>
            <a:r>
              <a:rPr lang="en-GB" altLang="en-US" sz="2800"/>
              <a:t>Referrals being passed from service to service – highlights gaps – </a:t>
            </a:r>
            <a:r>
              <a:rPr lang="en-GB" altLang="en-US" sz="2800">
                <a:solidFill>
                  <a:srgbClr val="FF0000"/>
                </a:solidFill>
              </a:rPr>
              <a:t>cost?</a:t>
            </a:r>
            <a:endParaRPr lang="en-GB" altLang="en-US" sz="2800"/>
          </a:p>
          <a:p>
            <a:pPr eaLnBrk="1" hangingPunct="1"/>
            <a:r>
              <a:rPr lang="en-GB" altLang="en-US" sz="2800"/>
              <a:t>Extensive co-morbidity – physical and mental health</a:t>
            </a:r>
          </a:p>
          <a:p>
            <a:pPr eaLnBrk="1" hangingPunct="1"/>
            <a:r>
              <a:rPr lang="en-GB" altLang="en-US" sz="2800"/>
              <a:t>Complex ABI patients managed in Addiction Services (continuing drinkers)</a:t>
            </a:r>
          </a:p>
          <a:p>
            <a:pPr eaLnBrk="1" hangingPunct="1">
              <a:buFontTx/>
              <a:buChar char="•"/>
            </a:pPr>
            <a:r>
              <a:rPr lang="en-GB" altLang="en-US" sz="2800"/>
              <a:t>Services designed around aetiology as opposed to need -“gate-keeping” prevalent</a:t>
            </a:r>
          </a:p>
          <a:p>
            <a:pPr eaLnBrk="1" hangingPunct="1">
              <a:buFontTx/>
              <a:buChar char="•"/>
            </a:pPr>
            <a:r>
              <a:rPr lang="en-GB" altLang="en-US" sz="2800"/>
              <a:t>Serious need to improve links with other areas of service (e.g. Mental Health / ABI)</a:t>
            </a:r>
          </a:p>
          <a:p>
            <a:pPr eaLnBrk="1" hangingPunct="1">
              <a:buFontTx/>
              <a:buChar char="•"/>
            </a:pPr>
            <a:endParaRPr lang="en-GB" altLang="en-US" sz="2800"/>
          </a:p>
          <a:p>
            <a:pPr eaLnBrk="1" hangingPunct="1">
              <a:buFontTx/>
              <a:buChar char="•"/>
            </a:pPr>
            <a:endParaRPr lang="en-GB" altLang="en-US" sz="2800"/>
          </a:p>
          <a:p>
            <a:pPr eaLnBrk="1" hangingPunct="1">
              <a:buFontTx/>
              <a:buChar char="•"/>
            </a:pPr>
            <a:endParaRPr lang="en-GB" altLang="en-US" sz="2800"/>
          </a:p>
          <a:p>
            <a:pPr eaLnBrk="1" hangingPunct="1"/>
            <a:endParaRPr lang="en-GB" altLang="en-US" sz="28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eaLnBrk="1" hangingPunct="1"/>
            <a:r>
              <a:rPr lang="en-GB" altLang="en-US" b="1"/>
              <a:t>Diagnosis - Our Experience</a:t>
            </a:r>
            <a:endParaRPr lang="en-GB" b="1"/>
          </a:p>
        </p:txBody>
      </p:sp>
      <p:sp>
        <p:nvSpPr>
          <p:cNvPr id="3" name="Content Placeholder 2"/>
          <p:cNvSpPr>
            <a:spLocks noGrp="1"/>
          </p:cNvSpPr>
          <p:nvPr>
            <p:ph idx="1"/>
          </p:nvPr>
        </p:nvSpPr>
        <p:spPr>
          <a:xfrm>
            <a:off x="457200" y="1341438"/>
            <a:ext cx="8229600" cy="4784725"/>
          </a:xfrm>
        </p:spPr>
        <p:txBody>
          <a:bodyPr rtlCol="0">
            <a:normAutofit fontScale="92500" lnSpcReduction="10000"/>
          </a:bodyPr>
          <a:lstStyle/>
          <a:p>
            <a:pPr eaLnBrk="1" fontAlgn="auto" hangingPunct="1">
              <a:spcAft>
                <a:spcPts val="0"/>
              </a:spcAft>
              <a:buFont typeface="Arial" panose="020B0604020202020204" pitchFamily="34" charset="0"/>
              <a:buChar char="•"/>
              <a:defRPr/>
            </a:pPr>
            <a:r>
              <a:rPr lang="en-GB" dirty="0"/>
              <a:t>There is a varied understanding of the diagnosis of ARBD (algorithm?)</a:t>
            </a:r>
          </a:p>
          <a:p>
            <a:pPr eaLnBrk="1" fontAlgn="auto" hangingPunct="1">
              <a:spcAft>
                <a:spcPts val="0"/>
              </a:spcAft>
              <a:buFont typeface="Arial" panose="020B0604020202020204" pitchFamily="34" charset="0"/>
              <a:buChar char="•"/>
              <a:defRPr/>
            </a:pPr>
            <a:r>
              <a:rPr lang="en-GB" dirty="0"/>
              <a:t>Few cases seemed to be “clear cut”</a:t>
            </a:r>
          </a:p>
          <a:p>
            <a:pPr eaLnBrk="1" fontAlgn="auto" hangingPunct="1">
              <a:spcAft>
                <a:spcPts val="0"/>
              </a:spcAft>
              <a:buFont typeface="Arial" panose="020B0604020202020204" pitchFamily="34" charset="0"/>
              <a:buChar char="•"/>
              <a:defRPr/>
            </a:pPr>
            <a:r>
              <a:rPr lang="en-GB" dirty="0"/>
              <a:t>The diagnosis is dynamic – presentation changes significantly in early stages</a:t>
            </a:r>
          </a:p>
          <a:p>
            <a:pPr eaLnBrk="1" fontAlgn="auto" hangingPunct="1">
              <a:spcAft>
                <a:spcPts val="0"/>
              </a:spcAft>
              <a:buFont typeface="Arial" panose="020B0604020202020204" pitchFamily="34" charset="0"/>
              <a:buChar char="•"/>
              <a:defRPr/>
            </a:pPr>
            <a:r>
              <a:rPr lang="en-GB" dirty="0"/>
              <a:t>Assessment for rehabilitation potential meant re-evaluation in many cases</a:t>
            </a:r>
          </a:p>
          <a:p>
            <a:pPr eaLnBrk="1" fontAlgn="auto" hangingPunct="1">
              <a:spcAft>
                <a:spcPts val="0"/>
              </a:spcAft>
              <a:buFont typeface="Arial" panose="020B0604020202020204" pitchFamily="34" charset="0"/>
              <a:buChar char="•"/>
              <a:defRPr/>
            </a:pPr>
            <a:r>
              <a:rPr lang="en-GB" dirty="0"/>
              <a:t>Neuropsychological assessment was not easily available in acute settings (pressure for beds)</a:t>
            </a:r>
          </a:p>
          <a:p>
            <a:pPr eaLnBrk="1" fontAlgn="auto" hangingPunct="1">
              <a:spcAft>
                <a:spcPts val="0"/>
              </a:spcAft>
              <a:buFont typeface="Arial" panose="020B0604020202020204" pitchFamily="34" charset="0"/>
              <a:buChar char="•"/>
              <a:defRPr/>
            </a:pPr>
            <a:r>
              <a:rPr lang="en-GB" dirty="0">
                <a:solidFill>
                  <a:srgbClr val="FF0000"/>
                </a:solidFill>
              </a:rPr>
              <a:t>Should be a “diagnosis of exclusion”</a:t>
            </a:r>
          </a:p>
          <a:p>
            <a:pPr eaLnBrk="1" fontAlgn="auto" hangingPunct="1">
              <a:spcAft>
                <a:spcPts val="0"/>
              </a:spcAft>
              <a:buFont typeface="Arial" panose="020B0604020202020204" pitchFamily="34" charset="0"/>
              <a:buChar char="•"/>
              <a:defRPr/>
            </a:pP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GB" b="1"/>
              <a:t>Referrals by Source Since 2006</a:t>
            </a:r>
          </a:p>
        </p:txBody>
      </p:sp>
      <p:sp>
        <p:nvSpPr>
          <p:cNvPr id="24578" name="Content Placeholder 3"/>
          <p:cNvSpPr>
            <a:spLocks noGrp="1"/>
          </p:cNvSpPr>
          <p:nvPr>
            <p:ph sz="half" idx="1"/>
          </p:nvPr>
        </p:nvSpPr>
        <p:spPr/>
        <p:txBody>
          <a:bodyPr/>
          <a:lstStyle/>
          <a:p>
            <a:pPr eaLnBrk="1" hangingPunct="1"/>
            <a:r>
              <a:rPr lang="en-GB"/>
              <a:t>G.P. 		3.2%</a:t>
            </a:r>
          </a:p>
          <a:p>
            <a:pPr eaLnBrk="1" hangingPunct="1"/>
            <a:r>
              <a:rPr lang="en-GB"/>
              <a:t>C.A.T.		25.0%</a:t>
            </a:r>
          </a:p>
          <a:p>
            <a:pPr eaLnBrk="1" hangingPunct="1"/>
            <a:r>
              <a:rPr lang="en-GB"/>
              <a:t>Acute		30.1%</a:t>
            </a:r>
          </a:p>
          <a:p>
            <a:pPr eaLnBrk="1" hangingPunct="1"/>
            <a:r>
              <a:rPr lang="en-GB"/>
              <a:t>Acute Liaison	4.6%</a:t>
            </a:r>
          </a:p>
          <a:p>
            <a:pPr eaLnBrk="1" hangingPunct="1"/>
            <a:r>
              <a:rPr lang="en-GB"/>
              <a:t>C.M.H.T.		7.7%</a:t>
            </a:r>
          </a:p>
          <a:p>
            <a:pPr eaLnBrk="1" hangingPunct="1"/>
            <a:r>
              <a:rPr lang="en-GB"/>
              <a:t>Social Work	9.3%</a:t>
            </a:r>
          </a:p>
          <a:p>
            <a:pPr eaLnBrk="1" hangingPunct="1"/>
            <a:r>
              <a:rPr lang="en-GB"/>
              <a:t>Care Homes	1%</a:t>
            </a:r>
          </a:p>
        </p:txBody>
      </p:sp>
      <p:sp>
        <p:nvSpPr>
          <p:cNvPr id="24579" name="Content Placeholder 4"/>
          <p:cNvSpPr>
            <a:spLocks noGrp="1"/>
          </p:cNvSpPr>
          <p:nvPr>
            <p:ph sz="half" idx="2"/>
          </p:nvPr>
        </p:nvSpPr>
        <p:spPr/>
        <p:txBody>
          <a:bodyPr/>
          <a:lstStyle/>
          <a:p>
            <a:pPr eaLnBrk="1" hangingPunct="1"/>
            <a:r>
              <a:rPr lang="en-GB"/>
              <a:t>Homelessness	3.8%</a:t>
            </a:r>
          </a:p>
          <a:p>
            <a:pPr eaLnBrk="1" hangingPunct="1"/>
            <a:r>
              <a:rPr lang="en-GB"/>
              <a:t>3</a:t>
            </a:r>
            <a:r>
              <a:rPr lang="en-GB" baseline="30000"/>
              <a:t>rd</a:t>
            </a:r>
            <a:r>
              <a:rPr lang="en-GB"/>
              <a:t> Sector		3.1%</a:t>
            </a:r>
          </a:p>
          <a:p>
            <a:pPr eaLnBrk="1" hangingPunct="1"/>
            <a:r>
              <a:rPr lang="en-GB"/>
              <a:t>2ndary Services	2%</a:t>
            </a:r>
          </a:p>
          <a:p>
            <a:pPr eaLnBrk="1" hangingPunct="1"/>
            <a:r>
              <a:rPr lang="en-GB"/>
              <a:t>Others		2.1%</a:t>
            </a:r>
          </a:p>
          <a:p>
            <a:pPr eaLnBrk="1" hangingPunct="1"/>
            <a:r>
              <a:rPr lang="en-GB"/>
              <a:t>Psychiatry	 	3.9%</a:t>
            </a:r>
            <a:endParaRPr lang="en-GB">
              <a:solidFill>
                <a:srgbClr val="FF0000"/>
              </a:solidFill>
            </a:endParaRPr>
          </a:p>
          <a:p>
            <a:pPr eaLnBrk="1" hangingPunct="1"/>
            <a:r>
              <a:rPr lang="en-GB">
                <a:solidFill>
                  <a:srgbClr val="FF0000"/>
                </a:solidFill>
              </a:rPr>
              <a:t>(Addiction Psychiatry and Acute Addiction Wards – 4.2% of total)</a:t>
            </a:r>
          </a:p>
          <a:p>
            <a:pPr eaLnBrk="1" hangingPunct="1">
              <a:buFont typeface="Arial" charset="0"/>
              <a:buNone/>
            </a:pPr>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GB" b="1" dirty="0"/>
              <a:t>The Glasgow Experience</a:t>
            </a:r>
          </a:p>
        </p:txBody>
      </p:sp>
      <p:sp>
        <p:nvSpPr>
          <p:cNvPr id="17410" name="Content Placeholder 2"/>
          <p:cNvSpPr>
            <a:spLocks noGrp="1"/>
          </p:cNvSpPr>
          <p:nvPr>
            <p:ph idx="1"/>
          </p:nvPr>
        </p:nvSpPr>
        <p:spPr/>
        <p:txBody>
          <a:bodyPr/>
          <a:lstStyle/>
          <a:p>
            <a:r>
              <a:rPr lang="en-GB" dirty="0"/>
              <a:t>Prevalence?</a:t>
            </a:r>
          </a:p>
          <a:p>
            <a:r>
              <a:rPr lang="en-GB" dirty="0"/>
              <a:t>Setting up the ARBD Team in Glasgow</a:t>
            </a:r>
          </a:p>
          <a:p>
            <a:r>
              <a:rPr lang="en-GB" dirty="0"/>
              <a:t>What did we learn?</a:t>
            </a:r>
          </a:p>
          <a:p>
            <a:r>
              <a:rPr lang="en-GB" dirty="0"/>
              <a:t>Changing our thinking</a:t>
            </a:r>
          </a:p>
          <a:p>
            <a:r>
              <a:rPr lang="en-GB" dirty="0"/>
              <a:t>The more “hidden” features of ARBD</a:t>
            </a:r>
          </a:p>
          <a:p>
            <a:r>
              <a:rPr lang="en-GB" dirty="0"/>
              <a:t>What works?</a:t>
            </a:r>
          </a:p>
          <a:p>
            <a:r>
              <a:rPr lang="en-GB" dirty="0"/>
              <a:t>So…what do we need?</a:t>
            </a:r>
          </a:p>
          <a:p>
            <a:r>
              <a:rPr lang="en-GB" dirty="0"/>
              <a:t>Service Users – Views and Themes</a:t>
            </a:r>
          </a:p>
          <a:p>
            <a:endParaRPr lang="en-GB" sz="2800" dirty="0"/>
          </a:p>
          <a:p>
            <a:endParaRPr lang="en-GB" sz="2800" dirty="0"/>
          </a:p>
          <a:p>
            <a:endParaRPr lang="en-GB" dirty="0"/>
          </a:p>
          <a:p>
            <a:endParaRPr lang="en-GB" dirty="0"/>
          </a:p>
          <a:p>
            <a:endParaRPr lang="en-GB" dirty="0"/>
          </a:p>
          <a:p>
            <a:endParaRPr lang="en-GB" dirty="0"/>
          </a:p>
          <a:p>
            <a:endParaRPr lang="en-GB" dirty="0"/>
          </a:p>
          <a:p>
            <a:endParaRPr lang="en-GB" dirty="0"/>
          </a:p>
          <a:p>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dirty="0">
                <a:solidFill>
                  <a:srgbClr val="C00000"/>
                </a:solidFill>
              </a:rPr>
              <a:t>Service Users </a:t>
            </a:r>
            <a:r>
              <a:rPr lang="en-GB" dirty="0"/>
              <a:t>- Where did you first meet the ARBD Team?</a:t>
            </a:r>
          </a:p>
        </p:txBody>
      </p:sp>
      <p:graphicFrame>
        <p:nvGraphicFramePr>
          <p:cNvPr id="30722" name="Content Placeholder 3"/>
          <p:cNvGraphicFramePr>
            <a:graphicFrameLocks noGrp="1"/>
          </p:cNvGraphicFramePr>
          <p:nvPr>
            <p:ph idx="1"/>
          </p:nvPr>
        </p:nvGraphicFramePr>
        <p:xfrm>
          <a:off x="406400" y="1549400"/>
          <a:ext cx="8331200" cy="4627563"/>
        </p:xfrm>
        <a:graphic>
          <a:graphicData uri="http://schemas.openxmlformats.org/presentationml/2006/ole">
            <mc:AlternateContent xmlns:mc="http://schemas.openxmlformats.org/markup-compatibility/2006">
              <mc:Choice xmlns:v="urn:schemas-microsoft-com:vml" Requires="v">
                <p:oleObj spid="_x0000_s65549" r:id="rId3" imgW="8327858" imgH="4627265" progId="Excel.Chart.8">
                  <p:embed/>
                </p:oleObj>
              </mc:Choice>
              <mc:Fallback>
                <p:oleObj r:id="rId3" imgW="8327858" imgH="4627265" progId="Excel.Chart.8">
                  <p:embed/>
                  <p:pic>
                    <p:nvPicPr>
                      <p:cNvPr id="30722" name="Content Placeholder 3"/>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400" y="1549400"/>
                        <a:ext cx="8331200" cy="4627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400787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p:cNvSpPr>
          <p:nvPr>
            <p:ph type="title"/>
          </p:nvPr>
        </p:nvSpPr>
        <p:spPr/>
        <p:txBody>
          <a:bodyPr/>
          <a:lstStyle/>
          <a:p>
            <a:pPr eaLnBrk="1" hangingPunct="1"/>
            <a:r>
              <a:rPr lang="en-GB" altLang="en-US" b="1"/>
              <a:t>Did We Get it Right?</a:t>
            </a:r>
          </a:p>
        </p:txBody>
      </p:sp>
      <p:sp>
        <p:nvSpPr>
          <p:cNvPr id="34819" name="Rectangle 3"/>
          <p:cNvSpPr>
            <a:spLocks noGrp="1"/>
          </p:cNvSpPr>
          <p:nvPr>
            <p:ph type="body" idx="1"/>
          </p:nvPr>
        </p:nvSpPr>
        <p:spPr/>
        <p:txBody>
          <a:bodyPr rtlCol="0">
            <a:normAutofit lnSpcReduction="10000"/>
          </a:bodyPr>
          <a:lstStyle/>
          <a:p>
            <a:pPr eaLnBrk="1" fontAlgn="auto" hangingPunct="1">
              <a:lnSpc>
                <a:spcPct val="90000"/>
              </a:lnSpc>
              <a:spcAft>
                <a:spcPts val="0"/>
              </a:spcAft>
              <a:buFont typeface="Arial" panose="020B0604020202020204" pitchFamily="34" charset="0"/>
              <a:buChar char="•"/>
              <a:defRPr/>
            </a:pPr>
            <a:r>
              <a:rPr lang="en-GB" altLang="en-US" dirty="0"/>
              <a:t>Many referrals were not accepted and caseload remained low</a:t>
            </a:r>
          </a:p>
          <a:p>
            <a:pPr eaLnBrk="1" fontAlgn="auto" hangingPunct="1">
              <a:lnSpc>
                <a:spcPct val="90000"/>
              </a:lnSpc>
              <a:spcAft>
                <a:spcPts val="0"/>
              </a:spcAft>
              <a:buFont typeface="Arial" panose="020B0604020202020204" pitchFamily="34" charset="0"/>
              <a:buChar char="•"/>
              <a:defRPr/>
            </a:pPr>
            <a:r>
              <a:rPr lang="en-GB" altLang="en-US" dirty="0"/>
              <a:t>Referrals did not meet our criteria (diagnosed within two years)</a:t>
            </a:r>
          </a:p>
          <a:p>
            <a:pPr eaLnBrk="1" fontAlgn="auto" hangingPunct="1">
              <a:lnSpc>
                <a:spcPct val="90000"/>
              </a:lnSpc>
              <a:spcAft>
                <a:spcPts val="0"/>
              </a:spcAft>
              <a:buFont typeface="Arial" panose="020B0604020202020204" pitchFamily="34" charset="0"/>
              <a:buChar char="•"/>
              <a:defRPr/>
            </a:pPr>
            <a:r>
              <a:rPr lang="en-GB" altLang="en-US" dirty="0"/>
              <a:t>“How are we meant to get them sober?”</a:t>
            </a:r>
          </a:p>
          <a:p>
            <a:pPr eaLnBrk="1" fontAlgn="auto" hangingPunct="1">
              <a:lnSpc>
                <a:spcPct val="90000"/>
              </a:lnSpc>
              <a:spcAft>
                <a:spcPts val="0"/>
              </a:spcAft>
              <a:buFont typeface="Arial" panose="020B0604020202020204" pitchFamily="34" charset="0"/>
              <a:buChar char="•"/>
              <a:defRPr/>
            </a:pPr>
            <a:r>
              <a:rPr lang="en-GB" altLang="en-US" dirty="0"/>
              <a:t>Were we “gate-keeping”?</a:t>
            </a:r>
          </a:p>
          <a:p>
            <a:pPr eaLnBrk="1" fontAlgn="auto" hangingPunct="1">
              <a:lnSpc>
                <a:spcPct val="90000"/>
              </a:lnSpc>
              <a:spcAft>
                <a:spcPts val="0"/>
              </a:spcAft>
              <a:buFont typeface="Arial" panose="020B0604020202020204" pitchFamily="34" charset="0"/>
              <a:buChar char="•"/>
              <a:defRPr/>
            </a:pPr>
            <a:r>
              <a:rPr lang="en-GB" altLang="en-US" dirty="0"/>
              <a:t>Did the remit reflect either a) need or b) the history of the condition itself?</a:t>
            </a:r>
          </a:p>
          <a:p>
            <a:pPr eaLnBrk="1" fontAlgn="auto" hangingPunct="1">
              <a:lnSpc>
                <a:spcPct val="90000"/>
              </a:lnSpc>
              <a:spcAft>
                <a:spcPts val="0"/>
              </a:spcAft>
              <a:buFont typeface="Arial" panose="020B0604020202020204" pitchFamily="34" charset="0"/>
              <a:buChar char="•"/>
              <a:defRPr/>
            </a:pPr>
            <a:r>
              <a:rPr lang="en-GB" altLang="en-US" dirty="0"/>
              <a:t>With no system of care how would these specific individuals be referred to the Team?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p:nvPr>
        </p:nvSpPr>
        <p:spPr/>
        <p:txBody>
          <a:bodyPr/>
          <a:lstStyle/>
          <a:p>
            <a:r>
              <a:rPr lang="en-GB" b="1" dirty="0"/>
              <a:t>Person Centred?</a:t>
            </a:r>
          </a:p>
        </p:txBody>
      </p:sp>
      <p:sp>
        <p:nvSpPr>
          <p:cNvPr id="26626" name="Rectangle 3"/>
          <p:cNvSpPr>
            <a:spLocks noGrp="1"/>
          </p:cNvSpPr>
          <p:nvPr>
            <p:ph type="body" idx="1"/>
          </p:nvPr>
        </p:nvSpPr>
        <p:spPr/>
        <p:txBody>
          <a:bodyPr/>
          <a:lstStyle/>
          <a:p>
            <a:pPr algn="ctr">
              <a:buFont typeface="Arial" charset="0"/>
              <a:buNone/>
            </a:pPr>
            <a:endParaRPr lang="en-GB" sz="2400"/>
          </a:p>
          <a:p>
            <a:pPr algn="ctr">
              <a:buFont typeface="Arial" charset="0"/>
              <a:buNone/>
            </a:pPr>
            <a:r>
              <a:rPr lang="en-GB" sz="2400"/>
              <a:t> “</a:t>
            </a:r>
            <a:r>
              <a:rPr lang="en-GB" sz="2800"/>
              <a:t>You never really understand a person until you </a:t>
            </a:r>
          </a:p>
          <a:p>
            <a:pPr algn="ctr">
              <a:buFont typeface="Arial" charset="0"/>
              <a:buNone/>
            </a:pPr>
            <a:endParaRPr lang="en-GB" sz="2800"/>
          </a:p>
          <a:p>
            <a:pPr algn="ctr">
              <a:buFont typeface="Arial" charset="0"/>
              <a:buNone/>
            </a:pPr>
            <a:r>
              <a:rPr lang="en-GB" sz="2800"/>
              <a:t>consider things from his point of view…Until you climb </a:t>
            </a:r>
          </a:p>
          <a:p>
            <a:pPr algn="ctr">
              <a:buFont typeface="Arial" charset="0"/>
              <a:buNone/>
            </a:pPr>
            <a:endParaRPr lang="en-GB" sz="2800"/>
          </a:p>
          <a:p>
            <a:pPr algn="ctr">
              <a:buFont typeface="Arial" charset="0"/>
              <a:buNone/>
            </a:pPr>
            <a:r>
              <a:rPr lang="en-GB" sz="2800"/>
              <a:t>inside of his skin and walk around in it.”</a:t>
            </a:r>
          </a:p>
          <a:p>
            <a:pPr algn="ctr">
              <a:buFont typeface="Arial" charset="0"/>
              <a:buNone/>
            </a:pPr>
            <a:endParaRPr lang="en-GB" sz="2800"/>
          </a:p>
          <a:p>
            <a:pPr algn="r">
              <a:buFont typeface="Arial" charset="0"/>
              <a:buNone/>
            </a:pPr>
            <a:r>
              <a:rPr lang="en-GB" sz="1400"/>
              <a:t>Harper Lee – “To kill a Mockingbird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D28ED1-F572-8340-8524-C4D0540651EB}"/>
              </a:ext>
            </a:extLst>
          </p:cNvPr>
          <p:cNvSpPr>
            <a:spLocks noGrp="1"/>
          </p:cNvSpPr>
          <p:nvPr>
            <p:ph type="ctrTitle"/>
          </p:nvPr>
        </p:nvSpPr>
        <p:spPr/>
        <p:txBody>
          <a:bodyPr/>
          <a:lstStyle/>
          <a:p>
            <a:r>
              <a:rPr lang="en-US" b="1" dirty="0"/>
              <a:t>Changing our thinking…</a:t>
            </a:r>
          </a:p>
        </p:txBody>
      </p:sp>
      <p:sp>
        <p:nvSpPr>
          <p:cNvPr id="5" name="Subtitle 4">
            <a:extLst>
              <a:ext uri="{FF2B5EF4-FFF2-40B4-BE49-F238E27FC236}">
                <a16:creationId xmlns:a16="http://schemas.microsoft.com/office/drawing/2014/main" id="{1C96CF65-5F92-2445-9313-EAD8419F060E}"/>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4916912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idx="4294967295"/>
          </p:nvPr>
        </p:nvSpPr>
        <p:spPr/>
        <p:txBody>
          <a:bodyPr/>
          <a:lstStyle/>
          <a:p>
            <a:pPr eaLnBrk="1" hangingPunct="1"/>
            <a:endParaRPr lang="en-US" altLang="en-US"/>
          </a:p>
        </p:txBody>
      </p:sp>
      <p:pic>
        <p:nvPicPr>
          <p:cNvPr id="55298" name="Picture 3"/>
          <p:cNvPicPr>
            <a:picLocks noGrp="1" noChangeAspect="1" noChangeArrowheads="1"/>
          </p:cNvPicPr>
          <p:nvPr>
            <p:ph idx="4294967295"/>
          </p:nvPr>
        </p:nvPicPr>
        <p:blipFill>
          <a:blip r:embed="rId3"/>
          <a:srcRect/>
          <a:stretch>
            <a:fillRect/>
          </a:stretch>
        </p:blipFill>
        <p:spPr>
          <a:xfrm>
            <a:off x="0" y="0"/>
            <a:ext cx="9144000" cy="6858000"/>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p:txBody>
          <a:bodyPr/>
          <a:lstStyle/>
          <a:p>
            <a:pPr eaLnBrk="1" hangingPunct="1"/>
            <a:r>
              <a:rPr lang="en-GB" b="1"/>
              <a:t>Mr H Report – Key Issues</a:t>
            </a:r>
          </a:p>
        </p:txBody>
      </p:sp>
      <p:sp>
        <p:nvSpPr>
          <p:cNvPr id="3" name="Content Placeholder 2"/>
          <p:cNvSpPr>
            <a:spLocks noGrp="1"/>
          </p:cNvSpPr>
          <p:nvPr>
            <p:ph idx="1"/>
          </p:nvPr>
        </p:nvSpPr>
        <p:spPr/>
        <p:txBody>
          <a:bodyPr rtlCol="0">
            <a:normAutofit fontScale="92500" lnSpcReduction="10000"/>
          </a:bodyPr>
          <a:lstStyle/>
          <a:p>
            <a:pPr eaLnBrk="1" fontAlgn="auto" hangingPunct="1">
              <a:spcAft>
                <a:spcPts val="0"/>
              </a:spcAft>
              <a:buFont typeface="Arial" panose="020B0604020202020204" pitchFamily="34" charset="0"/>
              <a:buChar char="•"/>
              <a:defRPr/>
            </a:pPr>
            <a:r>
              <a:rPr lang="en-GB" dirty="0"/>
              <a:t>Assessment of capacity and risk was poor</a:t>
            </a:r>
          </a:p>
          <a:p>
            <a:pPr eaLnBrk="1" fontAlgn="auto" hangingPunct="1">
              <a:spcAft>
                <a:spcPts val="0"/>
              </a:spcAft>
              <a:buFont typeface="Arial" panose="020B0604020202020204" pitchFamily="34" charset="0"/>
              <a:buChar char="•"/>
              <a:defRPr/>
            </a:pPr>
            <a:r>
              <a:rPr lang="en-GB" dirty="0"/>
              <a:t>Impact of alcohol on capacity misunderstood</a:t>
            </a:r>
          </a:p>
          <a:p>
            <a:pPr eaLnBrk="1" fontAlgn="auto" hangingPunct="1">
              <a:spcAft>
                <a:spcPts val="0"/>
              </a:spcAft>
              <a:buFont typeface="Arial" panose="020B0604020202020204" pitchFamily="34" charset="0"/>
              <a:buChar char="•"/>
              <a:defRPr/>
            </a:pPr>
            <a:r>
              <a:rPr lang="en-GB" dirty="0"/>
              <a:t>Poorly co-ordinated service provision</a:t>
            </a:r>
          </a:p>
          <a:p>
            <a:pPr eaLnBrk="1" fontAlgn="auto" hangingPunct="1">
              <a:spcAft>
                <a:spcPts val="0"/>
              </a:spcAft>
              <a:buFont typeface="Arial" panose="020B0604020202020204" pitchFamily="34" charset="0"/>
              <a:buChar char="•"/>
              <a:defRPr/>
            </a:pPr>
            <a:r>
              <a:rPr lang="en-GB" dirty="0"/>
              <a:t>Poor communication</a:t>
            </a:r>
          </a:p>
          <a:p>
            <a:pPr eaLnBrk="1" fontAlgn="auto" hangingPunct="1">
              <a:spcAft>
                <a:spcPts val="0"/>
              </a:spcAft>
              <a:buFont typeface="Arial" panose="020B0604020202020204" pitchFamily="34" charset="0"/>
              <a:buChar char="•"/>
              <a:defRPr/>
            </a:pPr>
            <a:r>
              <a:rPr lang="en-GB" dirty="0"/>
              <a:t>Prevailing critical attitudes to heavy drinkers</a:t>
            </a:r>
          </a:p>
          <a:p>
            <a:pPr eaLnBrk="1" fontAlgn="auto" hangingPunct="1">
              <a:spcAft>
                <a:spcPts val="0"/>
              </a:spcAft>
              <a:buFont typeface="Arial" panose="020B0604020202020204" pitchFamily="34" charset="0"/>
              <a:buChar char="•"/>
              <a:defRPr/>
            </a:pPr>
            <a:r>
              <a:rPr lang="en-GB" dirty="0"/>
              <a:t>No evidence that key Health or Social Work professionals understood that legislation could have been used to facilitate assessment</a:t>
            </a:r>
          </a:p>
          <a:p>
            <a:pPr eaLnBrk="1" fontAlgn="auto" hangingPunct="1">
              <a:spcAft>
                <a:spcPts val="0"/>
              </a:spcAft>
              <a:buFont typeface="Arial" panose="020B0604020202020204" pitchFamily="34" charset="0"/>
              <a:buChar char="•"/>
              <a:defRPr/>
            </a:pPr>
            <a:r>
              <a:rPr lang="en-GB" dirty="0">
                <a:solidFill>
                  <a:srgbClr val="FF0000"/>
                </a:solidFill>
              </a:rPr>
              <a:t>ARBD is “..a diagnosed mental disorder”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p:cNvSpPr>
          <p:nvPr>
            <p:ph type="title"/>
          </p:nvPr>
        </p:nvSpPr>
        <p:spPr/>
        <p:txBody>
          <a:bodyPr/>
          <a:lstStyle/>
          <a:p>
            <a:pPr eaLnBrk="1" hangingPunct="1"/>
            <a:r>
              <a:rPr lang="en-GB" altLang="en-US" b="1"/>
              <a:t>A Change in our Thinking</a:t>
            </a:r>
          </a:p>
        </p:txBody>
      </p:sp>
      <p:sp>
        <p:nvSpPr>
          <p:cNvPr id="82946" name="Rectangle 3"/>
          <p:cNvSpPr>
            <a:spLocks noGrp="1"/>
          </p:cNvSpPr>
          <p:nvPr>
            <p:ph type="body" idx="1"/>
          </p:nvPr>
        </p:nvSpPr>
        <p:spPr/>
        <p:txBody>
          <a:bodyPr/>
          <a:lstStyle/>
          <a:p>
            <a:pPr eaLnBrk="1" hangingPunct="1">
              <a:buFont typeface="Arial" charset="0"/>
              <a:buNone/>
            </a:pPr>
            <a:r>
              <a:rPr lang="en-GB" altLang="en-US"/>
              <a:t>“More widely, we would hope that this report will remind health and social work services across Scotland that staff awareness of ARBD needs to be improved and that services need to be able to respond to this very vulnerable group of individuals much earlier than is often the case at present.”</a:t>
            </a:r>
          </a:p>
          <a:p>
            <a:pPr eaLnBrk="1" hangingPunct="1">
              <a:buFont typeface="Arial" charset="0"/>
              <a:buNone/>
            </a:pPr>
            <a:endParaRPr lang="en-GB" altLang="en-US" sz="1200"/>
          </a:p>
          <a:p>
            <a:pPr algn="r" eaLnBrk="1" hangingPunct="1">
              <a:buFont typeface="Arial" charset="0"/>
              <a:buNone/>
            </a:pPr>
            <a:endParaRPr lang="en-GB" altLang="en-US" sz="1200"/>
          </a:p>
          <a:p>
            <a:pPr algn="r" eaLnBrk="1" hangingPunct="1">
              <a:buFont typeface="Arial" charset="0"/>
              <a:buNone/>
            </a:pPr>
            <a:r>
              <a:rPr lang="en-GB" altLang="en-US" sz="1200"/>
              <a:t>“Investigation into the care and treatment of Mr H” – Mental Welfare Commission(2006)</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pPr eaLnBrk="1" hangingPunct="1"/>
            <a:r>
              <a:rPr lang="en-GB" b="1"/>
              <a:t>Broadening the ARBD Team Remit</a:t>
            </a:r>
          </a:p>
        </p:txBody>
      </p:sp>
      <p:sp>
        <p:nvSpPr>
          <p:cNvPr id="3" name="Content Placeholder 2"/>
          <p:cNvSpPr>
            <a:spLocks noGrp="1"/>
          </p:cNvSpPr>
          <p:nvPr>
            <p:ph idx="1"/>
          </p:nvPr>
        </p:nvSpPr>
        <p:spPr>
          <a:xfrm>
            <a:off x="457200" y="1628775"/>
            <a:ext cx="8229600" cy="4824413"/>
          </a:xfrm>
        </p:spPr>
        <p:txBody>
          <a:bodyPr rtlCol="0">
            <a:normAutofit fontScale="77500" lnSpcReduction="20000"/>
          </a:bodyPr>
          <a:lstStyle/>
          <a:p>
            <a:pPr eaLnBrk="1" fontAlgn="auto" hangingPunct="1">
              <a:spcAft>
                <a:spcPts val="0"/>
              </a:spcAft>
              <a:buFont typeface="Arial" panose="020B0604020202020204" pitchFamily="34" charset="0"/>
              <a:buChar char="•"/>
              <a:defRPr/>
            </a:pPr>
            <a:r>
              <a:rPr lang="en-GB" dirty="0"/>
              <a:t>To provide assessment of individuals </a:t>
            </a:r>
            <a:r>
              <a:rPr lang="en-GB" b="1" dirty="0"/>
              <a:t>at high risk </a:t>
            </a:r>
            <a:r>
              <a:rPr lang="en-GB" dirty="0"/>
              <a:t>of developing cognitive problems as a result of heavy drinking</a:t>
            </a:r>
          </a:p>
          <a:p>
            <a:pPr eaLnBrk="1" fontAlgn="auto" hangingPunct="1">
              <a:spcAft>
                <a:spcPts val="0"/>
              </a:spcAft>
              <a:buFont typeface="Arial" panose="020B0604020202020204" pitchFamily="34" charset="0"/>
              <a:buChar char="•"/>
              <a:defRPr/>
            </a:pPr>
            <a:r>
              <a:rPr lang="en-GB" dirty="0"/>
              <a:t>Support care plans aimed at facilitating harm reduction, detoxification, diagnosis and assessment of capacity where appropriate</a:t>
            </a:r>
          </a:p>
          <a:p>
            <a:pPr eaLnBrk="1" fontAlgn="auto" hangingPunct="1">
              <a:spcAft>
                <a:spcPts val="0"/>
              </a:spcAft>
              <a:buFont typeface="Arial" panose="020B0604020202020204" pitchFamily="34" charset="0"/>
              <a:buChar char="•"/>
              <a:defRPr/>
            </a:pPr>
            <a:r>
              <a:rPr lang="en-GB" dirty="0"/>
              <a:t>To see </a:t>
            </a:r>
            <a:r>
              <a:rPr lang="en-GB" b="1" dirty="0"/>
              <a:t>every </a:t>
            </a:r>
            <a:r>
              <a:rPr lang="en-GB" dirty="0"/>
              <a:t>service user referred where practical</a:t>
            </a:r>
          </a:p>
          <a:p>
            <a:pPr eaLnBrk="1" fontAlgn="auto" hangingPunct="1">
              <a:spcAft>
                <a:spcPts val="0"/>
              </a:spcAft>
              <a:buFont typeface="Arial" panose="020B0604020202020204" pitchFamily="34" charset="0"/>
              <a:buChar char="•"/>
              <a:defRPr/>
            </a:pPr>
            <a:r>
              <a:rPr lang="en-GB" dirty="0"/>
              <a:t>To support </a:t>
            </a:r>
            <a:r>
              <a:rPr lang="en-GB" b="1" dirty="0"/>
              <a:t>early legislative intervention </a:t>
            </a:r>
            <a:r>
              <a:rPr lang="en-GB" dirty="0"/>
              <a:t>to reduce alcohol related harm, and crisis presentations to a range of already over-burdened services</a:t>
            </a:r>
          </a:p>
          <a:p>
            <a:pPr eaLnBrk="1" fontAlgn="auto" hangingPunct="1">
              <a:spcAft>
                <a:spcPts val="0"/>
              </a:spcAft>
              <a:buFont typeface="Arial" panose="020B0604020202020204" pitchFamily="34" charset="0"/>
              <a:buChar char="•"/>
              <a:defRPr/>
            </a:pPr>
            <a:r>
              <a:rPr lang="en-GB" dirty="0"/>
              <a:t>To provide assessment for suitable resettlement of those in longer term care</a:t>
            </a:r>
          </a:p>
          <a:p>
            <a:pPr eaLnBrk="1" fontAlgn="auto" hangingPunct="1">
              <a:spcAft>
                <a:spcPts val="0"/>
              </a:spcAft>
              <a:buFont typeface="Arial" panose="020B0604020202020204" pitchFamily="34" charset="0"/>
              <a:buChar char="•"/>
              <a:defRPr/>
            </a:pPr>
            <a:r>
              <a:rPr lang="en-GB" dirty="0"/>
              <a:t>To provide </a:t>
            </a:r>
            <a:r>
              <a:rPr lang="en-GB" b="1" dirty="0"/>
              <a:t>tailored training packages </a:t>
            </a:r>
            <a:r>
              <a:rPr lang="en-GB" dirty="0"/>
              <a:t>to those who work with, come into contact with, or even live with drinkers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556DFA6-6CDF-9E40-A45E-6237BAC932C2}"/>
              </a:ext>
            </a:extLst>
          </p:cNvPr>
          <p:cNvSpPr>
            <a:spLocks noGrp="1"/>
          </p:cNvSpPr>
          <p:nvPr>
            <p:ph type="ctrTitle"/>
          </p:nvPr>
        </p:nvSpPr>
        <p:spPr/>
        <p:txBody>
          <a:bodyPr/>
          <a:lstStyle/>
          <a:p>
            <a:r>
              <a:rPr lang="en-US" b="1" dirty="0"/>
              <a:t>The more “hidden” features of ARBD</a:t>
            </a:r>
          </a:p>
        </p:txBody>
      </p:sp>
    </p:spTree>
    <p:extLst>
      <p:ext uri="{BB962C8B-B14F-4D97-AF65-F5344CB8AC3E}">
        <p14:creationId xmlns:p14="http://schemas.microsoft.com/office/powerpoint/2010/main" val="40723947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idx="4294967295"/>
          </p:nvPr>
        </p:nvSpPr>
        <p:spPr/>
        <p:txBody>
          <a:bodyPr/>
          <a:lstStyle/>
          <a:p>
            <a:pPr eaLnBrk="1" hangingPunct="1"/>
            <a:r>
              <a:rPr lang="en-GB" sz="4000" b="1"/>
              <a:t>The More </a:t>
            </a:r>
            <a:r>
              <a:rPr lang="en-GB" sz="4000" b="1" i="1"/>
              <a:t>Hidden </a:t>
            </a:r>
            <a:r>
              <a:rPr lang="en-GB" sz="4000" b="1"/>
              <a:t>Harm of ARBD?</a:t>
            </a:r>
          </a:p>
        </p:txBody>
      </p:sp>
      <p:graphicFrame>
        <p:nvGraphicFramePr>
          <p:cNvPr id="199719" name="Group 39"/>
          <p:cNvGraphicFramePr>
            <a:graphicFrameLocks noGrp="1"/>
          </p:cNvGraphicFramePr>
          <p:nvPr>
            <p:ph idx="4294967295"/>
          </p:nvPr>
        </p:nvGraphicFramePr>
        <p:xfrm>
          <a:off x="301625" y="1600200"/>
          <a:ext cx="8540750" cy="4860925"/>
        </p:xfrm>
        <a:graphic>
          <a:graphicData uri="http://schemas.openxmlformats.org/drawingml/2006/table">
            <a:tbl>
              <a:tblPr/>
              <a:tblGrid>
                <a:gridCol w="2846388">
                  <a:extLst>
                    <a:ext uri="{9D8B030D-6E8A-4147-A177-3AD203B41FA5}">
                      <a16:colId xmlns:a16="http://schemas.microsoft.com/office/drawing/2014/main" val="20000"/>
                    </a:ext>
                  </a:extLst>
                </a:gridCol>
                <a:gridCol w="2847975">
                  <a:extLst>
                    <a:ext uri="{9D8B030D-6E8A-4147-A177-3AD203B41FA5}">
                      <a16:colId xmlns:a16="http://schemas.microsoft.com/office/drawing/2014/main" val="20001"/>
                    </a:ext>
                  </a:extLst>
                </a:gridCol>
                <a:gridCol w="2846387">
                  <a:extLst>
                    <a:ext uri="{9D8B030D-6E8A-4147-A177-3AD203B41FA5}">
                      <a16:colId xmlns:a16="http://schemas.microsoft.com/office/drawing/2014/main" val="20002"/>
                    </a:ext>
                  </a:extLst>
                </a:gridCol>
              </a:tblGrid>
              <a:tr h="820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800" b="1" i="0" u="none" strike="noStrike" cap="none" normalizeH="0" baseline="0">
                          <a:ln>
                            <a:noFill/>
                          </a:ln>
                          <a:solidFill>
                            <a:schemeClr val="tx1"/>
                          </a:solidFill>
                          <a:effectLst/>
                          <a:latin typeface="Arial" charset="0"/>
                        </a:rPr>
                        <a:t>Region/system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800" b="1" i="0" u="none" strike="noStrike" cap="none" normalizeH="0" baseline="0">
                          <a:ln>
                            <a:noFill/>
                          </a:ln>
                          <a:solidFill>
                            <a:schemeClr val="tx1"/>
                          </a:solidFill>
                          <a:effectLst/>
                          <a:latin typeface="Arial" charset="0"/>
                        </a:rPr>
                        <a:t>Impact of alcohol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800" b="1" i="0" u="none" strike="noStrike" cap="none" normalizeH="0" baseline="0">
                          <a:ln>
                            <a:noFill/>
                          </a:ln>
                          <a:solidFill>
                            <a:schemeClr val="tx1"/>
                          </a:solidFill>
                          <a:effectLst/>
                          <a:latin typeface="Arial" charset="0"/>
                        </a:rPr>
                        <a:t>function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00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Cerebrum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Frontal and parietal atrophy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Planning, problem solving, self reflection etc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98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Limbic system, e.g. hippocampus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Reduces connections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Memory and emotion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0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Cerebellum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Atrophy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Movement, gait, also cognition (link to frontal lobes)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0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Neurotransmitter systems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Several systems affected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000" b="0" i="0" u="none" strike="noStrike" cap="none" normalizeH="0" baseline="0">
                          <a:ln>
                            <a:noFill/>
                          </a:ln>
                          <a:solidFill>
                            <a:schemeClr val="tx1"/>
                          </a:solidFill>
                          <a:effectLst/>
                          <a:latin typeface="Arial" charset="0"/>
                        </a:rPr>
                        <a:t>Involved in communication throughout brain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C02CF7E-2235-5847-A8B7-A45009E6D7CF}"/>
              </a:ext>
            </a:extLst>
          </p:cNvPr>
          <p:cNvSpPr>
            <a:spLocks noGrp="1"/>
          </p:cNvSpPr>
          <p:nvPr>
            <p:ph type="ctrTitle"/>
          </p:nvPr>
        </p:nvSpPr>
        <p:spPr/>
        <p:txBody>
          <a:bodyPr/>
          <a:lstStyle/>
          <a:p>
            <a:r>
              <a:rPr lang="en-US" b="1" dirty="0"/>
              <a:t>Prevalence?</a:t>
            </a:r>
          </a:p>
        </p:txBody>
      </p:sp>
      <p:sp>
        <p:nvSpPr>
          <p:cNvPr id="7" name="Subtitle 6">
            <a:extLst>
              <a:ext uri="{FF2B5EF4-FFF2-40B4-BE49-F238E27FC236}">
                <a16:creationId xmlns:a16="http://schemas.microsoft.com/office/drawing/2014/main" id="{B9500D8F-B969-6144-8F7A-D98511C8F39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1894156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id="{2BA4761A-45BA-4749-B6F2-A31141A4C3CD}"/>
              </a:ext>
            </a:extLst>
          </p:cNvPr>
          <p:cNvSpPr>
            <a:spLocks noGrp="1" noChangeArrowheads="1"/>
          </p:cNvSpPr>
          <p:nvPr>
            <p:ph type="title" idx="4294967295"/>
          </p:nvPr>
        </p:nvSpPr>
        <p:spPr/>
        <p:txBody>
          <a:bodyPr/>
          <a:lstStyle/>
          <a:p>
            <a:pPr eaLnBrk="1" hangingPunct="1"/>
            <a:r>
              <a:rPr lang="en-GB" altLang="en-US" sz="4000"/>
              <a:t> “Hidden” Problems?</a:t>
            </a:r>
          </a:p>
        </p:txBody>
      </p:sp>
      <p:sp>
        <p:nvSpPr>
          <p:cNvPr id="111619" name="Rectangle 3">
            <a:extLst>
              <a:ext uri="{FF2B5EF4-FFF2-40B4-BE49-F238E27FC236}">
                <a16:creationId xmlns:a16="http://schemas.microsoft.com/office/drawing/2014/main" id="{493000FF-1120-7A41-9C14-B5EE0BB4B735}"/>
              </a:ext>
            </a:extLst>
          </p:cNvPr>
          <p:cNvSpPr>
            <a:spLocks noGrp="1" noChangeArrowheads="1"/>
          </p:cNvSpPr>
          <p:nvPr>
            <p:ph type="body" idx="4294967295"/>
          </p:nvPr>
        </p:nvSpPr>
        <p:spPr/>
        <p:txBody>
          <a:bodyPr/>
          <a:lstStyle/>
          <a:p>
            <a:pPr algn="ctr" eaLnBrk="1" hangingPunct="1">
              <a:buFontTx/>
              <a:buNone/>
            </a:pPr>
            <a:r>
              <a:rPr lang="en-GB" altLang="en-US" dirty="0"/>
              <a:t>ARBD causes problems with </a:t>
            </a:r>
            <a:r>
              <a:rPr lang="en-GB" altLang="en-US" dirty="0">
                <a:solidFill>
                  <a:srgbClr val="FF0000"/>
                </a:solidFill>
              </a:rPr>
              <a:t>“executive functions”</a:t>
            </a:r>
            <a:r>
              <a:rPr lang="en-GB" altLang="en-US" dirty="0"/>
              <a:t> such as:</a:t>
            </a:r>
          </a:p>
          <a:p>
            <a:pPr eaLnBrk="1" hangingPunct="1">
              <a:lnSpc>
                <a:spcPct val="135000"/>
              </a:lnSpc>
            </a:pPr>
            <a:r>
              <a:rPr lang="en-GB" altLang="en-US" dirty="0"/>
              <a:t>Attention and concentration</a:t>
            </a:r>
          </a:p>
          <a:p>
            <a:pPr eaLnBrk="1" hangingPunct="1">
              <a:lnSpc>
                <a:spcPct val="135000"/>
              </a:lnSpc>
            </a:pPr>
            <a:r>
              <a:rPr lang="en-GB" altLang="en-US" dirty="0"/>
              <a:t>Planning, organising and problem solving</a:t>
            </a:r>
          </a:p>
          <a:p>
            <a:pPr eaLnBrk="1" hangingPunct="1">
              <a:lnSpc>
                <a:spcPct val="135000"/>
              </a:lnSpc>
            </a:pPr>
            <a:r>
              <a:rPr lang="en-GB" altLang="en-US" dirty="0"/>
              <a:t>Complex, abstract, flexible thinking</a:t>
            </a:r>
          </a:p>
          <a:p>
            <a:pPr eaLnBrk="1" hangingPunct="1">
              <a:lnSpc>
                <a:spcPct val="135000"/>
              </a:lnSpc>
            </a:pPr>
            <a:r>
              <a:rPr lang="en-GB" altLang="en-US" dirty="0"/>
              <a:t>Emotional and behavioural change</a:t>
            </a:r>
          </a:p>
          <a:p>
            <a:pPr eaLnBrk="1" hangingPunct="1">
              <a:lnSpc>
                <a:spcPct val="135000"/>
              </a:lnSpc>
            </a:pPr>
            <a:r>
              <a:rPr lang="en-GB" altLang="en-US" dirty="0"/>
              <a:t>Self awareness and insight</a:t>
            </a:r>
          </a:p>
        </p:txBody>
      </p:sp>
    </p:spTree>
    <p:extLst>
      <p:ext uri="{BB962C8B-B14F-4D97-AF65-F5344CB8AC3E}">
        <p14:creationId xmlns:p14="http://schemas.microsoft.com/office/powerpoint/2010/main" val="22363985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pPr eaLnBrk="1" hangingPunct="1"/>
            <a:r>
              <a:rPr lang="en-GB" b="1"/>
              <a:t>Executive Function Problems</a:t>
            </a:r>
          </a:p>
        </p:txBody>
      </p:sp>
      <p:sp>
        <p:nvSpPr>
          <p:cNvPr id="3" name="Content Placeholder 2"/>
          <p:cNvSpPr>
            <a:spLocks noGrp="1"/>
          </p:cNvSpPr>
          <p:nvPr>
            <p:ph idx="1"/>
          </p:nvPr>
        </p:nvSpPr>
        <p:spPr/>
        <p:txBody>
          <a:bodyPr rtlCol="0">
            <a:normAutofit fontScale="92500" lnSpcReduction="10000"/>
          </a:bodyPr>
          <a:lstStyle/>
          <a:p>
            <a:pPr eaLnBrk="1" fontAlgn="auto" hangingPunct="1">
              <a:spcAft>
                <a:spcPts val="0"/>
              </a:spcAft>
              <a:buFont typeface="Arial" panose="020B0604020202020204" pitchFamily="34" charset="0"/>
              <a:buChar char="•"/>
              <a:defRPr/>
            </a:pPr>
            <a:r>
              <a:rPr lang="en-GB" sz="2800" dirty="0"/>
              <a:t>“</a:t>
            </a:r>
            <a:r>
              <a:rPr lang="en-GB" sz="2800" i="1" dirty="0"/>
              <a:t>Between 50% and 80% of individuals with alcohol use disorders experience mild to severe neurocognitive impairment</a:t>
            </a:r>
            <a:r>
              <a:rPr lang="en-GB" i="1" dirty="0"/>
              <a:t>.” </a:t>
            </a:r>
            <a:r>
              <a:rPr lang="en-GB" sz="1800" dirty="0"/>
              <a:t>(Bates et al, 2002)</a:t>
            </a:r>
          </a:p>
          <a:p>
            <a:pPr eaLnBrk="1" fontAlgn="auto" hangingPunct="1">
              <a:spcAft>
                <a:spcPts val="0"/>
              </a:spcAft>
              <a:buFont typeface="Arial" panose="020B0604020202020204" pitchFamily="34" charset="0"/>
              <a:buChar char="•"/>
              <a:defRPr/>
            </a:pPr>
            <a:r>
              <a:rPr lang="en-GB" altLang="en-US" sz="2800" i="1" dirty="0"/>
              <a:t>“This has major implications for treatment outcome, given the emphasis of many treatment programs on motivation to change, and the possibility that impaired brain functioning as a result of alcohol use may prevent some from engaging with standard treatment programs” </a:t>
            </a:r>
            <a:r>
              <a:rPr lang="en-GB" altLang="en-US" sz="1800" i="1" dirty="0"/>
              <a:t>(</a:t>
            </a:r>
            <a:r>
              <a:rPr lang="en-GB" altLang="en-US" sz="1800" i="1" dirty="0" err="1"/>
              <a:t>Svanberg</a:t>
            </a:r>
            <a:r>
              <a:rPr lang="en-GB" altLang="en-US" sz="1800" i="1" dirty="0"/>
              <a:t> et al, 2015)</a:t>
            </a:r>
          </a:p>
          <a:p>
            <a:pPr eaLnBrk="1" fontAlgn="auto" hangingPunct="1">
              <a:spcAft>
                <a:spcPts val="0"/>
              </a:spcAft>
              <a:buFont typeface="Arial" panose="020B0604020202020204" pitchFamily="34" charset="0"/>
              <a:buChar char="•"/>
              <a:defRPr/>
            </a:pPr>
            <a:r>
              <a:rPr lang="en-GB" altLang="en-US" sz="2800" i="1" dirty="0"/>
              <a:t>“It may be thought that they are “poorly motivated” or are “pre contemplative” about their addiction.” </a:t>
            </a:r>
            <a:r>
              <a:rPr lang="en-GB" altLang="en-US" sz="1800" i="1" dirty="0"/>
              <a:t>(Bell &amp; Craig, 2013)</a:t>
            </a:r>
          </a:p>
          <a:p>
            <a:pPr eaLnBrk="1" fontAlgn="auto" hangingPunct="1">
              <a:spcAft>
                <a:spcPts val="0"/>
              </a:spcAft>
              <a:buFont typeface="Arial" panose="020B0604020202020204" pitchFamily="34" charset="0"/>
              <a:buChar char="•"/>
              <a:defRPr/>
            </a:pPr>
            <a:endParaRPr lang="en-GB" altLang="en-US" sz="1800" i="1" dirty="0"/>
          </a:p>
          <a:p>
            <a:pPr eaLnBrk="1" fontAlgn="auto" hangingPunct="1">
              <a:spcAft>
                <a:spcPts val="0"/>
              </a:spcAft>
              <a:buFont typeface="Arial" panose="020B0604020202020204" pitchFamily="34" charset="0"/>
              <a:buChar char="•"/>
              <a:defRPr/>
            </a:pPr>
            <a:endParaRPr lang="en-GB" altLang="en-US" sz="2800" i="1" dirty="0"/>
          </a:p>
          <a:p>
            <a:pPr eaLnBrk="1" fontAlgn="auto" hangingPunct="1">
              <a:spcAft>
                <a:spcPts val="0"/>
              </a:spcAft>
              <a:buFont typeface="Arial" panose="020B0604020202020204" pitchFamily="34" charset="0"/>
              <a:buChar char="•"/>
              <a:defRPr/>
            </a:pPr>
            <a:endParaRPr lang="en-GB" sz="1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p:cNvSpPr>
          <p:nvPr>
            <p:ph type="title"/>
          </p:nvPr>
        </p:nvSpPr>
        <p:spPr/>
        <p:txBody>
          <a:bodyPr/>
          <a:lstStyle/>
          <a:p>
            <a:r>
              <a:rPr lang="en-GB" sz="4000" b="1"/>
              <a:t>Capacity &amp; the “frontal lobe paradox” </a:t>
            </a:r>
            <a:r>
              <a:rPr lang="en-GB" sz="2000" b="1"/>
              <a:t>(</a:t>
            </a:r>
            <a:r>
              <a:rPr lang="en-GB" sz="2000"/>
              <a:t>George &amp; Gilbert, 2018)</a:t>
            </a:r>
          </a:p>
        </p:txBody>
      </p:sp>
      <p:sp>
        <p:nvSpPr>
          <p:cNvPr id="71682" name="Rectangle 3"/>
          <p:cNvSpPr>
            <a:spLocks noGrp="1"/>
          </p:cNvSpPr>
          <p:nvPr>
            <p:ph type="body" idx="1"/>
          </p:nvPr>
        </p:nvSpPr>
        <p:spPr/>
        <p:txBody>
          <a:bodyPr/>
          <a:lstStyle/>
          <a:p>
            <a:pPr>
              <a:buFont typeface="Arial" charset="0"/>
              <a:buNone/>
            </a:pPr>
            <a:r>
              <a:rPr lang="en-GB" sz="2800" u="sng"/>
              <a:t>Problems with office- based assessments</a:t>
            </a:r>
            <a:r>
              <a:rPr lang="en-GB" sz="2800"/>
              <a:t>:</a:t>
            </a:r>
          </a:p>
          <a:p>
            <a:r>
              <a:rPr lang="en-GB" sz="2800"/>
              <a:t>Directions for assessments vs self-initiation</a:t>
            </a:r>
          </a:p>
          <a:p>
            <a:r>
              <a:rPr lang="en-GB" sz="2800"/>
              <a:t>Structured assessment vs everyday life</a:t>
            </a:r>
          </a:p>
          <a:p>
            <a:r>
              <a:rPr lang="en-GB" sz="2800"/>
              <a:t>Lack of insight may result in neglecting strategies for compensation at a later stage</a:t>
            </a:r>
          </a:p>
          <a:p>
            <a:r>
              <a:rPr lang="en-GB" sz="2800"/>
              <a:t>Shorter assessments do not assess the ability to stick with rules in future incidences</a:t>
            </a:r>
          </a:p>
          <a:p>
            <a:r>
              <a:rPr lang="en-GB" sz="2800"/>
              <a:t>Can be exhausted due to increased effort</a:t>
            </a:r>
          </a:p>
          <a:p>
            <a:r>
              <a:rPr lang="en-GB" sz="2800"/>
              <a:t>Less demand on social cognition</a:t>
            </a:r>
          </a:p>
          <a:p>
            <a:endParaRPr lang="en-GB" sz="2800"/>
          </a:p>
          <a:p>
            <a:endParaRPr lang="en-GB"/>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p:cNvSpPr>
          <p:nvPr>
            <p:ph type="title"/>
          </p:nvPr>
        </p:nvSpPr>
        <p:spPr/>
        <p:txBody>
          <a:bodyPr/>
          <a:lstStyle/>
          <a:p>
            <a:r>
              <a:rPr lang="en-GB" sz="4000" b="1"/>
              <a:t>Capacity &amp; the “frontal lobe paradox” </a:t>
            </a:r>
            <a:r>
              <a:rPr lang="en-GB" sz="2000" b="1"/>
              <a:t>(</a:t>
            </a:r>
            <a:r>
              <a:rPr lang="en-GB" sz="2000"/>
              <a:t>George &amp; Gilbert, 2018)</a:t>
            </a:r>
          </a:p>
        </p:txBody>
      </p:sp>
      <p:sp>
        <p:nvSpPr>
          <p:cNvPr id="72706" name="Rectangle 3"/>
          <p:cNvSpPr>
            <a:spLocks noGrp="1"/>
          </p:cNvSpPr>
          <p:nvPr>
            <p:ph type="body" idx="1"/>
          </p:nvPr>
        </p:nvSpPr>
        <p:spPr/>
        <p:txBody>
          <a:bodyPr/>
          <a:lstStyle/>
          <a:p>
            <a:pPr algn="ctr">
              <a:buFont typeface="Arial" charset="0"/>
              <a:buNone/>
            </a:pPr>
            <a:endParaRPr lang="en-GB" dirty="0"/>
          </a:p>
          <a:p>
            <a:pPr algn="ctr">
              <a:lnSpc>
                <a:spcPct val="150000"/>
              </a:lnSpc>
              <a:buFont typeface="Arial" charset="0"/>
              <a:buNone/>
            </a:pPr>
            <a:r>
              <a:rPr lang="en-GB" dirty="0"/>
              <a:t>“Another concern is that capacity is measured in</a:t>
            </a:r>
          </a:p>
          <a:p>
            <a:pPr algn="ctr">
              <a:lnSpc>
                <a:spcPct val="150000"/>
              </a:lnSpc>
              <a:buFont typeface="Arial" charset="0"/>
              <a:buNone/>
            </a:pPr>
            <a:r>
              <a:rPr lang="en-GB" dirty="0"/>
              <a:t> the abstract with this approach; it is the </a:t>
            </a:r>
          </a:p>
          <a:p>
            <a:pPr algn="ctr">
              <a:lnSpc>
                <a:spcPct val="150000"/>
              </a:lnSpc>
              <a:buFont typeface="Arial" charset="0"/>
              <a:buNone/>
            </a:pPr>
            <a:r>
              <a:rPr lang="en-GB" dirty="0"/>
              <a:t>individual’s stated intention that is assessed,</a:t>
            </a:r>
          </a:p>
          <a:p>
            <a:pPr algn="ctr">
              <a:lnSpc>
                <a:spcPct val="150000"/>
              </a:lnSpc>
              <a:buFont typeface="Arial" charset="0"/>
              <a:buNone/>
            </a:pPr>
            <a:r>
              <a:rPr lang="en-GB" dirty="0"/>
              <a:t> rather than their actual functioning.”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4"/>
          <p:cNvSpPr>
            <a:spLocks noGrp="1"/>
          </p:cNvSpPr>
          <p:nvPr>
            <p:ph type="ctrTitle"/>
          </p:nvPr>
        </p:nvSpPr>
        <p:spPr/>
        <p:txBody>
          <a:bodyPr/>
          <a:lstStyle/>
          <a:p>
            <a:r>
              <a:rPr lang="en-GB" b="1" dirty="0"/>
              <a:t>What works?</a:t>
            </a:r>
          </a:p>
        </p:txBody>
      </p:sp>
      <p:sp>
        <p:nvSpPr>
          <p:cNvPr id="6" name="Subtitle 5"/>
          <p:cNvSpPr>
            <a:spLocks noGrp="1"/>
          </p:cNvSpPr>
          <p:nvPr>
            <p:ph type="subTitle" idx="1"/>
          </p:nvPr>
        </p:nvSpPr>
        <p:spPr/>
        <p:txBody>
          <a:bodyPr/>
          <a:lstStyle/>
          <a:p>
            <a:pPr>
              <a:defRPr/>
            </a:pPr>
            <a:endParaRPr lang="en-GB"/>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a:xfrm>
            <a:off x="457200" y="274638"/>
            <a:ext cx="8229600" cy="993775"/>
          </a:xfrm>
        </p:spPr>
        <p:txBody>
          <a:bodyPr/>
          <a:lstStyle/>
          <a:p>
            <a:pPr eaLnBrk="1" hangingPunct="1"/>
            <a:r>
              <a:rPr lang="en-GB" b="1"/>
              <a:t>The Key Functions of the Team</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anose="020B0604020202020204" pitchFamily="34" charset="0"/>
              <a:buChar char="•"/>
              <a:defRPr/>
            </a:pPr>
            <a:r>
              <a:rPr lang="en-GB" dirty="0"/>
              <a:t>Raising awareness of ARBD</a:t>
            </a:r>
          </a:p>
          <a:p>
            <a:pPr eaLnBrk="1" fontAlgn="auto" hangingPunct="1">
              <a:spcAft>
                <a:spcPts val="0"/>
              </a:spcAft>
              <a:buFont typeface="Arial" panose="020B0604020202020204" pitchFamily="34" charset="0"/>
              <a:buChar char="•"/>
              <a:defRPr/>
            </a:pPr>
            <a:r>
              <a:rPr lang="en-GB" dirty="0"/>
              <a:t>Promoting Harm Reduction and Prevention</a:t>
            </a:r>
          </a:p>
          <a:p>
            <a:pPr eaLnBrk="1" fontAlgn="auto" hangingPunct="1">
              <a:spcAft>
                <a:spcPts val="0"/>
              </a:spcAft>
              <a:buFont typeface="Arial" panose="020B0604020202020204" pitchFamily="34" charset="0"/>
              <a:buChar char="•"/>
              <a:defRPr/>
            </a:pPr>
            <a:r>
              <a:rPr lang="en-GB" dirty="0"/>
              <a:t>Assessment  </a:t>
            </a:r>
          </a:p>
          <a:p>
            <a:pPr eaLnBrk="1" fontAlgn="auto" hangingPunct="1">
              <a:spcAft>
                <a:spcPts val="0"/>
              </a:spcAft>
              <a:buFont typeface="Arial" panose="020B0604020202020204" pitchFamily="34" charset="0"/>
              <a:buChar char="•"/>
              <a:defRPr/>
            </a:pPr>
            <a:r>
              <a:rPr lang="en-GB" dirty="0"/>
              <a:t>Legislation</a:t>
            </a:r>
          </a:p>
          <a:p>
            <a:pPr eaLnBrk="1" fontAlgn="auto" hangingPunct="1">
              <a:spcAft>
                <a:spcPts val="0"/>
              </a:spcAft>
              <a:buFont typeface="Arial" panose="020B0604020202020204" pitchFamily="34" charset="0"/>
              <a:buChar char="•"/>
              <a:defRPr/>
            </a:pPr>
            <a:r>
              <a:rPr lang="en-GB" dirty="0"/>
              <a:t>Rehabilitation</a:t>
            </a:r>
          </a:p>
          <a:p>
            <a:pPr eaLnBrk="1" fontAlgn="auto" hangingPunct="1">
              <a:spcAft>
                <a:spcPts val="0"/>
              </a:spcAft>
              <a:buFont typeface="Arial" panose="020B0604020202020204" pitchFamily="34" charset="0"/>
              <a:buChar char="•"/>
              <a:defRPr/>
            </a:pPr>
            <a:r>
              <a:rPr lang="en-GB" dirty="0"/>
              <a:t>Support with Placement and Re-settlement</a:t>
            </a:r>
          </a:p>
          <a:p>
            <a:pPr eaLnBrk="1" fontAlgn="auto" hangingPunct="1">
              <a:spcAft>
                <a:spcPts val="0"/>
              </a:spcAft>
              <a:buFont typeface="Arial" panose="020B0604020202020204" pitchFamily="34" charset="0"/>
              <a:buChar char="•"/>
              <a:defRPr/>
            </a:pPr>
            <a:r>
              <a:rPr lang="en-GB" dirty="0"/>
              <a:t>To be a Resource for advice and support</a:t>
            </a:r>
          </a:p>
          <a:p>
            <a:pPr eaLnBrk="1" fontAlgn="auto" hangingPunct="1">
              <a:spcAft>
                <a:spcPts val="0"/>
              </a:spcAft>
              <a:buFont typeface="Arial" panose="020B0604020202020204" pitchFamily="34" charset="0"/>
              <a:buChar char="•"/>
              <a:defRPr/>
            </a:pPr>
            <a:r>
              <a:rPr lang="en-GB" dirty="0"/>
              <a:t>Training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p:cNvSpPr>
          <p:nvPr>
            <p:ph type="title"/>
          </p:nvPr>
        </p:nvSpPr>
        <p:spPr/>
        <p:txBody>
          <a:bodyPr/>
          <a:lstStyle/>
          <a:p>
            <a:pPr eaLnBrk="1" hangingPunct="1"/>
            <a:r>
              <a:rPr lang="en-GB" altLang="en-US" b="1" dirty="0">
                <a:solidFill>
                  <a:srgbClr val="FF0000"/>
                </a:solidFill>
              </a:rPr>
              <a:t>Harm Reduction </a:t>
            </a:r>
            <a:r>
              <a:rPr lang="en-GB" altLang="en-US" b="1" dirty="0"/>
              <a:t>and </a:t>
            </a:r>
            <a:r>
              <a:rPr lang="en-GB" altLang="en-US" b="1" dirty="0">
                <a:solidFill>
                  <a:srgbClr val="C00000"/>
                </a:solidFill>
              </a:rPr>
              <a:t>Prevention</a:t>
            </a:r>
          </a:p>
        </p:txBody>
      </p:sp>
      <p:sp>
        <p:nvSpPr>
          <p:cNvPr id="64514" name="Rectangle 3"/>
          <p:cNvSpPr>
            <a:spLocks noGrp="1"/>
          </p:cNvSpPr>
          <p:nvPr>
            <p:ph type="body" idx="1"/>
          </p:nvPr>
        </p:nvSpPr>
        <p:spPr/>
        <p:txBody>
          <a:bodyPr/>
          <a:lstStyle/>
          <a:p>
            <a:pPr eaLnBrk="1" hangingPunct="1">
              <a:lnSpc>
                <a:spcPct val="90000"/>
              </a:lnSpc>
            </a:pPr>
            <a:r>
              <a:rPr lang="en-GB" altLang="en-US" sz="2800"/>
              <a:t>ARBD is a </a:t>
            </a:r>
            <a:r>
              <a:rPr lang="en-GB" altLang="en-US" sz="2800">
                <a:solidFill>
                  <a:srgbClr val="FF0000"/>
                </a:solidFill>
              </a:rPr>
              <a:t>preventable</a:t>
            </a:r>
            <a:r>
              <a:rPr lang="en-GB" altLang="en-US" sz="2800"/>
              <a:t> condition</a:t>
            </a:r>
          </a:p>
          <a:p>
            <a:pPr eaLnBrk="1" hangingPunct="1">
              <a:lnSpc>
                <a:spcPct val="90000"/>
              </a:lnSpc>
            </a:pPr>
            <a:r>
              <a:rPr lang="en-GB" altLang="en-US" sz="2800"/>
              <a:t>Addiction Services’ Dietician has designed a range of leaflets for drinkers, abstinence, carers</a:t>
            </a:r>
          </a:p>
          <a:p>
            <a:pPr eaLnBrk="1" hangingPunct="1">
              <a:lnSpc>
                <a:spcPct val="90000"/>
              </a:lnSpc>
            </a:pPr>
            <a:r>
              <a:rPr lang="en-GB" altLang="en-US" sz="2800"/>
              <a:t>Empowering carers – “there’s nothing we can do.”</a:t>
            </a:r>
          </a:p>
          <a:p>
            <a:pPr eaLnBrk="1" hangingPunct="1">
              <a:lnSpc>
                <a:spcPct val="90000"/>
              </a:lnSpc>
            </a:pPr>
            <a:r>
              <a:rPr lang="en-GB" altLang="en-US" sz="2800"/>
              <a:t>Pabrinex P.G.D. – i.m. vitamin treatment can be administered in the community again</a:t>
            </a:r>
          </a:p>
          <a:p>
            <a:pPr eaLnBrk="1" hangingPunct="1">
              <a:lnSpc>
                <a:spcPct val="90000"/>
              </a:lnSpc>
            </a:pPr>
            <a:r>
              <a:rPr lang="en-GB" altLang="en-US" sz="2800"/>
              <a:t>Pabrinex clinics – bring complex drinkers closer to services and allow monitoring</a:t>
            </a:r>
          </a:p>
          <a:p>
            <a:pPr eaLnBrk="1" hangingPunct="1">
              <a:lnSpc>
                <a:spcPct val="90000"/>
              </a:lnSpc>
            </a:pPr>
            <a:r>
              <a:rPr lang="en-GB" altLang="en-US" sz="2800"/>
              <a:t>Promote thiamine and nutrition – opportunistic interventions</a:t>
            </a:r>
          </a:p>
          <a:p>
            <a:pPr eaLnBrk="1" hangingPunct="1">
              <a:lnSpc>
                <a:spcPct val="90000"/>
              </a:lnSpc>
            </a:pPr>
            <a:endParaRPr lang="en-GB" altLang="en-US" sz="2800"/>
          </a:p>
          <a:p>
            <a:pPr eaLnBrk="1" hangingPunct="1">
              <a:lnSpc>
                <a:spcPct val="90000"/>
              </a:lnSpc>
            </a:pPr>
            <a:endParaRPr lang="en-GB" altLang="en-US" sz="2800"/>
          </a:p>
          <a:p>
            <a:pPr eaLnBrk="1" hangingPunct="1">
              <a:lnSpc>
                <a:spcPct val="90000"/>
              </a:lnSpc>
            </a:pPr>
            <a:endParaRPr lang="en-GB" altLang="en-US" sz="28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dirty="0">
                <a:solidFill>
                  <a:srgbClr val="C00000"/>
                </a:solidFill>
              </a:rPr>
              <a:t>Service Users </a:t>
            </a:r>
            <a:r>
              <a:rPr lang="en-GB" dirty="0"/>
              <a:t>- Was Thiamine Treatment explained? </a:t>
            </a:r>
          </a:p>
        </p:txBody>
      </p:sp>
      <p:graphicFrame>
        <p:nvGraphicFramePr>
          <p:cNvPr id="23554" name="Content Placeholder 3"/>
          <p:cNvGraphicFramePr>
            <a:graphicFrameLocks noGrp="1"/>
          </p:cNvGraphicFramePr>
          <p:nvPr>
            <p:ph idx="1"/>
          </p:nvPr>
        </p:nvGraphicFramePr>
        <p:xfrm>
          <a:off x="406400" y="1549400"/>
          <a:ext cx="8331200" cy="4627563"/>
        </p:xfrm>
        <a:graphic>
          <a:graphicData uri="http://schemas.openxmlformats.org/presentationml/2006/ole">
            <mc:AlternateContent xmlns:mc="http://schemas.openxmlformats.org/markup-compatibility/2006">
              <mc:Choice xmlns:v="urn:schemas-microsoft-com:vml" Requires="v">
                <p:oleObj spid="_x0000_s64525" r:id="rId3" imgW="8327858" imgH="4627265" progId="Excel.Chart.8">
                  <p:embed/>
                </p:oleObj>
              </mc:Choice>
              <mc:Fallback>
                <p:oleObj r:id="rId3" imgW="8327858" imgH="4627265" progId="Excel.Chart.8">
                  <p:embed/>
                  <p:pic>
                    <p:nvPicPr>
                      <p:cNvPr id="23554" name="Content Placeholder 3"/>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400" y="1549400"/>
                        <a:ext cx="8331200" cy="4627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54463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p:cNvSpPr>
          <p:nvPr>
            <p:ph type="title"/>
          </p:nvPr>
        </p:nvSpPr>
        <p:spPr/>
        <p:txBody>
          <a:bodyPr/>
          <a:lstStyle/>
          <a:p>
            <a:pPr eaLnBrk="1" hangingPunct="1"/>
            <a:r>
              <a:rPr lang="en-GB" altLang="en-US" b="1" dirty="0">
                <a:solidFill>
                  <a:srgbClr val="C00000"/>
                </a:solidFill>
              </a:rPr>
              <a:t>Multidisciplinary</a:t>
            </a:r>
            <a:r>
              <a:rPr lang="en-GB" altLang="en-US" b="1" dirty="0"/>
              <a:t> </a:t>
            </a:r>
            <a:r>
              <a:rPr lang="en-GB" altLang="en-US" b="1" dirty="0">
                <a:solidFill>
                  <a:srgbClr val="C00000"/>
                </a:solidFill>
              </a:rPr>
              <a:t>Assessment</a:t>
            </a:r>
          </a:p>
        </p:txBody>
      </p:sp>
      <p:sp>
        <p:nvSpPr>
          <p:cNvPr id="65538" name="Rectangle 3"/>
          <p:cNvSpPr>
            <a:spLocks noGrp="1"/>
          </p:cNvSpPr>
          <p:nvPr>
            <p:ph type="body" idx="1"/>
          </p:nvPr>
        </p:nvSpPr>
        <p:spPr/>
        <p:txBody>
          <a:bodyPr/>
          <a:lstStyle/>
          <a:p>
            <a:pPr eaLnBrk="1" hangingPunct="1"/>
            <a:r>
              <a:rPr lang="en-GB" altLang="en-US"/>
              <a:t>Assemble all collateral information and speak to relatives / carers / friends</a:t>
            </a:r>
          </a:p>
          <a:p>
            <a:pPr eaLnBrk="1" hangingPunct="1"/>
            <a:r>
              <a:rPr lang="en-GB" altLang="en-US"/>
              <a:t>Assemble preliminary investigative assessment – records / service history</a:t>
            </a:r>
          </a:p>
          <a:p>
            <a:pPr eaLnBrk="1" hangingPunct="1"/>
            <a:r>
              <a:rPr lang="en-GB" altLang="en-US"/>
              <a:t>Cognitive Screen (ACE-111)</a:t>
            </a:r>
          </a:p>
          <a:p>
            <a:pPr eaLnBrk="1" hangingPunct="1"/>
            <a:r>
              <a:rPr lang="en-GB" altLang="en-US"/>
              <a:t>Psychiatric assessment</a:t>
            </a:r>
          </a:p>
          <a:p>
            <a:pPr eaLnBrk="1" hangingPunct="1"/>
            <a:r>
              <a:rPr lang="en-GB" altLang="en-US"/>
              <a:t>Occupational Therapy</a:t>
            </a:r>
          </a:p>
          <a:p>
            <a:pPr eaLnBrk="1" hangingPunct="1"/>
            <a:r>
              <a:rPr lang="en-GB" altLang="en-US"/>
              <a:t>Neuropsychological assessment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idx="4294967295"/>
          </p:nvPr>
        </p:nvSpPr>
        <p:spPr/>
        <p:txBody>
          <a:bodyPr/>
          <a:lstStyle/>
          <a:p>
            <a:pPr eaLnBrk="1" hangingPunct="1"/>
            <a:r>
              <a:rPr lang="en-GB" sz="4000" b="1" dirty="0"/>
              <a:t>Neuropsychological Assessment</a:t>
            </a:r>
          </a:p>
        </p:txBody>
      </p:sp>
      <p:sp>
        <p:nvSpPr>
          <p:cNvPr id="66562" name="Rectangle 3"/>
          <p:cNvSpPr>
            <a:spLocks noGrp="1" noChangeArrowheads="1"/>
          </p:cNvSpPr>
          <p:nvPr>
            <p:ph type="body" sz="half" idx="4294967295"/>
          </p:nvPr>
        </p:nvSpPr>
        <p:spPr>
          <a:xfrm>
            <a:off x="457200" y="1600200"/>
            <a:ext cx="4041775" cy="4525963"/>
          </a:xfrm>
        </p:spPr>
        <p:txBody>
          <a:bodyPr/>
          <a:lstStyle/>
          <a:p>
            <a:pPr eaLnBrk="1" hangingPunct="1">
              <a:lnSpc>
                <a:spcPct val="90000"/>
              </a:lnSpc>
            </a:pPr>
            <a:r>
              <a:rPr lang="en-GB" sz="2000"/>
              <a:t>Aims to answer questions about what underlying processes (cognitive, physical, psychological, emotional) are causing symptoms</a:t>
            </a:r>
          </a:p>
          <a:p>
            <a:pPr eaLnBrk="1" hangingPunct="1">
              <a:lnSpc>
                <a:spcPct val="90000"/>
              </a:lnSpc>
              <a:buFontTx/>
              <a:buNone/>
            </a:pPr>
            <a:endParaRPr lang="en-GB" sz="2000"/>
          </a:p>
          <a:p>
            <a:pPr eaLnBrk="1" hangingPunct="1">
              <a:lnSpc>
                <a:spcPct val="90000"/>
              </a:lnSpc>
            </a:pPr>
            <a:r>
              <a:rPr lang="en-GB" sz="2000"/>
              <a:t>Assess each cognitive domain</a:t>
            </a:r>
          </a:p>
          <a:p>
            <a:pPr lvl="1" eaLnBrk="1" hangingPunct="1">
              <a:lnSpc>
                <a:spcPct val="90000"/>
              </a:lnSpc>
            </a:pPr>
            <a:r>
              <a:rPr lang="en-GB" sz="1800"/>
              <a:t>Language</a:t>
            </a:r>
          </a:p>
          <a:p>
            <a:pPr lvl="1" eaLnBrk="1" hangingPunct="1">
              <a:lnSpc>
                <a:spcPct val="90000"/>
              </a:lnSpc>
            </a:pPr>
            <a:r>
              <a:rPr lang="en-GB" sz="1800"/>
              <a:t>Perception</a:t>
            </a:r>
          </a:p>
          <a:p>
            <a:pPr lvl="1" eaLnBrk="1" hangingPunct="1">
              <a:lnSpc>
                <a:spcPct val="90000"/>
              </a:lnSpc>
            </a:pPr>
            <a:r>
              <a:rPr lang="en-GB" sz="1800"/>
              <a:t>Executive functioning</a:t>
            </a:r>
          </a:p>
          <a:p>
            <a:pPr lvl="1" eaLnBrk="1" hangingPunct="1">
              <a:lnSpc>
                <a:spcPct val="90000"/>
              </a:lnSpc>
            </a:pPr>
            <a:r>
              <a:rPr lang="en-GB" sz="1800"/>
              <a:t>Memory</a:t>
            </a:r>
          </a:p>
          <a:p>
            <a:pPr lvl="1" eaLnBrk="1" hangingPunct="1">
              <a:lnSpc>
                <a:spcPct val="90000"/>
              </a:lnSpc>
            </a:pPr>
            <a:r>
              <a:rPr lang="en-GB" sz="1800"/>
              <a:t>Praxis</a:t>
            </a:r>
          </a:p>
          <a:p>
            <a:pPr lvl="1" eaLnBrk="1" hangingPunct="1">
              <a:lnSpc>
                <a:spcPct val="90000"/>
              </a:lnSpc>
            </a:pPr>
            <a:r>
              <a:rPr lang="en-GB" sz="1800"/>
              <a:t>Attention </a:t>
            </a:r>
          </a:p>
          <a:p>
            <a:pPr eaLnBrk="1" hangingPunct="1">
              <a:lnSpc>
                <a:spcPct val="90000"/>
              </a:lnSpc>
              <a:buFontTx/>
              <a:buNone/>
            </a:pPr>
            <a:endParaRPr lang="en-GB" sz="2000"/>
          </a:p>
        </p:txBody>
      </p:sp>
      <p:pic>
        <p:nvPicPr>
          <p:cNvPr id="66563" name="Picture 4"/>
          <p:cNvPicPr>
            <a:picLocks noGrp="1" noChangeAspect="1" noChangeArrowheads="1"/>
          </p:cNvPicPr>
          <p:nvPr>
            <p:ph type="body" sz="half" idx="4294967295"/>
          </p:nvPr>
        </p:nvPicPr>
        <p:blipFill>
          <a:blip r:embed="rId3"/>
          <a:srcRect/>
          <a:stretch>
            <a:fillRect/>
          </a:stretch>
        </p:blipFill>
        <p:spPr>
          <a:xfrm>
            <a:off x="4919663" y="1600200"/>
            <a:ext cx="3767137" cy="27813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54455-28D5-5F4A-9ACA-C60E8571F721}"/>
              </a:ext>
            </a:extLst>
          </p:cNvPr>
          <p:cNvSpPr>
            <a:spLocks noGrp="1"/>
          </p:cNvSpPr>
          <p:nvPr>
            <p:ph type="title"/>
          </p:nvPr>
        </p:nvSpPr>
        <p:spPr/>
        <p:txBody>
          <a:bodyPr/>
          <a:lstStyle/>
          <a:p>
            <a:r>
              <a:rPr lang="en-US" b="1" dirty="0"/>
              <a:t>(BBC, 2018 [online])</a:t>
            </a:r>
          </a:p>
        </p:txBody>
      </p:sp>
      <p:sp>
        <p:nvSpPr>
          <p:cNvPr id="3" name="Content Placeholder 2">
            <a:extLst>
              <a:ext uri="{FF2B5EF4-FFF2-40B4-BE49-F238E27FC236}">
                <a16:creationId xmlns:a16="http://schemas.microsoft.com/office/drawing/2014/main" id="{0BB79D7F-A355-5E45-B9E7-EFD27CFB5169}"/>
              </a:ext>
            </a:extLst>
          </p:cNvPr>
          <p:cNvSpPr>
            <a:spLocks noGrp="1"/>
          </p:cNvSpPr>
          <p:nvPr>
            <p:ph idx="1"/>
          </p:nvPr>
        </p:nvSpPr>
        <p:spPr>
          <a:xfrm>
            <a:off x="457200" y="1417638"/>
            <a:ext cx="8229600" cy="4708525"/>
          </a:xfrm>
        </p:spPr>
        <p:txBody>
          <a:bodyPr/>
          <a:lstStyle/>
          <a:p>
            <a:r>
              <a:rPr lang="en-US" dirty="0"/>
              <a:t>In 2018 a question was raised in Scottish Parliament in relation to prevalence</a:t>
            </a:r>
          </a:p>
          <a:p>
            <a:r>
              <a:rPr lang="en-US" dirty="0"/>
              <a:t>ARBD acute admissions at a ten year high.</a:t>
            </a:r>
          </a:p>
          <a:p>
            <a:r>
              <a:rPr lang="en-US" dirty="0"/>
              <a:t>In 2016/17, 661 people required treatment for ARBD (almost two per day)</a:t>
            </a:r>
          </a:p>
          <a:p>
            <a:r>
              <a:rPr lang="en-US" dirty="0"/>
              <a:t>NHS GG&amp;C admissions were highest at 230, with NHS Lothian at 99</a:t>
            </a:r>
          </a:p>
          <a:p>
            <a:r>
              <a:rPr lang="en-US" dirty="0"/>
              <a:t>Alcohol related deaths were “54% higher in Scotland</a:t>
            </a:r>
          </a:p>
        </p:txBody>
      </p:sp>
    </p:spTree>
    <p:extLst>
      <p:ext uri="{BB962C8B-B14F-4D97-AF65-F5344CB8AC3E}">
        <p14:creationId xmlns:p14="http://schemas.microsoft.com/office/powerpoint/2010/main" val="11550137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idx="4294967295"/>
          </p:nvPr>
        </p:nvSpPr>
        <p:spPr/>
        <p:txBody>
          <a:bodyPr/>
          <a:lstStyle/>
          <a:p>
            <a:pPr eaLnBrk="1" hangingPunct="1"/>
            <a:r>
              <a:rPr lang="en-GB" b="1" dirty="0"/>
              <a:t>Neuropsychological Assessment</a:t>
            </a:r>
          </a:p>
        </p:txBody>
      </p:sp>
      <p:sp>
        <p:nvSpPr>
          <p:cNvPr id="36867" name="Rectangle 3"/>
          <p:cNvSpPr>
            <a:spLocks noGrp="1" noChangeArrowheads="1"/>
          </p:cNvSpPr>
          <p:nvPr>
            <p:ph type="body" idx="4294967295"/>
          </p:nvPr>
        </p:nvSpPr>
        <p:spPr/>
        <p:txBody>
          <a:bodyPr rtlCol="0">
            <a:normAutofit fontScale="92500" lnSpcReduction="10000"/>
          </a:bodyPr>
          <a:lstStyle/>
          <a:p>
            <a:pPr eaLnBrk="1" fontAlgn="auto" hangingPunct="1">
              <a:lnSpc>
                <a:spcPct val="90000"/>
              </a:lnSpc>
              <a:spcAft>
                <a:spcPts val="0"/>
              </a:spcAft>
              <a:buFont typeface="Arial" panose="020B0604020202020204" pitchFamily="34" charset="0"/>
              <a:buChar char="•"/>
              <a:defRPr/>
            </a:pPr>
            <a:r>
              <a:rPr lang="en-GB" sz="2400" dirty="0"/>
              <a:t>To aid differential diagnosis</a:t>
            </a:r>
          </a:p>
          <a:p>
            <a:pPr eaLnBrk="1" fontAlgn="auto" hangingPunct="1">
              <a:lnSpc>
                <a:spcPct val="90000"/>
              </a:lnSpc>
              <a:spcAft>
                <a:spcPts val="0"/>
              </a:spcAft>
              <a:buFont typeface="Arial" panose="020B0604020202020204" pitchFamily="34" charset="0"/>
              <a:buChar char="•"/>
              <a:defRPr/>
            </a:pPr>
            <a:r>
              <a:rPr lang="en-GB" sz="2400" dirty="0"/>
              <a:t>To support development of rehab/care plan</a:t>
            </a:r>
          </a:p>
          <a:p>
            <a:pPr eaLnBrk="1" fontAlgn="auto" hangingPunct="1">
              <a:lnSpc>
                <a:spcPct val="90000"/>
              </a:lnSpc>
              <a:spcAft>
                <a:spcPts val="0"/>
              </a:spcAft>
              <a:buFont typeface="Arial" panose="020B0604020202020204" pitchFamily="34" charset="0"/>
              <a:buChar char="•"/>
              <a:defRPr/>
            </a:pPr>
            <a:r>
              <a:rPr lang="en-GB" sz="2400" dirty="0"/>
              <a:t>To support assessment of decision making capacity</a:t>
            </a:r>
          </a:p>
          <a:p>
            <a:pPr eaLnBrk="1" fontAlgn="auto" hangingPunct="1">
              <a:lnSpc>
                <a:spcPct val="90000"/>
              </a:lnSpc>
              <a:spcAft>
                <a:spcPts val="0"/>
              </a:spcAft>
              <a:buFont typeface="Arial" panose="020B0604020202020204" pitchFamily="34" charset="0"/>
              <a:buChar char="•"/>
              <a:defRPr/>
            </a:pPr>
            <a:r>
              <a:rPr lang="en-GB" sz="2400" dirty="0"/>
              <a:t>To support someone to develop insight into their difficulties</a:t>
            </a:r>
          </a:p>
          <a:p>
            <a:pPr eaLnBrk="1" fontAlgn="auto" hangingPunct="1">
              <a:lnSpc>
                <a:spcPct val="90000"/>
              </a:lnSpc>
              <a:spcAft>
                <a:spcPts val="0"/>
              </a:spcAft>
              <a:buFont typeface="Arial" panose="020B0604020202020204" pitchFamily="34" charset="0"/>
              <a:buChar char="•"/>
              <a:defRPr/>
            </a:pPr>
            <a:r>
              <a:rPr lang="en-GB" sz="2400" dirty="0"/>
              <a:t>To clarify cognitive strengths and weaknesses</a:t>
            </a:r>
          </a:p>
          <a:p>
            <a:pPr eaLnBrk="1" fontAlgn="auto" hangingPunct="1">
              <a:lnSpc>
                <a:spcPct val="90000"/>
              </a:lnSpc>
              <a:spcAft>
                <a:spcPts val="0"/>
              </a:spcAft>
              <a:buFont typeface="Arial" panose="020B0604020202020204" pitchFamily="34" charset="0"/>
              <a:buChar char="•"/>
              <a:defRPr/>
            </a:pPr>
            <a:r>
              <a:rPr lang="en-GB" sz="2400" dirty="0"/>
              <a:t>To get a better understanding of problem (e.g. is a memory problem about encoding, consolidation or retrieval?)</a:t>
            </a:r>
          </a:p>
          <a:p>
            <a:pPr eaLnBrk="1" fontAlgn="auto" hangingPunct="1">
              <a:lnSpc>
                <a:spcPct val="90000"/>
              </a:lnSpc>
              <a:spcAft>
                <a:spcPts val="0"/>
              </a:spcAft>
              <a:buFont typeface="Arial" panose="020B0604020202020204" pitchFamily="34" charset="0"/>
              <a:buChar char="•"/>
              <a:defRPr/>
            </a:pPr>
            <a:r>
              <a:rPr lang="en-GB" sz="2400" dirty="0"/>
              <a:t>Can give idea as to whether cognition likely to improve or deteriorate</a:t>
            </a:r>
          </a:p>
          <a:p>
            <a:pPr eaLnBrk="1" fontAlgn="auto" hangingPunct="1">
              <a:lnSpc>
                <a:spcPct val="90000"/>
              </a:lnSpc>
              <a:spcAft>
                <a:spcPts val="0"/>
              </a:spcAft>
              <a:buFont typeface="Arial" panose="020B0604020202020204" pitchFamily="34" charset="0"/>
              <a:buChar char="•"/>
              <a:defRPr/>
            </a:pPr>
            <a:r>
              <a:rPr lang="en-GB" sz="2400" dirty="0"/>
              <a:t>Provide evidence of level of cognitive functioning to aid access to appropriate services, benefits </a:t>
            </a:r>
            <a:r>
              <a:rPr lang="en-GB" sz="2400" dirty="0" err="1"/>
              <a:t>etc</a:t>
            </a:r>
            <a:endParaRPr lang="en-GB" sz="2400" dirty="0"/>
          </a:p>
          <a:p>
            <a:pPr eaLnBrk="1" fontAlgn="auto" hangingPunct="1">
              <a:lnSpc>
                <a:spcPct val="90000"/>
              </a:lnSpc>
              <a:spcAft>
                <a:spcPts val="0"/>
              </a:spcAft>
              <a:buFont typeface="Arial" panose="020B0604020202020204" pitchFamily="34" charset="0"/>
              <a:buChar char="•"/>
              <a:defRPr/>
            </a:pPr>
            <a:r>
              <a:rPr lang="en-GB" sz="2400" dirty="0"/>
              <a:t>Recommendations state 4-6 weeks abstinence (how might this affect your screen?)</a:t>
            </a:r>
          </a:p>
          <a:p>
            <a:pPr eaLnBrk="1" fontAlgn="auto" hangingPunct="1">
              <a:lnSpc>
                <a:spcPct val="90000"/>
              </a:lnSpc>
              <a:spcAft>
                <a:spcPts val="0"/>
              </a:spcAft>
              <a:buFont typeface="Arial" panose="020B0604020202020204" pitchFamily="34" charset="0"/>
              <a:buChar char="•"/>
              <a:defRPr/>
            </a:pPr>
            <a:endParaRPr lang="en-GB"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p:cNvSpPr>
          <p:nvPr>
            <p:ph type="title"/>
          </p:nvPr>
        </p:nvSpPr>
        <p:spPr/>
        <p:txBody>
          <a:bodyPr/>
          <a:lstStyle/>
          <a:p>
            <a:pPr eaLnBrk="1" hangingPunct="1"/>
            <a:r>
              <a:rPr lang="en-GB" altLang="en-US" b="1"/>
              <a:t>Thorough Assessment Saves….</a:t>
            </a:r>
          </a:p>
        </p:txBody>
      </p:sp>
      <p:sp>
        <p:nvSpPr>
          <p:cNvPr id="69634" name="Rectangle 3"/>
          <p:cNvSpPr>
            <a:spLocks noGrp="1"/>
          </p:cNvSpPr>
          <p:nvPr>
            <p:ph type="body" idx="1"/>
          </p:nvPr>
        </p:nvSpPr>
        <p:spPr/>
        <p:txBody>
          <a:bodyPr/>
          <a:lstStyle/>
          <a:p>
            <a:pPr eaLnBrk="1" hangingPunct="1"/>
            <a:r>
              <a:rPr lang="en-GB" altLang="en-US">
                <a:solidFill>
                  <a:srgbClr val="FF0000"/>
                </a:solidFill>
              </a:rPr>
              <a:t>Lives</a:t>
            </a:r>
            <a:r>
              <a:rPr lang="en-GB" altLang="en-US"/>
              <a:t> - early detection Wernicke’s –lower mortality </a:t>
            </a:r>
          </a:p>
          <a:p>
            <a:pPr eaLnBrk="1" hangingPunct="1"/>
            <a:r>
              <a:rPr lang="en-GB" altLang="en-US">
                <a:solidFill>
                  <a:srgbClr val="FF0000"/>
                </a:solidFill>
              </a:rPr>
              <a:t>Cognitive damage</a:t>
            </a:r>
            <a:r>
              <a:rPr lang="en-GB" altLang="en-US"/>
              <a:t> - early intervention</a:t>
            </a:r>
          </a:p>
          <a:p>
            <a:pPr eaLnBrk="1" hangingPunct="1"/>
            <a:r>
              <a:rPr lang="en-GB" altLang="en-US">
                <a:solidFill>
                  <a:srgbClr val="FF0000"/>
                </a:solidFill>
              </a:rPr>
              <a:t>Resources </a:t>
            </a:r>
            <a:r>
              <a:rPr lang="en-GB" altLang="en-US"/>
              <a:t>– targeted allocation through improved diagnosis and formulation</a:t>
            </a:r>
            <a:endParaRPr lang="en-GB" altLang="en-US">
              <a:solidFill>
                <a:srgbClr val="FF0000"/>
              </a:solidFill>
            </a:endParaRPr>
          </a:p>
          <a:p>
            <a:pPr eaLnBrk="1" hangingPunct="1"/>
            <a:r>
              <a:rPr lang="en-GB" altLang="en-US">
                <a:solidFill>
                  <a:srgbClr val="FF0000"/>
                </a:solidFill>
              </a:rPr>
              <a:t>Rehabilitation </a:t>
            </a:r>
            <a:r>
              <a:rPr lang="en-GB" altLang="en-US"/>
              <a:t>– maximised treatment gains</a:t>
            </a:r>
            <a:endParaRPr lang="en-GB" altLang="en-US">
              <a:solidFill>
                <a:srgbClr val="FF0000"/>
              </a:solidFill>
            </a:endParaRPr>
          </a:p>
          <a:p>
            <a:pPr eaLnBrk="1" hangingPunct="1"/>
            <a:r>
              <a:rPr lang="en-GB" altLang="en-US">
                <a:solidFill>
                  <a:srgbClr val="FF0000"/>
                </a:solidFill>
              </a:rPr>
              <a:t>Budget</a:t>
            </a:r>
            <a:r>
              <a:rPr lang="en-GB" altLang="en-US"/>
              <a:t> – fewer care home admissions</a:t>
            </a:r>
          </a:p>
          <a:p>
            <a:pPr eaLnBrk="1" hangingPunct="1"/>
            <a:r>
              <a:rPr lang="en-GB" altLang="en-US">
                <a:solidFill>
                  <a:srgbClr val="FF0000"/>
                </a:solidFill>
              </a:rPr>
              <a:t>Savings for Service Users, Services, and Society</a:t>
            </a:r>
          </a:p>
          <a:p>
            <a:pPr eaLnBrk="1" hangingPunct="1"/>
            <a:endParaRPr lang="en-GB" altLang="en-US"/>
          </a:p>
          <a:p>
            <a:pPr eaLnBrk="1" hangingPunct="1"/>
            <a:endParaRPr lang="en-GB" altLang="en-US"/>
          </a:p>
          <a:p>
            <a:pPr eaLnBrk="1" hangingPunct="1"/>
            <a:endParaRPr lang="en-GB" altLang="en-US"/>
          </a:p>
          <a:p>
            <a:pPr eaLnBrk="1" hangingPunct="1"/>
            <a:endParaRPr lang="en-GB" altLang="en-US"/>
          </a:p>
          <a:p>
            <a:pPr eaLnBrk="1" hangingPunct="1"/>
            <a:endParaRPr lang="en-GB" altLang="en-US"/>
          </a:p>
          <a:p>
            <a:pPr eaLnBrk="1" hangingPunct="1"/>
            <a:endParaRPr lang="en-GB" alt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pPr eaLnBrk="1" hangingPunct="1"/>
            <a:r>
              <a:rPr lang="en-GB" altLang="en-US" b="1" dirty="0">
                <a:solidFill>
                  <a:srgbClr val="C00000"/>
                </a:solidFill>
              </a:rPr>
              <a:t>Legislation</a:t>
            </a:r>
            <a:r>
              <a:rPr lang="en-GB" altLang="en-US" b="1" dirty="0"/>
              <a:t> Impacts On..</a:t>
            </a:r>
          </a:p>
        </p:txBody>
      </p:sp>
      <p:sp>
        <p:nvSpPr>
          <p:cNvPr id="70658" name="Rectangle 3"/>
          <p:cNvSpPr>
            <a:spLocks noGrp="1"/>
          </p:cNvSpPr>
          <p:nvPr>
            <p:ph type="body" idx="1"/>
          </p:nvPr>
        </p:nvSpPr>
        <p:spPr/>
        <p:txBody>
          <a:bodyPr/>
          <a:lstStyle/>
          <a:p>
            <a:pPr eaLnBrk="1" hangingPunct="1">
              <a:lnSpc>
                <a:spcPct val="90000"/>
              </a:lnSpc>
            </a:pPr>
            <a:r>
              <a:rPr lang="en-GB" altLang="en-US" sz="2800">
                <a:solidFill>
                  <a:srgbClr val="FF0000"/>
                </a:solidFill>
              </a:rPr>
              <a:t>Physical Health </a:t>
            </a:r>
            <a:r>
              <a:rPr lang="en-GB" altLang="en-US" sz="2800"/>
              <a:t>– less drinking days</a:t>
            </a:r>
            <a:endParaRPr lang="en-GB" altLang="en-US" sz="2800">
              <a:solidFill>
                <a:srgbClr val="FF0000"/>
              </a:solidFill>
            </a:endParaRPr>
          </a:p>
          <a:p>
            <a:pPr eaLnBrk="1" hangingPunct="1">
              <a:lnSpc>
                <a:spcPct val="90000"/>
              </a:lnSpc>
            </a:pPr>
            <a:r>
              <a:rPr lang="en-GB" altLang="en-US" sz="2800">
                <a:solidFill>
                  <a:srgbClr val="FF0000"/>
                </a:solidFill>
              </a:rPr>
              <a:t>G.P. Services </a:t>
            </a:r>
            <a:r>
              <a:rPr lang="en-GB" altLang="en-US" sz="2800"/>
              <a:t>– fewer appointments</a:t>
            </a:r>
          </a:p>
          <a:p>
            <a:pPr eaLnBrk="1" hangingPunct="1">
              <a:lnSpc>
                <a:spcPct val="90000"/>
              </a:lnSpc>
            </a:pPr>
            <a:r>
              <a:rPr lang="en-GB" altLang="en-US" sz="2800">
                <a:solidFill>
                  <a:srgbClr val="FF0000"/>
                </a:solidFill>
              </a:rPr>
              <a:t>A + E </a:t>
            </a:r>
            <a:r>
              <a:rPr lang="en-GB" altLang="en-US" sz="2800"/>
              <a:t>– less presentations</a:t>
            </a:r>
          </a:p>
          <a:p>
            <a:pPr eaLnBrk="1" hangingPunct="1">
              <a:lnSpc>
                <a:spcPct val="90000"/>
              </a:lnSpc>
            </a:pPr>
            <a:r>
              <a:rPr lang="en-GB" altLang="en-US" sz="2800">
                <a:solidFill>
                  <a:srgbClr val="FF0000"/>
                </a:solidFill>
              </a:rPr>
              <a:t>Acute Hospitals </a:t>
            </a:r>
            <a:r>
              <a:rPr lang="en-GB" altLang="en-US" sz="2800"/>
              <a:t>– less bed days</a:t>
            </a:r>
          </a:p>
          <a:p>
            <a:pPr eaLnBrk="1" hangingPunct="1">
              <a:lnSpc>
                <a:spcPct val="90000"/>
              </a:lnSpc>
            </a:pPr>
            <a:r>
              <a:rPr lang="en-GB" altLang="en-US" sz="2800">
                <a:solidFill>
                  <a:srgbClr val="FF0000"/>
                </a:solidFill>
              </a:rPr>
              <a:t>Increased Independence </a:t>
            </a:r>
            <a:r>
              <a:rPr lang="en-GB" altLang="en-US" sz="2800"/>
              <a:t>– less reliant on service providers</a:t>
            </a:r>
          </a:p>
          <a:p>
            <a:pPr eaLnBrk="1" hangingPunct="1">
              <a:lnSpc>
                <a:spcPct val="90000"/>
              </a:lnSpc>
            </a:pPr>
            <a:r>
              <a:rPr lang="en-GB" altLang="en-US" sz="2800">
                <a:solidFill>
                  <a:srgbClr val="FF0000"/>
                </a:solidFill>
              </a:rPr>
              <a:t>Placement – </a:t>
            </a:r>
            <a:r>
              <a:rPr lang="en-GB" altLang="en-US" sz="2800"/>
              <a:t>safer transition through services</a:t>
            </a:r>
            <a:r>
              <a:rPr lang="en-GB" altLang="en-US" sz="2800">
                <a:solidFill>
                  <a:srgbClr val="FF0000"/>
                </a:solidFill>
              </a:rPr>
              <a:t> </a:t>
            </a:r>
          </a:p>
          <a:p>
            <a:pPr eaLnBrk="1" hangingPunct="1">
              <a:lnSpc>
                <a:spcPct val="90000"/>
              </a:lnSpc>
            </a:pPr>
            <a:r>
              <a:rPr lang="en-GB" altLang="en-US" sz="2800">
                <a:solidFill>
                  <a:srgbClr val="FF0000"/>
                </a:solidFill>
              </a:rPr>
              <a:t>Services </a:t>
            </a:r>
            <a:r>
              <a:rPr lang="en-GB" altLang="en-US" sz="2800"/>
              <a:t>– eventual move out of services</a:t>
            </a:r>
          </a:p>
          <a:p>
            <a:pPr eaLnBrk="1" hangingPunct="1">
              <a:lnSpc>
                <a:spcPct val="90000"/>
              </a:lnSpc>
            </a:pPr>
            <a:r>
              <a:rPr lang="en-GB" altLang="en-US" sz="2800">
                <a:solidFill>
                  <a:srgbClr val="FF0000"/>
                </a:solidFill>
              </a:rPr>
              <a:t>Families </a:t>
            </a:r>
            <a:r>
              <a:rPr lang="en-GB" altLang="en-US" sz="2800"/>
              <a:t>– relationships re-built</a:t>
            </a:r>
            <a:endParaRPr lang="en-GB" altLang="en-US" sz="2800">
              <a:solidFill>
                <a:srgbClr val="FF0000"/>
              </a:solidFill>
            </a:endParaRPr>
          </a:p>
          <a:p>
            <a:pPr eaLnBrk="1" hangingPunct="1">
              <a:lnSpc>
                <a:spcPct val="90000"/>
              </a:lnSpc>
            </a:pPr>
            <a:endParaRPr lang="en-GB" altLang="en-US" sz="2800">
              <a:solidFill>
                <a:srgbClr val="FF0000"/>
              </a:solidFill>
            </a:endParaRPr>
          </a:p>
          <a:p>
            <a:pPr eaLnBrk="1" hangingPunct="1">
              <a:lnSpc>
                <a:spcPct val="90000"/>
              </a:lnSpc>
            </a:pPr>
            <a:endParaRPr lang="en-GB" altLang="en-US" sz="2800">
              <a:solidFill>
                <a:srgbClr val="FF0000"/>
              </a:solidFill>
            </a:endParaRPr>
          </a:p>
          <a:p>
            <a:pPr eaLnBrk="1" hangingPunct="1">
              <a:lnSpc>
                <a:spcPct val="90000"/>
              </a:lnSpc>
            </a:pPr>
            <a:endParaRPr lang="en-GB" altLang="en-US" sz="2800">
              <a:solidFill>
                <a:srgbClr val="FF000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p:txBody>
          <a:bodyPr/>
          <a:lstStyle/>
          <a:p>
            <a:r>
              <a:rPr lang="en-GB" b="1" dirty="0">
                <a:solidFill>
                  <a:srgbClr val="C00000"/>
                </a:solidFill>
              </a:rPr>
              <a:t>Rehabilitation</a:t>
            </a:r>
          </a:p>
        </p:txBody>
      </p:sp>
      <p:sp>
        <p:nvSpPr>
          <p:cNvPr id="74754" name="Content Placeholder 2"/>
          <p:cNvSpPr>
            <a:spLocks noGrp="1"/>
          </p:cNvSpPr>
          <p:nvPr>
            <p:ph idx="1"/>
          </p:nvPr>
        </p:nvSpPr>
        <p:spPr/>
        <p:txBody>
          <a:bodyPr/>
          <a:lstStyle/>
          <a:p>
            <a:r>
              <a:rPr lang="en-GB"/>
              <a:t>Multidisciplinary involvement in interventions</a:t>
            </a:r>
          </a:p>
          <a:p>
            <a:r>
              <a:rPr lang="en-GB"/>
              <a:t>Social Rehabilitation</a:t>
            </a:r>
          </a:p>
          <a:p>
            <a:r>
              <a:rPr lang="en-GB"/>
              <a:t>Neurorehabilitation – individualised, goal-directed care plans</a:t>
            </a:r>
          </a:p>
          <a:p>
            <a:r>
              <a:rPr lang="en-GB"/>
              <a:t>Memory Rehabilitation – use of compensatory techniques (errorless learning)</a:t>
            </a:r>
          </a:p>
          <a:p>
            <a:r>
              <a:rPr lang="en-GB"/>
              <a:t>Rehabilitation of executive functioning</a:t>
            </a:r>
          </a:p>
          <a:p>
            <a:r>
              <a:rPr lang="en-GB"/>
              <a:t>A “staged approach”  (Wilson </a:t>
            </a:r>
            <a:r>
              <a:rPr lang="en-GB" i="1"/>
              <a:t>et al, 2012</a:t>
            </a:r>
            <a:r>
              <a:rPr lang="en-GB"/>
              <a:t>)</a:t>
            </a:r>
          </a:p>
          <a:p>
            <a:endParaRPr lang="en-GB"/>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GB"/>
              <a:t>A Staged Process - Wilson </a:t>
            </a:r>
            <a:r>
              <a:rPr lang="en-GB" i="1"/>
              <a:t>et al</a:t>
            </a:r>
            <a:endParaRPr lang="en-GB"/>
          </a:p>
        </p:txBody>
      </p:sp>
      <p:sp>
        <p:nvSpPr>
          <p:cNvPr id="3" name="Content Placeholder 2"/>
          <p:cNvSpPr>
            <a:spLocks noGrp="1"/>
          </p:cNvSpPr>
          <p:nvPr>
            <p:ph idx="1"/>
          </p:nvPr>
        </p:nvSpPr>
        <p:spPr/>
        <p:txBody>
          <a:bodyPr rtlCol="0">
            <a:normAutofit fontScale="92500" lnSpcReduction="20000"/>
          </a:bodyPr>
          <a:lstStyle/>
          <a:p>
            <a:pPr marL="0" indent="0" algn="ctr" fontAlgn="auto">
              <a:spcAft>
                <a:spcPts val="0"/>
              </a:spcAft>
              <a:buFont typeface="Arial" panose="020B0604020202020204" pitchFamily="34" charset="0"/>
              <a:buNone/>
              <a:defRPr/>
            </a:pPr>
            <a:r>
              <a:rPr lang="en-GB" dirty="0"/>
              <a:t>A Staged Process of Recovery</a:t>
            </a:r>
          </a:p>
          <a:p>
            <a:pPr marL="0" indent="0" algn="ctr" fontAlgn="auto">
              <a:spcAft>
                <a:spcPts val="0"/>
              </a:spcAft>
              <a:buFont typeface="Arial" panose="020B0604020202020204" pitchFamily="34" charset="0"/>
              <a:buNone/>
              <a:defRPr/>
            </a:pPr>
            <a:endParaRPr lang="en-GB" dirty="0"/>
          </a:p>
          <a:p>
            <a:pPr marL="514350" indent="-514350" fontAlgn="auto">
              <a:spcAft>
                <a:spcPts val="0"/>
              </a:spcAft>
              <a:buFont typeface="+mj-lt"/>
              <a:buAutoNum type="arabicPeriod"/>
              <a:defRPr/>
            </a:pPr>
            <a:r>
              <a:rPr lang="en-GB" dirty="0"/>
              <a:t>Physical Stabilisation and withdrawal</a:t>
            </a:r>
          </a:p>
          <a:p>
            <a:pPr marL="514350" indent="-514350" fontAlgn="auto">
              <a:spcAft>
                <a:spcPts val="0"/>
              </a:spcAft>
              <a:buFont typeface="+mj-lt"/>
              <a:buAutoNum type="arabicPeriod"/>
              <a:defRPr/>
            </a:pPr>
            <a:r>
              <a:rPr lang="en-GB" dirty="0"/>
              <a:t>Psycho-social Assessment Phase</a:t>
            </a:r>
          </a:p>
          <a:p>
            <a:pPr marL="514350" indent="-514350" fontAlgn="auto">
              <a:spcAft>
                <a:spcPts val="0"/>
              </a:spcAft>
              <a:buFont typeface="+mj-lt"/>
              <a:buAutoNum type="arabicPeriod"/>
              <a:defRPr/>
            </a:pPr>
            <a:r>
              <a:rPr lang="en-GB" dirty="0"/>
              <a:t>Therapeutic Rehabilitation Phase</a:t>
            </a:r>
          </a:p>
          <a:p>
            <a:pPr marL="514350" indent="-514350" fontAlgn="auto">
              <a:spcAft>
                <a:spcPts val="0"/>
              </a:spcAft>
              <a:buFont typeface="+mj-lt"/>
              <a:buAutoNum type="arabicPeriod"/>
              <a:defRPr/>
            </a:pPr>
            <a:r>
              <a:rPr lang="en-GB" dirty="0"/>
              <a:t>Adaptive Rehabilitation Phase</a:t>
            </a:r>
          </a:p>
          <a:p>
            <a:pPr marL="514350" indent="-514350" fontAlgn="auto">
              <a:spcAft>
                <a:spcPts val="0"/>
              </a:spcAft>
              <a:buFont typeface="+mj-lt"/>
              <a:buAutoNum type="arabicPeriod"/>
              <a:defRPr/>
            </a:pPr>
            <a:r>
              <a:rPr lang="en-GB" dirty="0"/>
              <a:t>Social Integration and Relapse Prevention</a:t>
            </a:r>
          </a:p>
          <a:p>
            <a:pPr marL="0" indent="0" fontAlgn="auto">
              <a:spcAft>
                <a:spcPts val="0"/>
              </a:spcAft>
              <a:buFont typeface="Arial" panose="020B0604020202020204" pitchFamily="34" charset="0"/>
              <a:buNone/>
              <a:defRPr/>
            </a:pPr>
            <a:endParaRPr lang="en-GB" dirty="0"/>
          </a:p>
          <a:p>
            <a:pPr marL="0" indent="0" algn="ctr" fontAlgn="auto">
              <a:spcAft>
                <a:spcPts val="0"/>
              </a:spcAft>
              <a:buFont typeface="Arial" panose="020B0604020202020204" pitchFamily="34" charset="0"/>
              <a:buNone/>
              <a:defRPr/>
            </a:pPr>
            <a:r>
              <a:rPr lang="en-GB" sz="2600" i="1" dirty="0">
                <a:solidFill>
                  <a:srgbClr val="C00000"/>
                </a:solidFill>
              </a:rPr>
              <a:t>(Stage duration is service user specific and stages may overlap to some degree.  Some will progress more quickly than others.)</a:t>
            </a:r>
          </a:p>
          <a:p>
            <a:pPr marL="0" indent="0" algn="ctr" fontAlgn="auto">
              <a:spcAft>
                <a:spcPts val="0"/>
              </a:spcAft>
              <a:buFont typeface="Arial" panose="020B0604020202020204" pitchFamily="34" charset="0"/>
              <a:buNone/>
              <a:defRPr/>
            </a:pPr>
            <a:endParaRPr lang="en-GB" dirty="0"/>
          </a:p>
          <a:p>
            <a:pPr marL="0" indent="0" algn="ctr" fontAlgn="auto">
              <a:spcAft>
                <a:spcPts val="0"/>
              </a:spcAft>
              <a:buFont typeface="Arial" panose="020B0604020202020204" pitchFamily="34" charset="0"/>
              <a:buNone/>
              <a:defRPr/>
            </a:pPr>
            <a:endParaRPr lang="en-GB" dirty="0"/>
          </a:p>
          <a:p>
            <a:pPr fontAlgn="auto">
              <a:spcAft>
                <a:spcPts val="0"/>
              </a:spcAft>
              <a:buFont typeface="Arial" panose="020B0604020202020204" pitchFamily="34" charset="0"/>
              <a:buChar char="•"/>
              <a:defRPr/>
            </a:pPr>
            <a:endParaRPr lang="en-GB" dirty="0"/>
          </a:p>
        </p:txBody>
      </p:sp>
    </p:spTree>
    <p:extLst>
      <p:ext uri="{BB962C8B-B14F-4D97-AF65-F5344CB8AC3E}">
        <p14:creationId xmlns:p14="http://schemas.microsoft.com/office/powerpoint/2010/main" val="26569169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Title 1"/>
          <p:cNvSpPr>
            <a:spLocks noGrp="1"/>
          </p:cNvSpPr>
          <p:nvPr>
            <p:ph type="title" idx="4294967295"/>
          </p:nvPr>
        </p:nvSpPr>
        <p:spPr/>
        <p:txBody>
          <a:bodyPr/>
          <a:lstStyle/>
          <a:p>
            <a:pPr eaLnBrk="1" hangingPunct="1"/>
            <a:r>
              <a:rPr lang="en-GB" sz="3200" dirty="0">
                <a:solidFill>
                  <a:srgbClr val="C00000"/>
                </a:solidFill>
              </a:rPr>
              <a:t>Service Users </a:t>
            </a:r>
            <a:r>
              <a:rPr lang="en-GB" sz="3200" dirty="0"/>
              <a:t>- Has ARBD Team support helped?</a:t>
            </a:r>
          </a:p>
        </p:txBody>
      </p:sp>
      <p:graphicFrame>
        <p:nvGraphicFramePr>
          <p:cNvPr id="57347" name="Content Placeholder 3"/>
          <p:cNvGraphicFramePr>
            <a:graphicFrameLocks noGrp="1"/>
          </p:cNvGraphicFramePr>
          <p:nvPr>
            <p:ph idx="4294967295"/>
          </p:nvPr>
        </p:nvGraphicFramePr>
        <p:xfrm>
          <a:off x="395288" y="1557338"/>
          <a:ext cx="8331200" cy="4627562"/>
        </p:xfrm>
        <a:graphic>
          <a:graphicData uri="http://schemas.openxmlformats.org/presentationml/2006/ole">
            <mc:AlternateContent xmlns:mc="http://schemas.openxmlformats.org/markup-compatibility/2006">
              <mc:Choice xmlns:v="urn:schemas-microsoft-com:vml" Requires="v">
                <p:oleObj spid="_x0000_s57368" r:id="rId3" imgW="8327858" imgH="4627265" progId="Excel.Chart.8">
                  <p:embed/>
                </p:oleObj>
              </mc:Choice>
              <mc:Fallback>
                <p:oleObj r:id="rId3" imgW="8327858" imgH="4627265" progId="Excel.Chart.8">
                  <p:embed/>
                  <p:pic>
                    <p:nvPicPr>
                      <p:cNvPr id="0" name="Content Placeholder 3"/>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1557338"/>
                        <a:ext cx="8331200" cy="4627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dirty="0">
                <a:solidFill>
                  <a:srgbClr val="C00000"/>
                </a:solidFill>
              </a:rPr>
              <a:t>Service Users </a:t>
            </a:r>
            <a:r>
              <a:rPr lang="en-GB" dirty="0"/>
              <a:t>– Were your views included in your care plan?</a:t>
            </a:r>
          </a:p>
        </p:txBody>
      </p:sp>
      <p:graphicFrame>
        <p:nvGraphicFramePr>
          <p:cNvPr id="38914" name="Content Placeholder 3"/>
          <p:cNvGraphicFramePr>
            <a:graphicFrameLocks noGrp="1"/>
          </p:cNvGraphicFramePr>
          <p:nvPr>
            <p:ph idx="1"/>
          </p:nvPr>
        </p:nvGraphicFramePr>
        <p:xfrm>
          <a:off x="406400" y="1549400"/>
          <a:ext cx="8331200" cy="4627563"/>
        </p:xfrm>
        <a:graphic>
          <a:graphicData uri="http://schemas.openxmlformats.org/presentationml/2006/ole">
            <mc:AlternateContent xmlns:mc="http://schemas.openxmlformats.org/markup-compatibility/2006">
              <mc:Choice xmlns:v="urn:schemas-microsoft-com:vml" Requires="v">
                <p:oleObj spid="_x0000_s68621" r:id="rId3" imgW="8327858" imgH="4627265" progId="Excel.Chart.8">
                  <p:embed/>
                </p:oleObj>
              </mc:Choice>
              <mc:Fallback>
                <p:oleObj r:id="rId3" imgW="8327858" imgH="4627265" progId="Excel.Chart.8">
                  <p:embed/>
                  <p:pic>
                    <p:nvPicPr>
                      <p:cNvPr id="38914" name="Content Placeholder 3"/>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400" y="1549400"/>
                        <a:ext cx="8331200" cy="4627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593379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b="1" dirty="0">
                <a:solidFill>
                  <a:srgbClr val="C00000"/>
                </a:solidFill>
              </a:rPr>
              <a:t>Supported Accommodation and Living</a:t>
            </a:r>
          </a:p>
        </p:txBody>
      </p:sp>
      <p:sp>
        <p:nvSpPr>
          <p:cNvPr id="3" name="Content Placeholder 2"/>
          <p:cNvSpPr>
            <a:spLocks noGrp="1"/>
          </p:cNvSpPr>
          <p:nvPr>
            <p:ph idx="1"/>
          </p:nvPr>
        </p:nvSpPr>
        <p:spPr/>
        <p:txBody>
          <a:bodyPr rtlCol="0">
            <a:normAutofit fontScale="92500"/>
          </a:bodyPr>
          <a:lstStyle/>
          <a:p>
            <a:pPr eaLnBrk="1" fontAlgn="auto" hangingPunct="1">
              <a:spcAft>
                <a:spcPts val="0"/>
              </a:spcAft>
              <a:buFont typeface="Arial" panose="020B0604020202020204" pitchFamily="34" charset="0"/>
              <a:buChar char="•"/>
              <a:defRPr/>
            </a:pPr>
            <a:r>
              <a:rPr lang="en-GB" dirty="0"/>
              <a:t>Penumbra – 8 Group Living S.A. places</a:t>
            </a:r>
          </a:p>
          <a:p>
            <a:pPr eaLnBrk="1" fontAlgn="auto" hangingPunct="1">
              <a:spcAft>
                <a:spcPts val="0"/>
              </a:spcAft>
              <a:buFont typeface="Arial" panose="020B0604020202020204" pitchFamily="34" charset="0"/>
              <a:buChar char="•"/>
              <a:defRPr/>
            </a:pPr>
            <a:r>
              <a:rPr lang="en-GB" dirty="0"/>
              <a:t>SAMH – 8  S.A. Tenancies (registered as Care Home)</a:t>
            </a:r>
          </a:p>
          <a:p>
            <a:pPr eaLnBrk="1" fontAlgn="auto" hangingPunct="1">
              <a:spcAft>
                <a:spcPts val="0"/>
              </a:spcAft>
              <a:buFont typeface="Arial" panose="020B0604020202020204" pitchFamily="34" charset="0"/>
              <a:buChar char="•"/>
              <a:defRPr/>
            </a:pPr>
            <a:r>
              <a:rPr lang="en-GB" dirty="0"/>
              <a:t>Loretto Care – 22 bedded S.A. unit in Tollcross area of Glasgow.  To function as a rehabilitation unit with a stay of up to two years if required</a:t>
            </a:r>
          </a:p>
          <a:p>
            <a:pPr eaLnBrk="1" fontAlgn="auto" hangingPunct="1">
              <a:spcAft>
                <a:spcPts val="0"/>
              </a:spcAft>
              <a:buFont typeface="Arial" panose="020B0604020202020204" pitchFamily="34" charset="0"/>
              <a:buChar char="•"/>
              <a:defRPr/>
            </a:pPr>
            <a:r>
              <a:rPr lang="en-GB" dirty="0"/>
              <a:t>Supported Living hours available through SAMH and Penumbra into service users’ own tenancies</a:t>
            </a:r>
          </a:p>
          <a:p>
            <a:pPr eaLnBrk="1" fontAlgn="auto" hangingPunct="1">
              <a:spcAft>
                <a:spcPts val="0"/>
              </a:spcAft>
              <a:buFont typeface="Arial" panose="020B0604020202020204" pitchFamily="34" charset="0"/>
              <a:buChar char="•"/>
              <a:defRPr/>
            </a:pPr>
            <a:endParaRPr lang="en-GB"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Title 1"/>
          <p:cNvSpPr>
            <a:spLocks noGrp="1"/>
          </p:cNvSpPr>
          <p:nvPr>
            <p:ph type="title" idx="4294967295"/>
          </p:nvPr>
        </p:nvSpPr>
        <p:spPr/>
        <p:txBody>
          <a:bodyPr/>
          <a:lstStyle/>
          <a:p>
            <a:pPr eaLnBrk="1" hangingPunct="1"/>
            <a:r>
              <a:rPr lang="en-GB" sz="3200" dirty="0">
                <a:solidFill>
                  <a:srgbClr val="C00000"/>
                </a:solidFill>
              </a:rPr>
              <a:t>Service Users </a:t>
            </a:r>
            <a:r>
              <a:rPr lang="en-GB" sz="3200" dirty="0"/>
              <a:t>- Did you stay in ARBD accommodations?</a:t>
            </a:r>
          </a:p>
        </p:txBody>
      </p:sp>
      <p:graphicFrame>
        <p:nvGraphicFramePr>
          <p:cNvPr id="58371" name="Content Placeholder 3"/>
          <p:cNvGraphicFramePr>
            <a:graphicFrameLocks noGrp="1"/>
          </p:cNvGraphicFramePr>
          <p:nvPr>
            <p:ph idx="4294967295"/>
          </p:nvPr>
        </p:nvGraphicFramePr>
        <p:xfrm>
          <a:off x="406400" y="1549400"/>
          <a:ext cx="8331200" cy="4627563"/>
        </p:xfrm>
        <a:graphic>
          <a:graphicData uri="http://schemas.openxmlformats.org/presentationml/2006/ole">
            <mc:AlternateContent xmlns:mc="http://schemas.openxmlformats.org/markup-compatibility/2006">
              <mc:Choice xmlns:v="urn:schemas-microsoft-com:vml" Requires="v">
                <p:oleObj spid="_x0000_s58392" r:id="rId3" imgW="8327858" imgH="4627265" progId="Excel.Chart.8">
                  <p:embed/>
                </p:oleObj>
              </mc:Choice>
              <mc:Fallback>
                <p:oleObj r:id="rId3" imgW="8327858" imgH="4627265" progId="Excel.Chart.8">
                  <p:embed/>
                  <p:pic>
                    <p:nvPicPr>
                      <p:cNvPr id="0" name="Content Placeholder 3"/>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400" y="1549400"/>
                        <a:ext cx="8331200" cy="4627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3"/>
          <p:cNvSpPr>
            <a:spLocks noGrp="1"/>
          </p:cNvSpPr>
          <p:nvPr>
            <p:ph type="title"/>
          </p:nvPr>
        </p:nvSpPr>
        <p:spPr/>
        <p:txBody>
          <a:bodyPr/>
          <a:lstStyle/>
          <a:p>
            <a:pPr eaLnBrk="1" hangingPunct="1"/>
            <a:r>
              <a:rPr lang="en-GB" b="1" dirty="0">
                <a:solidFill>
                  <a:srgbClr val="FF0000"/>
                </a:solidFill>
              </a:rPr>
              <a:t>Training</a:t>
            </a:r>
            <a:r>
              <a:rPr lang="en-GB" b="1" dirty="0"/>
              <a:t> and </a:t>
            </a:r>
            <a:r>
              <a:rPr lang="en-GB" b="1" dirty="0">
                <a:solidFill>
                  <a:srgbClr val="C00000"/>
                </a:solidFill>
              </a:rPr>
              <a:t>Being a Resource </a:t>
            </a:r>
            <a:r>
              <a:rPr lang="en-GB" b="1" dirty="0"/>
              <a:t>for:</a:t>
            </a:r>
          </a:p>
        </p:txBody>
      </p:sp>
      <p:sp>
        <p:nvSpPr>
          <p:cNvPr id="5" name="Content Placeholder 4"/>
          <p:cNvSpPr>
            <a:spLocks noGrp="1"/>
          </p:cNvSpPr>
          <p:nvPr>
            <p:ph idx="1"/>
          </p:nvPr>
        </p:nvSpPr>
        <p:spPr/>
        <p:txBody>
          <a:bodyPr rtlCol="0">
            <a:normAutofit fontScale="92500"/>
          </a:bodyPr>
          <a:lstStyle/>
          <a:p>
            <a:pPr eaLnBrk="1" fontAlgn="auto" hangingPunct="1">
              <a:spcAft>
                <a:spcPts val="0"/>
              </a:spcAft>
              <a:buFont typeface="Arial" panose="020B0604020202020204" pitchFamily="34" charset="0"/>
              <a:buChar char="•"/>
              <a:defRPr/>
            </a:pPr>
            <a:r>
              <a:rPr lang="en-GB" dirty="0"/>
              <a:t>Carers and family members</a:t>
            </a:r>
          </a:p>
          <a:p>
            <a:pPr eaLnBrk="1" fontAlgn="auto" hangingPunct="1">
              <a:spcAft>
                <a:spcPts val="0"/>
              </a:spcAft>
              <a:buFont typeface="Arial" panose="020B0604020202020204" pitchFamily="34" charset="0"/>
              <a:buChar char="•"/>
              <a:defRPr/>
            </a:pPr>
            <a:r>
              <a:rPr lang="en-GB" dirty="0"/>
              <a:t>Home Care Services</a:t>
            </a:r>
          </a:p>
          <a:p>
            <a:pPr eaLnBrk="1" fontAlgn="auto" hangingPunct="1">
              <a:spcAft>
                <a:spcPts val="0"/>
              </a:spcAft>
              <a:buFont typeface="Arial" panose="020B0604020202020204" pitchFamily="34" charset="0"/>
              <a:buChar char="•"/>
              <a:defRPr/>
            </a:pPr>
            <a:r>
              <a:rPr lang="en-GB" dirty="0"/>
              <a:t>Care Home Staff </a:t>
            </a:r>
          </a:p>
          <a:p>
            <a:pPr eaLnBrk="1" fontAlgn="auto" hangingPunct="1">
              <a:spcAft>
                <a:spcPts val="0"/>
              </a:spcAft>
              <a:buFont typeface="Arial" panose="020B0604020202020204" pitchFamily="34" charset="0"/>
              <a:buChar char="•"/>
              <a:defRPr/>
            </a:pPr>
            <a:r>
              <a:rPr lang="en-GB" dirty="0"/>
              <a:t>Acute Hospitals</a:t>
            </a:r>
          </a:p>
          <a:p>
            <a:pPr eaLnBrk="1" fontAlgn="auto" hangingPunct="1">
              <a:spcAft>
                <a:spcPts val="0"/>
              </a:spcAft>
              <a:buFont typeface="Arial" panose="020B0604020202020204" pitchFamily="34" charset="0"/>
              <a:buChar char="•"/>
              <a:defRPr/>
            </a:pPr>
            <a:r>
              <a:rPr lang="en-GB" dirty="0"/>
              <a:t>Third Sector Support Staff and Fieldworkers</a:t>
            </a:r>
          </a:p>
          <a:p>
            <a:pPr eaLnBrk="1" fontAlgn="auto" hangingPunct="1">
              <a:spcAft>
                <a:spcPts val="0"/>
              </a:spcAft>
              <a:buFont typeface="Arial" panose="020B0604020202020204" pitchFamily="34" charset="0"/>
              <a:buChar char="•"/>
              <a:defRPr/>
            </a:pPr>
            <a:r>
              <a:rPr lang="en-GB" dirty="0"/>
              <a:t>Addiction Workers / Nurses and Social Workers</a:t>
            </a:r>
          </a:p>
          <a:p>
            <a:pPr eaLnBrk="1" fontAlgn="auto" hangingPunct="1">
              <a:spcAft>
                <a:spcPts val="0"/>
              </a:spcAft>
              <a:buFont typeface="Arial" panose="020B0604020202020204" pitchFamily="34" charset="0"/>
              <a:buChar char="•"/>
              <a:defRPr/>
            </a:pPr>
            <a:r>
              <a:rPr lang="en-GB" dirty="0"/>
              <a:t>Mental Health Officers</a:t>
            </a:r>
          </a:p>
          <a:p>
            <a:pPr eaLnBrk="1" fontAlgn="auto" hangingPunct="1">
              <a:spcAft>
                <a:spcPts val="0"/>
              </a:spcAft>
              <a:buFont typeface="Arial" panose="020B0604020202020204" pitchFamily="34" charset="0"/>
              <a:buChar char="•"/>
              <a:defRPr/>
            </a:pPr>
            <a:r>
              <a:rPr lang="en-GB" dirty="0"/>
              <a:t>Psychology and Psychiatry peer training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00000000-0008-0000-0400-000002000000}"/>
              </a:ext>
            </a:extLst>
          </p:cNvPr>
          <p:cNvGraphicFramePr>
            <a:graphicFrameLocks noGrp="1"/>
          </p:cNvGraphicFramePr>
          <p:nvPr>
            <p:extLst>
              <p:ext uri="{D42A27DB-BD31-4B8C-83A1-F6EECF244321}">
                <p14:modId xmlns:p14="http://schemas.microsoft.com/office/powerpoint/2010/main" val="4289604803"/>
              </p:ext>
            </p:extLst>
          </p:nvPr>
        </p:nvGraphicFramePr>
        <p:xfrm>
          <a:off x="537328" y="476672"/>
          <a:ext cx="8066988" cy="59046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335039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249ACF-FBF9-434D-9B7A-A9B3DF43EE10}"/>
              </a:ext>
            </a:extLst>
          </p:cNvPr>
          <p:cNvSpPr>
            <a:spLocks noGrp="1"/>
          </p:cNvSpPr>
          <p:nvPr>
            <p:ph type="ctrTitle"/>
          </p:nvPr>
        </p:nvSpPr>
        <p:spPr/>
        <p:txBody>
          <a:bodyPr/>
          <a:lstStyle/>
          <a:p>
            <a:r>
              <a:rPr lang="en-US" b="1" dirty="0"/>
              <a:t>So…what do we need?</a:t>
            </a:r>
          </a:p>
        </p:txBody>
      </p:sp>
      <p:sp>
        <p:nvSpPr>
          <p:cNvPr id="5" name="Subtitle 4">
            <a:extLst>
              <a:ext uri="{FF2B5EF4-FFF2-40B4-BE49-F238E27FC236}">
                <a16:creationId xmlns:a16="http://schemas.microsoft.com/office/drawing/2014/main" id="{577CACB8-BD6D-FB42-A3E8-65F4C936DF3E}"/>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0775510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idx="4294967295"/>
          </p:nvPr>
        </p:nvSpPr>
        <p:spPr/>
        <p:txBody>
          <a:bodyPr/>
          <a:lstStyle/>
          <a:p>
            <a:pPr eaLnBrk="1" hangingPunct="1"/>
            <a:r>
              <a:rPr lang="en-US" b="1"/>
              <a:t>A Fuller Life – Then….and Now</a:t>
            </a:r>
            <a:endParaRPr lang="en-GB" b="1"/>
          </a:p>
        </p:txBody>
      </p:sp>
      <p:sp>
        <p:nvSpPr>
          <p:cNvPr id="83970" name="Rectangle 3"/>
          <p:cNvSpPr>
            <a:spLocks noGrp="1" noChangeArrowheads="1"/>
          </p:cNvSpPr>
          <p:nvPr>
            <p:ph type="body" idx="4294967295"/>
          </p:nvPr>
        </p:nvSpPr>
        <p:spPr>
          <a:xfrm>
            <a:off x="457200" y="1268413"/>
            <a:ext cx="8229600" cy="4862512"/>
          </a:xfrm>
        </p:spPr>
        <p:txBody>
          <a:bodyPr/>
          <a:lstStyle/>
          <a:p>
            <a:pPr eaLnBrk="1" hangingPunct="1"/>
            <a:r>
              <a:rPr lang="en-US" sz="2800"/>
              <a:t>Highlights the potential for recovery</a:t>
            </a:r>
          </a:p>
          <a:p>
            <a:pPr eaLnBrk="1" hangingPunct="1"/>
            <a:r>
              <a:rPr lang="en-US" sz="2800"/>
              <a:t>Need for health promotion and prevention</a:t>
            </a:r>
          </a:p>
          <a:p>
            <a:pPr eaLnBrk="1" hangingPunct="1"/>
            <a:r>
              <a:rPr lang="en-US" sz="2800"/>
              <a:t>Need to challenge the stigma: ‘self-inflicted’</a:t>
            </a:r>
          </a:p>
          <a:p>
            <a:pPr eaLnBrk="1" hangingPunct="1"/>
            <a:r>
              <a:rPr lang="en-US" sz="2800"/>
              <a:t>ARBD crosses service boundaries – need for staged assessment, integration and follow up support.</a:t>
            </a:r>
          </a:p>
          <a:p>
            <a:pPr eaLnBrk="1" hangingPunct="1"/>
            <a:r>
              <a:rPr lang="en-US" sz="2800"/>
              <a:t>Importance of support networks</a:t>
            </a:r>
          </a:p>
          <a:p>
            <a:pPr eaLnBrk="1" hangingPunct="1"/>
            <a:r>
              <a:rPr lang="en-US" sz="2800"/>
              <a:t>Appropriate placement	</a:t>
            </a:r>
          </a:p>
          <a:p>
            <a:pPr eaLnBrk="1" hangingPunct="1"/>
            <a:r>
              <a:rPr lang="en-US" sz="2800"/>
              <a:t>Care Pathways</a:t>
            </a:r>
            <a:endParaRPr lang="en-GB"/>
          </a:p>
          <a:p>
            <a:pPr algn="r" eaLnBrk="1" hangingPunct="1">
              <a:buFontTx/>
              <a:buNone/>
            </a:pPr>
            <a:r>
              <a:rPr lang="en-GB" sz="2000"/>
              <a:t>Scottish Exec 2004; the Expert Group on ARBD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lstStyle/>
          <a:p>
            <a:pPr eaLnBrk="1" hangingPunct="1"/>
            <a:r>
              <a:rPr lang="en-GB" b="1" dirty="0"/>
              <a:t>So what do we need?</a:t>
            </a:r>
          </a:p>
        </p:txBody>
      </p:sp>
      <p:sp>
        <p:nvSpPr>
          <p:cNvPr id="84994" name="Content Placeholder 2"/>
          <p:cNvSpPr>
            <a:spLocks noGrp="1"/>
          </p:cNvSpPr>
          <p:nvPr>
            <p:ph idx="1"/>
          </p:nvPr>
        </p:nvSpPr>
        <p:spPr>
          <a:xfrm>
            <a:off x="457200" y="1268761"/>
            <a:ext cx="8229600" cy="4857402"/>
          </a:xfrm>
        </p:spPr>
        <p:txBody>
          <a:bodyPr/>
          <a:lstStyle/>
          <a:p>
            <a:pPr eaLnBrk="1" hangingPunct="1"/>
            <a:r>
              <a:rPr lang="en-GB" sz="2800" dirty="0"/>
              <a:t>A strong public health message </a:t>
            </a:r>
          </a:p>
          <a:p>
            <a:pPr eaLnBrk="1" hangingPunct="1"/>
            <a:r>
              <a:rPr lang="en-GB" sz="2800" dirty="0"/>
              <a:t>A strategy and a clear sense of direction</a:t>
            </a:r>
          </a:p>
          <a:p>
            <a:pPr eaLnBrk="1" hangingPunct="1"/>
            <a:r>
              <a:rPr lang="en-GB" sz="2800" dirty="0"/>
              <a:t>A clearer message about legislation and recovery </a:t>
            </a:r>
          </a:p>
          <a:p>
            <a:pPr eaLnBrk="1" hangingPunct="1"/>
            <a:r>
              <a:rPr lang="en-GB" sz="2800" dirty="0"/>
              <a:t>A System of Care </a:t>
            </a:r>
          </a:p>
          <a:p>
            <a:pPr eaLnBrk="1" hangingPunct="1"/>
            <a:r>
              <a:rPr lang="en-GB" sz="2800" dirty="0"/>
              <a:t>An ARBD Network (local and national)</a:t>
            </a:r>
          </a:p>
          <a:p>
            <a:pPr eaLnBrk="1" hangingPunct="1"/>
            <a:r>
              <a:rPr lang="en-GB" sz="2800" dirty="0"/>
              <a:t>Accessibility and Flexibility </a:t>
            </a:r>
          </a:p>
          <a:p>
            <a:pPr eaLnBrk="1" hangingPunct="1"/>
            <a:r>
              <a:rPr lang="en-GB" sz="2800" dirty="0"/>
              <a:t>Training (service users, carers, families, professionals)</a:t>
            </a:r>
          </a:p>
          <a:p>
            <a:pPr eaLnBrk="1" hangingPunct="1"/>
            <a:r>
              <a:rPr lang="en-GB" sz="2800" dirty="0"/>
              <a:t>Shared Purpose, Vision and Understanding</a:t>
            </a:r>
          </a:p>
          <a:p>
            <a:pPr eaLnBrk="1" hangingPunct="1"/>
            <a:r>
              <a:rPr lang="en-GB" sz="2800" dirty="0"/>
              <a:t>Commitment and Determination</a:t>
            </a:r>
          </a:p>
          <a:p>
            <a:pPr marL="0" indent="0" eaLnBrk="1" hangingPunct="1">
              <a:buNone/>
            </a:pPr>
            <a:endParaRPr lang="en-GB" sz="2800" dirty="0"/>
          </a:p>
          <a:p>
            <a:pPr eaLnBrk="1" hangingPunct="1"/>
            <a:endParaRPr lang="en-GB" sz="2800" dirty="0"/>
          </a:p>
          <a:p>
            <a:pPr eaLnBrk="1" hangingPunct="1"/>
            <a:endParaRPr lang="en-GB"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FEE064D-6832-3647-A448-93FFDCC07948}"/>
              </a:ext>
            </a:extLst>
          </p:cNvPr>
          <p:cNvSpPr>
            <a:spLocks noGrp="1"/>
          </p:cNvSpPr>
          <p:nvPr>
            <p:ph type="ctrTitle"/>
          </p:nvPr>
        </p:nvSpPr>
        <p:spPr/>
        <p:txBody>
          <a:bodyPr/>
          <a:lstStyle/>
          <a:p>
            <a:r>
              <a:rPr lang="en-US" b="1" dirty="0"/>
              <a:t>Service Users’ Views and Themes</a:t>
            </a:r>
          </a:p>
        </p:txBody>
      </p:sp>
    </p:spTree>
    <p:extLst>
      <p:ext uri="{BB962C8B-B14F-4D97-AF65-F5344CB8AC3E}">
        <p14:creationId xmlns:p14="http://schemas.microsoft.com/office/powerpoint/2010/main" val="17522073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rtlCol="0">
            <a:normAutofit fontScale="90000"/>
          </a:bodyPr>
          <a:lstStyle/>
          <a:p>
            <a:pPr eaLnBrk="1" fontAlgn="auto" hangingPunct="1">
              <a:spcAft>
                <a:spcPts val="0"/>
              </a:spcAft>
              <a:defRPr/>
            </a:pPr>
            <a:r>
              <a:rPr lang="en-GB" dirty="0"/>
              <a:t>Is there anything that services need to understand and perhaps don’t? </a:t>
            </a:r>
            <a:r>
              <a:rPr lang="en-GB" baseline="30000" dirty="0"/>
              <a:t>II</a:t>
            </a:r>
          </a:p>
        </p:txBody>
      </p:sp>
      <p:sp>
        <p:nvSpPr>
          <p:cNvPr id="87042" name="Content Placeholder 7"/>
          <p:cNvSpPr>
            <a:spLocks noGrp="1"/>
          </p:cNvSpPr>
          <p:nvPr>
            <p:ph sz="half" idx="4294967295"/>
          </p:nvPr>
        </p:nvSpPr>
        <p:spPr>
          <a:xfrm>
            <a:off x="457200" y="1600200"/>
            <a:ext cx="4038600" cy="4525963"/>
          </a:xfrm>
        </p:spPr>
        <p:txBody>
          <a:bodyPr/>
          <a:lstStyle/>
          <a:p>
            <a:pPr marL="0" indent="0" eaLnBrk="1" hangingPunct="1">
              <a:lnSpc>
                <a:spcPct val="90000"/>
              </a:lnSpc>
              <a:buFont typeface="Arial" charset="0"/>
              <a:buNone/>
            </a:pPr>
            <a:r>
              <a:rPr lang="en-GB" sz="2800"/>
              <a:t>“Think I tried to show that I was independent much too quickly”</a:t>
            </a:r>
          </a:p>
          <a:p>
            <a:pPr marL="0" indent="0" eaLnBrk="1" hangingPunct="1">
              <a:lnSpc>
                <a:spcPct val="90000"/>
              </a:lnSpc>
              <a:buFont typeface="Arial" charset="0"/>
              <a:buNone/>
            </a:pPr>
            <a:endParaRPr lang="en-GB" sz="2800"/>
          </a:p>
          <a:p>
            <a:pPr marL="0" indent="0" eaLnBrk="1" hangingPunct="1">
              <a:lnSpc>
                <a:spcPct val="90000"/>
              </a:lnSpc>
              <a:buFont typeface="Arial" charset="0"/>
              <a:buNone/>
            </a:pPr>
            <a:r>
              <a:rPr lang="en-GB" sz="2800"/>
              <a:t>“Having ARBD means it is a memory impairment - no stupidity - they need to be treated with respect”</a:t>
            </a:r>
          </a:p>
        </p:txBody>
      </p:sp>
      <p:sp>
        <p:nvSpPr>
          <p:cNvPr id="9" name="Content Placeholder 8"/>
          <p:cNvSpPr>
            <a:spLocks noGrp="1"/>
          </p:cNvSpPr>
          <p:nvPr>
            <p:ph sz="half" idx="4294967295"/>
          </p:nvPr>
        </p:nvSpPr>
        <p:spPr>
          <a:xfrm>
            <a:off x="4648200" y="1600200"/>
            <a:ext cx="4038600" cy="4525963"/>
          </a:xfrm>
        </p:spPr>
        <p:txBody>
          <a:bodyPr rtlCol="0">
            <a:normAutofit lnSpcReduction="10000"/>
          </a:bodyPr>
          <a:lstStyle/>
          <a:p>
            <a:pPr marL="0" indent="0" eaLnBrk="1" fontAlgn="auto" hangingPunct="1">
              <a:spcAft>
                <a:spcPts val="0"/>
              </a:spcAft>
              <a:buFont typeface="Arial" panose="020B0604020202020204" pitchFamily="34" charset="0"/>
              <a:buNone/>
              <a:defRPr/>
            </a:pPr>
            <a:endParaRPr lang="en-GB" sz="2800" dirty="0"/>
          </a:p>
          <a:p>
            <a:pPr marL="0" indent="0" eaLnBrk="1" fontAlgn="auto" hangingPunct="1">
              <a:spcAft>
                <a:spcPts val="0"/>
              </a:spcAft>
              <a:buFont typeface="Arial" panose="020B0604020202020204" pitchFamily="34" charset="0"/>
              <a:buNone/>
              <a:defRPr/>
            </a:pPr>
            <a:r>
              <a:rPr lang="en-GB" sz="2800" dirty="0"/>
              <a:t>“You can put on a front because you really feel down”</a:t>
            </a:r>
          </a:p>
          <a:p>
            <a:pPr marL="0" indent="0" eaLnBrk="1" fontAlgn="auto" hangingPunct="1">
              <a:spcAft>
                <a:spcPts val="0"/>
              </a:spcAft>
              <a:buFont typeface="Arial" panose="020B0604020202020204" pitchFamily="34" charset="0"/>
              <a:buNone/>
              <a:defRPr/>
            </a:pPr>
            <a:endParaRPr lang="en-GB" sz="2800" dirty="0"/>
          </a:p>
          <a:p>
            <a:pPr marL="0" indent="0" eaLnBrk="1" fontAlgn="auto" hangingPunct="1">
              <a:spcAft>
                <a:spcPts val="0"/>
              </a:spcAft>
              <a:buFont typeface="Arial" panose="020B0604020202020204" pitchFamily="34" charset="0"/>
              <a:buNone/>
              <a:defRPr/>
            </a:pPr>
            <a:r>
              <a:rPr lang="en-GB" sz="2800" dirty="0"/>
              <a:t>“I feel that some services don’t have the time to listen to people and that’s why we don’t go and seek help”</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635896" y="2708920"/>
            <a:ext cx="1944216" cy="864096"/>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a:t>People with ARBD</a:t>
            </a:r>
          </a:p>
        </p:txBody>
      </p:sp>
      <p:sp>
        <p:nvSpPr>
          <p:cNvPr id="5" name="Oval 4"/>
          <p:cNvSpPr/>
          <p:nvPr/>
        </p:nvSpPr>
        <p:spPr>
          <a:xfrm>
            <a:off x="3491880" y="1628800"/>
            <a:ext cx="2232248" cy="576064"/>
          </a:xfrm>
          <a:prstGeom prst="ellipse">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Life Before</a:t>
            </a:r>
          </a:p>
        </p:txBody>
      </p:sp>
      <p:sp>
        <p:nvSpPr>
          <p:cNvPr id="6" name="Oval 5"/>
          <p:cNvSpPr/>
          <p:nvPr/>
        </p:nvSpPr>
        <p:spPr>
          <a:xfrm>
            <a:off x="3491880" y="4005064"/>
            <a:ext cx="2232248" cy="576064"/>
          </a:xfrm>
          <a:prstGeom prst="ellipse">
            <a:avLst/>
          </a:prstGeom>
          <a:ln>
            <a:no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t>In Treatment</a:t>
            </a:r>
          </a:p>
        </p:txBody>
      </p:sp>
      <p:sp>
        <p:nvSpPr>
          <p:cNvPr id="7" name="Rounded Rectangle 6"/>
          <p:cNvSpPr/>
          <p:nvPr/>
        </p:nvSpPr>
        <p:spPr>
          <a:xfrm>
            <a:off x="611560" y="1628800"/>
            <a:ext cx="2088232" cy="57606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Lack of Knowledge</a:t>
            </a:r>
          </a:p>
        </p:txBody>
      </p:sp>
      <p:sp>
        <p:nvSpPr>
          <p:cNvPr id="8" name="Rounded Rectangle 7"/>
          <p:cNvSpPr/>
          <p:nvPr/>
        </p:nvSpPr>
        <p:spPr>
          <a:xfrm>
            <a:off x="611560" y="476672"/>
            <a:ext cx="2088232" cy="50405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Misattributing symptoms</a:t>
            </a:r>
          </a:p>
        </p:txBody>
      </p:sp>
      <p:cxnSp>
        <p:nvCxnSpPr>
          <p:cNvPr id="10" name="Straight Arrow Connector 9"/>
          <p:cNvCxnSpPr>
            <a:stCxn id="4" idx="0"/>
            <a:endCxn id="5" idx="4"/>
          </p:cNvCxnSpPr>
          <p:nvPr/>
        </p:nvCxnSpPr>
        <p:spPr>
          <a:xfrm flipV="1">
            <a:off x="4608004" y="2204864"/>
            <a:ext cx="0" cy="504056"/>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a:stCxn id="5" idx="2"/>
            <a:endCxn id="7" idx="3"/>
          </p:cNvCxnSpPr>
          <p:nvPr/>
        </p:nvCxnSpPr>
        <p:spPr>
          <a:xfrm flipH="1">
            <a:off x="2699792" y="1916832"/>
            <a:ext cx="792088"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0"/>
            <a:endCxn id="8" idx="2"/>
          </p:cNvCxnSpPr>
          <p:nvPr/>
        </p:nvCxnSpPr>
        <p:spPr>
          <a:xfrm flipV="1">
            <a:off x="1655676" y="980728"/>
            <a:ext cx="0" cy="648072"/>
          </a:xfrm>
          <a:prstGeom prst="straightConnector1">
            <a:avLst/>
          </a:prstGeom>
          <a:ln w="12700">
            <a:prstDash val="dash"/>
            <a:tailEnd type="arrow"/>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3563888" y="476672"/>
            <a:ext cx="2088232" cy="57606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Crisis Intervention</a:t>
            </a:r>
          </a:p>
        </p:txBody>
      </p:sp>
      <p:cxnSp>
        <p:nvCxnSpPr>
          <p:cNvPr id="18" name="Straight Arrow Connector 17"/>
          <p:cNvCxnSpPr>
            <a:stCxn id="5" idx="0"/>
            <a:endCxn id="16" idx="2"/>
          </p:cNvCxnSpPr>
          <p:nvPr/>
        </p:nvCxnSpPr>
        <p:spPr>
          <a:xfrm flipV="1">
            <a:off x="4608004" y="1052736"/>
            <a:ext cx="0" cy="576064"/>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6660232" y="1628800"/>
            <a:ext cx="2088232" cy="57606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Limited Engagement</a:t>
            </a:r>
          </a:p>
        </p:txBody>
      </p:sp>
      <p:cxnSp>
        <p:nvCxnSpPr>
          <p:cNvPr id="22" name="Straight Arrow Connector 21"/>
          <p:cNvCxnSpPr>
            <a:stCxn id="5" idx="6"/>
            <a:endCxn id="20" idx="1"/>
          </p:cNvCxnSpPr>
          <p:nvPr/>
        </p:nvCxnSpPr>
        <p:spPr>
          <a:xfrm>
            <a:off x="5724128" y="1916832"/>
            <a:ext cx="936104"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4" idx="2"/>
            <a:endCxn id="6" idx="0"/>
          </p:cNvCxnSpPr>
          <p:nvPr/>
        </p:nvCxnSpPr>
        <p:spPr>
          <a:xfrm>
            <a:off x="4608004" y="3573016"/>
            <a:ext cx="0" cy="432048"/>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sp>
        <p:nvSpPr>
          <p:cNvPr id="29" name="Rounded Rectangle 28"/>
          <p:cNvSpPr/>
          <p:nvPr/>
        </p:nvSpPr>
        <p:spPr>
          <a:xfrm>
            <a:off x="611560" y="4005064"/>
            <a:ext cx="2088232" cy="576064"/>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t>Recall of Diagnosis</a:t>
            </a:r>
          </a:p>
        </p:txBody>
      </p:sp>
      <p:sp>
        <p:nvSpPr>
          <p:cNvPr id="30" name="Rounded Rectangle 29"/>
          <p:cNvSpPr/>
          <p:nvPr/>
        </p:nvSpPr>
        <p:spPr>
          <a:xfrm>
            <a:off x="611560" y="5517232"/>
            <a:ext cx="2088232" cy="576064"/>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t>Acceptance of </a:t>
            </a:r>
            <a:r>
              <a:rPr lang="en-GB" dirty="0" err="1"/>
              <a:t>Dx</a:t>
            </a:r>
            <a:endParaRPr lang="en-GB" dirty="0"/>
          </a:p>
        </p:txBody>
      </p:sp>
      <p:sp>
        <p:nvSpPr>
          <p:cNvPr id="31" name="Rounded Rectangle 30"/>
          <p:cNvSpPr/>
          <p:nvPr/>
        </p:nvSpPr>
        <p:spPr>
          <a:xfrm>
            <a:off x="6660232" y="4005064"/>
            <a:ext cx="2088232" cy="576064"/>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t>Understanding &amp; Respect</a:t>
            </a:r>
          </a:p>
        </p:txBody>
      </p:sp>
      <p:sp>
        <p:nvSpPr>
          <p:cNvPr id="32" name="Rounded Rectangle 31"/>
          <p:cNvSpPr/>
          <p:nvPr/>
        </p:nvSpPr>
        <p:spPr>
          <a:xfrm>
            <a:off x="6660232" y="5517232"/>
            <a:ext cx="2088232" cy="576064"/>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a:t>Helpful strategies</a:t>
            </a:r>
          </a:p>
        </p:txBody>
      </p:sp>
      <p:cxnSp>
        <p:nvCxnSpPr>
          <p:cNvPr id="34" name="Straight Arrow Connector 33"/>
          <p:cNvCxnSpPr>
            <a:stCxn id="6" idx="2"/>
            <a:endCxn id="29" idx="3"/>
          </p:cNvCxnSpPr>
          <p:nvPr/>
        </p:nvCxnSpPr>
        <p:spPr>
          <a:xfrm flipH="1">
            <a:off x="2699792" y="4293096"/>
            <a:ext cx="792088" cy="0"/>
          </a:xfrm>
          <a:prstGeom prst="straightConnector1">
            <a:avLst/>
          </a:prstGeom>
          <a:ln w="12700">
            <a:tailEnd type="arrow"/>
          </a:ln>
        </p:spPr>
        <p:style>
          <a:lnRef idx="1">
            <a:schemeClr val="accent3"/>
          </a:lnRef>
          <a:fillRef idx="0">
            <a:schemeClr val="accent3"/>
          </a:fillRef>
          <a:effectRef idx="0">
            <a:schemeClr val="accent3"/>
          </a:effectRef>
          <a:fontRef idx="minor">
            <a:schemeClr val="tx1"/>
          </a:fontRef>
        </p:style>
      </p:cxnSp>
      <p:cxnSp>
        <p:nvCxnSpPr>
          <p:cNvPr id="36" name="Straight Arrow Connector 35"/>
          <p:cNvCxnSpPr>
            <a:stCxn id="6" idx="3"/>
            <a:endCxn id="30" idx="3"/>
          </p:cNvCxnSpPr>
          <p:nvPr/>
        </p:nvCxnSpPr>
        <p:spPr>
          <a:xfrm flipH="1">
            <a:off x="2699792" y="4496765"/>
            <a:ext cx="1118993" cy="1308499"/>
          </a:xfrm>
          <a:prstGeom prst="straightConnector1">
            <a:avLst/>
          </a:prstGeom>
          <a:ln w="12700">
            <a:tailEnd type="arrow"/>
          </a:ln>
        </p:spPr>
        <p:style>
          <a:lnRef idx="1">
            <a:schemeClr val="accent3"/>
          </a:lnRef>
          <a:fillRef idx="0">
            <a:schemeClr val="accent3"/>
          </a:fillRef>
          <a:effectRef idx="0">
            <a:schemeClr val="accent3"/>
          </a:effectRef>
          <a:fontRef idx="minor">
            <a:schemeClr val="tx1"/>
          </a:fontRef>
        </p:style>
      </p:cxnSp>
      <p:cxnSp>
        <p:nvCxnSpPr>
          <p:cNvPr id="38" name="Straight Arrow Connector 37"/>
          <p:cNvCxnSpPr>
            <a:stCxn id="6" idx="5"/>
            <a:endCxn id="32" idx="1"/>
          </p:cNvCxnSpPr>
          <p:nvPr/>
        </p:nvCxnSpPr>
        <p:spPr>
          <a:xfrm>
            <a:off x="5397223" y="4496765"/>
            <a:ext cx="1263009" cy="1308499"/>
          </a:xfrm>
          <a:prstGeom prst="straightConnector1">
            <a:avLst/>
          </a:prstGeom>
          <a:ln w="12700">
            <a:tailEnd type="arrow"/>
          </a:ln>
        </p:spPr>
        <p:style>
          <a:lnRef idx="1">
            <a:schemeClr val="accent3"/>
          </a:lnRef>
          <a:fillRef idx="0">
            <a:schemeClr val="accent3"/>
          </a:fillRef>
          <a:effectRef idx="0">
            <a:schemeClr val="accent3"/>
          </a:effectRef>
          <a:fontRef idx="minor">
            <a:schemeClr val="tx1"/>
          </a:fontRef>
        </p:style>
      </p:cxnSp>
      <p:cxnSp>
        <p:nvCxnSpPr>
          <p:cNvPr id="40" name="Straight Arrow Connector 39"/>
          <p:cNvCxnSpPr>
            <a:stCxn id="6" idx="6"/>
            <a:endCxn id="31" idx="1"/>
          </p:cNvCxnSpPr>
          <p:nvPr/>
        </p:nvCxnSpPr>
        <p:spPr>
          <a:xfrm>
            <a:off x="5724128" y="4293096"/>
            <a:ext cx="936104" cy="0"/>
          </a:xfrm>
          <a:prstGeom prst="straightConnector1">
            <a:avLst/>
          </a:prstGeom>
          <a:ln w="12700">
            <a:tailEnd type="arrow"/>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28438122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p:txBody>
          <a:bodyPr/>
          <a:lstStyle/>
          <a:p>
            <a:pPr eaLnBrk="1" hangingPunct="1"/>
            <a:r>
              <a:rPr lang="en-GB" b="1"/>
              <a:t>Person Centred?</a:t>
            </a:r>
          </a:p>
        </p:txBody>
      </p:sp>
      <p:sp>
        <p:nvSpPr>
          <p:cNvPr id="3" name="Content Placeholder 2"/>
          <p:cNvSpPr>
            <a:spLocks noGrp="1"/>
          </p:cNvSpPr>
          <p:nvPr>
            <p:ph idx="1"/>
          </p:nvPr>
        </p:nvSpPr>
        <p:spPr>
          <a:xfrm>
            <a:off x="457200" y="1052513"/>
            <a:ext cx="8229600" cy="5073650"/>
          </a:xfrm>
        </p:spPr>
        <p:txBody>
          <a:bodyPr rtlCol="0">
            <a:normAutofit fontScale="85000" lnSpcReduction="10000"/>
          </a:bodyPr>
          <a:lstStyle/>
          <a:p>
            <a:pPr marL="0" indent="0" algn="ctr" eaLnBrk="1" fontAlgn="auto" hangingPunct="1">
              <a:lnSpc>
                <a:spcPct val="200000"/>
              </a:lnSpc>
              <a:spcAft>
                <a:spcPts val="0"/>
              </a:spcAft>
              <a:buFont typeface="Arial" panose="020B0604020202020204" pitchFamily="34" charset="0"/>
              <a:buNone/>
              <a:defRPr/>
            </a:pPr>
            <a:r>
              <a:rPr lang="en-GB" sz="4000" dirty="0"/>
              <a:t>“</a:t>
            </a:r>
            <a:r>
              <a:rPr lang="en-GB" sz="4000" i="1" dirty="0"/>
              <a:t>Providing a person-centred service for those with ARBD means trying to highlight the need for flexibility and change in a sometimes service-centred culture</a:t>
            </a:r>
            <a:r>
              <a:rPr lang="en-GB" sz="4000" dirty="0"/>
              <a:t>.”</a:t>
            </a:r>
          </a:p>
          <a:p>
            <a:pPr marL="0" indent="0" algn="r" eaLnBrk="1" fontAlgn="auto" hangingPunct="1">
              <a:spcAft>
                <a:spcPts val="0"/>
              </a:spcAft>
              <a:buFont typeface="Arial" panose="020B0604020202020204" pitchFamily="34" charset="0"/>
              <a:buNone/>
              <a:defRPr/>
            </a:pPr>
            <a:r>
              <a:rPr lang="en-GB" sz="1200" dirty="0"/>
              <a:t>ARBD Team Submission to NHS Scotland Event, 2010</a:t>
            </a:r>
          </a:p>
          <a:p>
            <a:pPr marL="0" indent="0" algn="ctr" eaLnBrk="1" fontAlgn="auto" hangingPunct="1">
              <a:spcAft>
                <a:spcPts val="0"/>
              </a:spcAft>
              <a:buFont typeface="Arial" panose="020B0604020202020204" pitchFamily="34" charset="0"/>
              <a:buNone/>
              <a:defRPr/>
            </a:pPr>
            <a:endParaRPr lang="en-GB" dirty="0"/>
          </a:p>
          <a:p>
            <a:pPr eaLnBrk="1" fontAlgn="auto" hangingPunct="1">
              <a:spcAft>
                <a:spcPts val="0"/>
              </a:spcAft>
              <a:buFont typeface="Arial" panose="020B0604020202020204" pitchFamily="34" charset="0"/>
              <a:buChar char="•"/>
              <a:defRPr/>
            </a:pPr>
            <a:endParaRPr lang="en-GB"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idx="4294967295"/>
          </p:nvPr>
        </p:nvSpPr>
        <p:spPr/>
        <p:txBody>
          <a:bodyPr/>
          <a:lstStyle/>
          <a:p>
            <a:pPr eaLnBrk="1" hangingPunct="1"/>
            <a:r>
              <a:rPr lang="en-GB"/>
              <a:t>References</a:t>
            </a:r>
          </a:p>
        </p:txBody>
      </p:sp>
      <p:sp>
        <p:nvSpPr>
          <p:cNvPr id="90114" name="Content Placeholder 2"/>
          <p:cNvSpPr>
            <a:spLocks noGrp="1"/>
          </p:cNvSpPr>
          <p:nvPr>
            <p:ph idx="4294967295"/>
          </p:nvPr>
        </p:nvSpPr>
        <p:spPr/>
        <p:txBody>
          <a:bodyPr/>
          <a:lstStyle/>
          <a:p>
            <a:pPr eaLnBrk="1" hangingPunct="1">
              <a:lnSpc>
                <a:spcPct val="80000"/>
              </a:lnSpc>
            </a:pPr>
            <a:r>
              <a:rPr lang="en-GB" sz="2200" dirty="0"/>
              <a:t>Alcohol Forum (2015) “</a:t>
            </a:r>
            <a:r>
              <a:rPr lang="en-GB" sz="2200" i="1" dirty="0"/>
              <a:t>Alcohol-Related Brain Injury: A Guide for Professionals”  </a:t>
            </a:r>
            <a:r>
              <a:rPr lang="en-GB" sz="2200" dirty="0"/>
              <a:t>Alcohol Forum (Letterkenny, Republic of Ireland)</a:t>
            </a:r>
          </a:p>
          <a:p>
            <a:pPr eaLnBrk="1" hangingPunct="1">
              <a:lnSpc>
                <a:spcPct val="80000"/>
              </a:lnSpc>
            </a:pPr>
            <a:r>
              <a:rPr lang="en-GB" sz="2200" dirty="0"/>
              <a:t>Bates, M.E., Bowden, S.C., Barry, D., (2002) </a:t>
            </a:r>
            <a:r>
              <a:rPr lang="en-GB" sz="2200" i="1" dirty="0"/>
              <a:t>“Neurocognitive Impairment Associated With Alcohol Use Disorders: Implications for Treatment” </a:t>
            </a:r>
            <a:r>
              <a:rPr lang="en-GB" sz="2200" dirty="0"/>
              <a:t>Experimental and Clinical Psychopharmacology, Vol. 10 (3): pp 193-212</a:t>
            </a:r>
          </a:p>
          <a:p>
            <a:pPr eaLnBrk="1" hangingPunct="1">
              <a:lnSpc>
                <a:spcPct val="80000"/>
              </a:lnSpc>
            </a:pPr>
            <a:r>
              <a:rPr lang="en-GB" sz="2200" dirty="0"/>
              <a:t>BBC (2018) “Alcohol related brain damage at ten year high.” [online]</a:t>
            </a:r>
          </a:p>
          <a:p>
            <a:pPr marL="0" indent="0" eaLnBrk="1" hangingPunct="1">
              <a:lnSpc>
                <a:spcPct val="80000"/>
              </a:lnSpc>
              <a:buNone/>
            </a:pPr>
            <a:r>
              <a:rPr lang="en-GB" sz="2200" dirty="0"/>
              <a:t>      </a:t>
            </a:r>
            <a:r>
              <a:rPr lang="en-GB" sz="2200" i="1" dirty="0"/>
              <a:t>Accessed at</a:t>
            </a:r>
            <a:r>
              <a:rPr lang="en-GB" sz="2200" dirty="0"/>
              <a:t>: </a:t>
            </a:r>
            <a:r>
              <a:rPr lang="en-GB" sz="2200" dirty="0">
                <a:hlinkClick r:id="rId2"/>
              </a:rPr>
              <a:t>www.bbc.co.uk/news/uk-scotland-44791463</a:t>
            </a:r>
            <a:endParaRPr lang="en-GB" sz="2200" dirty="0"/>
          </a:p>
          <a:p>
            <a:pPr eaLnBrk="1" hangingPunct="1">
              <a:lnSpc>
                <a:spcPct val="80000"/>
              </a:lnSpc>
              <a:buFont typeface="Arial" panose="020B0604020202020204" pitchFamily="34" charset="0"/>
              <a:buChar char="•"/>
            </a:pPr>
            <a:r>
              <a:rPr lang="en-GB" sz="2200" dirty="0"/>
              <a:t>Cox, S., Anderson, I., McCabe, L., (2004) </a:t>
            </a:r>
            <a:r>
              <a:rPr lang="en-GB" sz="2200" i="1" dirty="0"/>
              <a:t>“A Fuller Life: Report of the Expert Group on Alcohol Related Brain Damage.”  Stirling University / Scottish Executive </a:t>
            </a:r>
          </a:p>
          <a:p>
            <a:pPr eaLnBrk="1" hangingPunct="1">
              <a:lnSpc>
                <a:spcPct val="80000"/>
              </a:lnSpc>
              <a:buFont typeface="Arial" panose="020B0604020202020204" pitchFamily="34" charset="0"/>
              <a:buChar char="•"/>
            </a:pPr>
            <a:r>
              <a:rPr lang="en-GB" sz="2200" dirty="0" err="1"/>
              <a:t>George,M</a:t>
            </a:r>
            <a:r>
              <a:rPr lang="en-GB" sz="2200" dirty="0"/>
              <a:t>., </a:t>
            </a:r>
            <a:r>
              <a:rPr lang="en-GB" sz="2200" dirty="0" err="1"/>
              <a:t>Gilbert,S</a:t>
            </a:r>
            <a:r>
              <a:rPr lang="en-GB" sz="2200" dirty="0"/>
              <a:t>.,(2018) </a:t>
            </a:r>
            <a:r>
              <a:rPr lang="en-GB" sz="2200" i="1" dirty="0"/>
              <a:t>“Mental capacity Act (2005) assessments: Why everyone needs to know about the frontal lobe paradox” </a:t>
            </a:r>
            <a:r>
              <a:rPr lang="en-GB" sz="2200" dirty="0"/>
              <a:t>The Neuropsychologist (5) [05/18]</a:t>
            </a:r>
          </a:p>
          <a:p>
            <a:pPr eaLnBrk="1" hangingPunct="1">
              <a:lnSpc>
                <a:spcPct val="80000"/>
              </a:lnSpc>
            </a:pPr>
            <a:endParaRPr lang="en-GB" altLang="en-US" sz="2000" dirty="0"/>
          </a:p>
          <a:p>
            <a:pPr eaLnBrk="1" hangingPunct="1">
              <a:lnSpc>
                <a:spcPct val="80000"/>
              </a:lnSpc>
            </a:pPr>
            <a:endParaRPr lang="en-GB" sz="2000" dirty="0"/>
          </a:p>
          <a:p>
            <a:pPr eaLnBrk="1" hangingPunct="1">
              <a:lnSpc>
                <a:spcPct val="80000"/>
              </a:lnSpc>
            </a:pPr>
            <a:endParaRPr lang="en-GB" sz="2000" dirty="0"/>
          </a:p>
          <a:p>
            <a:pPr eaLnBrk="1" hangingPunct="1">
              <a:lnSpc>
                <a:spcPct val="80000"/>
              </a:lnSpc>
            </a:pPr>
            <a:endParaRPr lang="en-GB" sz="2000" dirty="0"/>
          </a:p>
          <a:p>
            <a:pPr eaLnBrk="1" hangingPunct="1">
              <a:lnSpc>
                <a:spcPct val="80000"/>
              </a:lnSpc>
              <a:buFont typeface="Arial" charset="0"/>
              <a:buNone/>
            </a:pPr>
            <a:endParaRPr lang="en-GB" sz="2000" dirty="0"/>
          </a:p>
        </p:txBody>
      </p:sp>
      <p:sp>
        <p:nvSpPr>
          <p:cNvPr id="9011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p>
        </p:txBody>
      </p:sp>
      <p:sp>
        <p:nvSpPr>
          <p:cNvPr id="90116"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p>
        </p:txBody>
      </p:sp>
      <p:sp>
        <p:nvSpPr>
          <p:cNvPr id="90117"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p>
        </p:txBody>
      </p:sp>
      <p:sp>
        <p:nvSpPr>
          <p:cNvPr id="90118"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p>
        </p:txBody>
      </p:sp>
      <p:sp>
        <p:nvSpPr>
          <p:cNvPr id="90119"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a:spLocks noGrp="1"/>
          </p:cNvSpPr>
          <p:nvPr>
            <p:ph type="title" idx="4294967295"/>
          </p:nvPr>
        </p:nvSpPr>
        <p:spPr/>
        <p:txBody>
          <a:bodyPr/>
          <a:lstStyle/>
          <a:p>
            <a:pPr eaLnBrk="1" hangingPunct="1"/>
            <a:r>
              <a:rPr lang="en-GB" dirty="0"/>
              <a:t>References</a:t>
            </a:r>
          </a:p>
        </p:txBody>
      </p:sp>
      <p:sp>
        <p:nvSpPr>
          <p:cNvPr id="91138" name="Content Placeholder 2"/>
          <p:cNvSpPr>
            <a:spLocks noGrp="1"/>
          </p:cNvSpPr>
          <p:nvPr>
            <p:ph idx="4294967295"/>
          </p:nvPr>
        </p:nvSpPr>
        <p:spPr/>
        <p:txBody>
          <a:bodyPr/>
          <a:lstStyle/>
          <a:p>
            <a:pPr eaLnBrk="1" hangingPunct="1">
              <a:lnSpc>
                <a:spcPct val="80000"/>
              </a:lnSpc>
            </a:pPr>
            <a:r>
              <a:rPr lang="en-GB" sz="2000" dirty="0"/>
              <a:t>Gilchrist, G., Morrison, D.S., (2005) </a:t>
            </a:r>
            <a:r>
              <a:rPr lang="en-GB" sz="2000" i="1" dirty="0"/>
              <a:t>“Prevalence of alcohol related brain damage among homeless hostel dwellers in Glasgow” </a:t>
            </a:r>
            <a:r>
              <a:rPr lang="en-GB" sz="2000" dirty="0"/>
              <a:t>European Journal of Public Health, Vol. 15, (6): pp587-588</a:t>
            </a:r>
          </a:p>
          <a:p>
            <a:pPr eaLnBrk="1" hangingPunct="1">
              <a:lnSpc>
                <a:spcPct val="80000"/>
              </a:lnSpc>
            </a:pPr>
            <a:r>
              <a:rPr lang="en-GB" sz="2000" dirty="0"/>
              <a:t>Lee, H. (1960) </a:t>
            </a:r>
            <a:r>
              <a:rPr lang="en-GB" sz="2000" i="1" dirty="0"/>
              <a:t>“To Kill a Mockingbird” </a:t>
            </a:r>
            <a:r>
              <a:rPr lang="en-GB" sz="2000" dirty="0"/>
              <a:t>Philadelphia : Lippincott.</a:t>
            </a:r>
          </a:p>
          <a:p>
            <a:pPr eaLnBrk="1" hangingPunct="1">
              <a:lnSpc>
                <a:spcPct val="80000"/>
              </a:lnSpc>
            </a:pPr>
            <a:r>
              <a:rPr lang="en-GB" altLang="en-US" sz="2000" dirty="0"/>
              <a:t>Mental Welfare Commission(2006)“</a:t>
            </a:r>
            <a:r>
              <a:rPr lang="en-GB" altLang="en-US" sz="2000" i="1" dirty="0"/>
              <a:t>Investigation into the care and treatment of Mr H”</a:t>
            </a:r>
            <a:r>
              <a:rPr lang="en-US" altLang="en-US" sz="2000" dirty="0"/>
              <a:t>  Online: </a:t>
            </a:r>
            <a:r>
              <a:rPr lang="en-GB" altLang="en-US" sz="2000" i="1" dirty="0">
                <a:hlinkClick r:id="rId2"/>
              </a:rPr>
              <a:t>https://www.mwcscot.org.uk/media/51999/Mr_H_Inquiry.pdf</a:t>
            </a:r>
            <a:endParaRPr lang="en-GB" sz="2000" dirty="0"/>
          </a:p>
          <a:p>
            <a:pPr eaLnBrk="1" hangingPunct="1">
              <a:lnSpc>
                <a:spcPct val="80000"/>
              </a:lnSpc>
            </a:pPr>
            <a:r>
              <a:rPr lang="en-GB" sz="2000" dirty="0"/>
              <a:t>Royal College of Psychiatrists (2014) </a:t>
            </a:r>
            <a:r>
              <a:rPr lang="en-GB" sz="2000" i="1" dirty="0"/>
              <a:t>Alcohol and Brain Damage in Adults. With reference to high risk groups.</a:t>
            </a:r>
            <a:r>
              <a:rPr lang="en-GB" sz="2000" dirty="0"/>
              <a:t>  Royal College of  Psychiatrists. </a:t>
            </a:r>
            <a:r>
              <a:rPr lang="en-GB" sz="2000" u="sng" dirty="0">
                <a:hlinkClick r:id="rId3"/>
              </a:rPr>
              <a:t>http://www.rcpsych.ac.uk/files/pdfversion/CR185.pdf</a:t>
            </a:r>
            <a:endParaRPr lang="en-GB" sz="2000" dirty="0"/>
          </a:p>
          <a:p>
            <a:pPr eaLnBrk="1" hangingPunct="1">
              <a:lnSpc>
                <a:spcPct val="80000"/>
              </a:lnSpc>
            </a:pPr>
            <a:r>
              <a:rPr lang="en-GB" sz="2000" dirty="0"/>
              <a:t>Svanberg, J &amp; Evans, J (2013) Neuropsychological Rehabilitation in Alcohol-Related Brain Damage: A Systematic Review </a:t>
            </a:r>
            <a:r>
              <a:rPr lang="en-GB" sz="2000" i="1" dirty="0"/>
              <a:t>Alcohol and Alcoholism </a:t>
            </a:r>
            <a:r>
              <a:rPr lang="en-GB" sz="2000" dirty="0"/>
              <a:t>Vol 48, pp 704-711 </a:t>
            </a:r>
            <a:r>
              <a:rPr lang="en-GB" sz="2000" u="sng" dirty="0">
                <a:hlinkClick r:id="rId4"/>
              </a:rPr>
              <a:t>http://alcalc.oxfordjournals.org/content/alcalc/48/6/704.full.pdf</a:t>
            </a:r>
            <a:r>
              <a:rPr lang="en-GB" sz="2000" dirty="0"/>
              <a:t> </a:t>
            </a:r>
          </a:p>
          <a:p>
            <a:pPr eaLnBrk="1" hangingPunct="1">
              <a:lnSpc>
                <a:spcPct val="80000"/>
              </a:lnSpc>
            </a:pPr>
            <a:r>
              <a:rPr lang="en-GB" sz="2000" dirty="0"/>
              <a:t>Svanberg </a:t>
            </a:r>
            <a:r>
              <a:rPr lang="en-GB" sz="2000" i="1" dirty="0"/>
              <a:t>et al </a:t>
            </a:r>
            <a:r>
              <a:rPr lang="en-GB" sz="2000" dirty="0"/>
              <a:t>(2015) </a:t>
            </a:r>
            <a:r>
              <a:rPr lang="en-GB" sz="2000" i="1" dirty="0"/>
              <a:t>“Alcohol and the Adult Brain (Current Issues in Neuropsychology)” </a:t>
            </a:r>
            <a:r>
              <a:rPr lang="en-GB" sz="2000" dirty="0"/>
              <a:t>Psychology Press: Oxford</a:t>
            </a:r>
            <a:endParaRPr lang="en-GB" sz="2000" i="1" dirty="0"/>
          </a:p>
          <a:p>
            <a:pPr eaLnBrk="1" hangingPunct="1">
              <a:lnSpc>
                <a:spcPct val="80000"/>
              </a:lnSpc>
            </a:pPr>
            <a:endParaRPr lang="en-GB" sz="20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3C218-BE78-C64E-8363-B3C0BC92291B}"/>
              </a:ext>
            </a:extLst>
          </p:cNvPr>
          <p:cNvSpPr>
            <a:spLocks noGrp="1"/>
          </p:cNvSpPr>
          <p:nvPr>
            <p:ph type="title"/>
          </p:nvPr>
        </p:nvSpPr>
        <p:spPr/>
        <p:txBody>
          <a:bodyPr/>
          <a:lstStyle/>
          <a:p>
            <a:r>
              <a:rPr lang="en-GB" b="1" dirty="0"/>
              <a:t>References</a:t>
            </a:r>
            <a:endParaRPr lang="en-US" b="1" dirty="0"/>
          </a:p>
        </p:txBody>
      </p:sp>
      <p:sp>
        <p:nvSpPr>
          <p:cNvPr id="3" name="Content Placeholder 2">
            <a:extLst>
              <a:ext uri="{FF2B5EF4-FFF2-40B4-BE49-F238E27FC236}">
                <a16:creationId xmlns:a16="http://schemas.microsoft.com/office/drawing/2014/main" id="{C3CA25A7-2B84-004C-AFCF-BE9E7A1017B1}"/>
              </a:ext>
            </a:extLst>
          </p:cNvPr>
          <p:cNvSpPr>
            <a:spLocks noGrp="1"/>
          </p:cNvSpPr>
          <p:nvPr>
            <p:ph idx="1"/>
          </p:nvPr>
        </p:nvSpPr>
        <p:spPr/>
        <p:txBody>
          <a:bodyPr/>
          <a:lstStyle/>
          <a:p>
            <a:pPr eaLnBrk="1" hangingPunct="1">
              <a:lnSpc>
                <a:spcPct val="80000"/>
              </a:lnSpc>
            </a:pPr>
            <a:r>
              <a:rPr lang="en-GB" sz="2200" dirty="0"/>
              <a:t>Wilson </a:t>
            </a:r>
            <a:r>
              <a:rPr lang="en-GB" sz="2200" i="1" dirty="0"/>
              <a:t>et al </a:t>
            </a:r>
            <a:r>
              <a:rPr lang="en-GB" sz="2200" dirty="0"/>
              <a:t>[online] </a:t>
            </a:r>
            <a:r>
              <a:rPr lang="en-GB" sz="2200" i="1" dirty="0"/>
              <a:t>The Psycho-Social Management of patients presenting with acute alcohol related cognitive impairment </a:t>
            </a:r>
            <a:r>
              <a:rPr lang="en-GB" sz="2200" dirty="0"/>
              <a:t>(Cheshire and Wirral Partnership Trust) </a:t>
            </a:r>
            <a:r>
              <a:rPr lang="en-GB" sz="2200" u="sng" dirty="0">
                <a:hlinkClick r:id="rId2"/>
              </a:rPr>
              <a:t>http://www.arbd.nhs.uk/Documents/Guidance%20manual.pdf</a:t>
            </a:r>
            <a:endParaRPr lang="en-GB" sz="2200" dirty="0"/>
          </a:p>
          <a:p>
            <a:endParaRPr lang="en-US" dirty="0"/>
          </a:p>
        </p:txBody>
      </p:sp>
    </p:spTree>
    <p:extLst>
      <p:ext uri="{BB962C8B-B14F-4D97-AF65-F5344CB8AC3E}">
        <p14:creationId xmlns:p14="http://schemas.microsoft.com/office/powerpoint/2010/main" val="540120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00000000-0008-0000-0500-000002000000}"/>
              </a:ext>
            </a:extLst>
          </p:cNvPr>
          <p:cNvGraphicFramePr>
            <a:graphicFrameLocks noGrp="1"/>
          </p:cNvGraphicFramePr>
          <p:nvPr>
            <p:extLst>
              <p:ext uri="{D42A27DB-BD31-4B8C-83A1-F6EECF244321}">
                <p14:modId xmlns:p14="http://schemas.microsoft.com/office/powerpoint/2010/main" val="1134832620"/>
              </p:ext>
            </p:extLst>
          </p:nvPr>
        </p:nvGraphicFramePr>
        <p:xfrm>
          <a:off x="467544" y="404664"/>
          <a:ext cx="8280920" cy="59766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6782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00000000-0008-0000-0600-000002000000}"/>
              </a:ext>
            </a:extLst>
          </p:cNvPr>
          <p:cNvGraphicFramePr>
            <a:graphicFrameLocks noGrp="1"/>
          </p:cNvGraphicFramePr>
          <p:nvPr>
            <p:extLst>
              <p:ext uri="{D42A27DB-BD31-4B8C-83A1-F6EECF244321}">
                <p14:modId xmlns:p14="http://schemas.microsoft.com/office/powerpoint/2010/main" val="2882619518"/>
              </p:ext>
            </p:extLst>
          </p:nvPr>
        </p:nvGraphicFramePr>
        <p:xfrm>
          <a:off x="251520" y="260648"/>
          <a:ext cx="8568952" cy="633670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44935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dirty="0">
                <a:solidFill>
                  <a:srgbClr val="C00000"/>
                </a:solidFill>
              </a:rPr>
              <a:t>Service Users </a:t>
            </a:r>
            <a:r>
              <a:rPr lang="en-GB" dirty="0"/>
              <a:t>- Do you think people who drink heavily are aware of ARBD?</a:t>
            </a:r>
          </a:p>
        </p:txBody>
      </p:sp>
      <p:graphicFrame>
        <p:nvGraphicFramePr>
          <p:cNvPr id="24578" name="Content Placeholder 3"/>
          <p:cNvGraphicFramePr>
            <a:graphicFrameLocks noGrp="1"/>
          </p:cNvGraphicFramePr>
          <p:nvPr>
            <p:ph idx="1"/>
          </p:nvPr>
        </p:nvGraphicFramePr>
        <p:xfrm>
          <a:off x="406400" y="1549400"/>
          <a:ext cx="8331200" cy="4627563"/>
        </p:xfrm>
        <a:graphic>
          <a:graphicData uri="http://schemas.openxmlformats.org/presentationml/2006/ole">
            <mc:AlternateContent xmlns:mc="http://schemas.openxmlformats.org/markup-compatibility/2006">
              <mc:Choice xmlns:v="urn:schemas-microsoft-com:vml" Requires="v">
                <p:oleObj spid="_x0000_s72717" r:id="rId3" imgW="8327858" imgH="4627265" progId="Excel.Chart.8">
                  <p:embed/>
                </p:oleObj>
              </mc:Choice>
              <mc:Fallback>
                <p:oleObj r:id="rId3" imgW="8327858" imgH="4627265" progId="Excel.Chart.8">
                  <p:embed/>
                  <p:pic>
                    <p:nvPicPr>
                      <p:cNvPr id="24578" name="Content Placeholder 3"/>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400" y="1549400"/>
                        <a:ext cx="8331200" cy="4627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015439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Title 1"/>
          <p:cNvSpPr>
            <a:spLocks noGrp="1"/>
          </p:cNvSpPr>
          <p:nvPr>
            <p:ph type="title" idx="4294967295"/>
          </p:nvPr>
        </p:nvSpPr>
        <p:spPr/>
        <p:txBody>
          <a:bodyPr/>
          <a:lstStyle/>
          <a:p>
            <a:pPr eaLnBrk="1" hangingPunct="1"/>
            <a:r>
              <a:rPr lang="en-GB" sz="3200" dirty="0">
                <a:solidFill>
                  <a:srgbClr val="FF0000"/>
                </a:solidFill>
              </a:rPr>
              <a:t>Service Users </a:t>
            </a:r>
            <a:r>
              <a:rPr lang="en-GB" sz="3200" dirty="0"/>
              <a:t>- Had you heard of ARBD or Korsakoff's?</a:t>
            </a:r>
          </a:p>
        </p:txBody>
      </p:sp>
      <p:graphicFrame>
        <p:nvGraphicFramePr>
          <p:cNvPr id="54275" name="Content Placeholder 3"/>
          <p:cNvGraphicFramePr>
            <a:graphicFrameLocks noGrp="1"/>
          </p:cNvGraphicFramePr>
          <p:nvPr>
            <p:ph idx="4294967295"/>
          </p:nvPr>
        </p:nvGraphicFramePr>
        <p:xfrm>
          <a:off x="406400" y="1549400"/>
          <a:ext cx="8331200" cy="4627563"/>
        </p:xfrm>
        <a:graphic>
          <a:graphicData uri="http://schemas.openxmlformats.org/presentationml/2006/ole">
            <mc:AlternateContent xmlns:mc="http://schemas.openxmlformats.org/markup-compatibility/2006">
              <mc:Choice xmlns:v="urn:schemas-microsoft-com:vml" Requires="v">
                <p:oleObj spid="_x0000_s54296" r:id="rId3" imgW="8327858" imgH="4627265" progId="Excel.Chart.8">
                  <p:embed/>
                </p:oleObj>
              </mc:Choice>
              <mc:Fallback>
                <p:oleObj r:id="rId3" imgW="8327858" imgH="4627265" progId="Excel.Chart.8">
                  <p:embed/>
                  <p:pic>
                    <p:nvPicPr>
                      <p:cNvPr id="0" name="Content Placeholder 3"/>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400" y="1549400"/>
                        <a:ext cx="8331200" cy="4627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2121</TotalTime>
  <Words>2846</Words>
  <Application>Microsoft Macintosh PowerPoint</Application>
  <PresentationFormat>On-screen Show (4:3)</PresentationFormat>
  <Paragraphs>372</Paragraphs>
  <Slides>59</Slides>
  <Notes>5</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59</vt:i4>
      </vt:variant>
    </vt:vector>
  </HeadingPairs>
  <TitlesOfParts>
    <vt:vector size="63" baseType="lpstr">
      <vt:lpstr>Arial</vt:lpstr>
      <vt:lpstr>Calibri</vt:lpstr>
      <vt:lpstr>Office Theme</vt:lpstr>
      <vt:lpstr>Excel.Chart.8</vt:lpstr>
      <vt:lpstr>PowerPoint Presentation</vt:lpstr>
      <vt:lpstr>The Glasgow Experience</vt:lpstr>
      <vt:lpstr>Prevalence?</vt:lpstr>
      <vt:lpstr>(BBC, 2018 [online])</vt:lpstr>
      <vt:lpstr>PowerPoint Presentation</vt:lpstr>
      <vt:lpstr>PowerPoint Presentation</vt:lpstr>
      <vt:lpstr>PowerPoint Presentation</vt:lpstr>
      <vt:lpstr>Service Users - Do you think people who drink heavily are aware of ARBD?</vt:lpstr>
      <vt:lpstr>Service Users - Had you heard of ARBD or Korsakoff's?</vt:lpstr>
      <vt:lpstr>Setting up the Team</vt:lpstr>
      <vt:lpstr>Background to Setting Up</vt:lpstr>
      <vt:lpstr>A Team to Focus on…..</vt:lpstr>
      <vt:lpstr>Original  Remit 2006</vt:lpstr>
      <vt:lpstr>Team Structure in 2006 and 2019</vt:lpstr>
      <vt:lpstr>Missed Opportunities at Set Up?</vt:lpstr>
      <vt:lpstr>What Did We Learn?</vt:lpstr>
      <vt:lpstr>Referrals – Early Experience</vt:lpstr>
      <vt:lpstr>Diagnosis - Our Experience</vt:lpstr>
      <vt:lpstr>Referrals by Source Since 2006</vt:lpstr>
      <vt:lpstr>Service Users - Where did you first meet the ARBD Team?</vt:lpstr>
      <vt:lpstr>Did We Get it Right?</vt:lpstr>
      <vt:lpstr>Person Centred?</vt:lpstr>
      <vt:lpstr>Changing our thinking…</vt:lpstr>
      <vt:lpstr>PowerPoint Presentation</vt:lpstr>
      <vt:lpstr>Mr H Report – Key Issues</vt:lpstr>
      <vt:lpstr>A Change in our Thinking</vt:lpstr>
      <vt:lpstr>Broadening the ARBD Team Remit</vt:lpstr>
      <vt:lpstr>The more “hidden” features of ARBD</vt:lpstr>
      <vt:lpstr>The More Hidden Harm of ARBD?</vt:lpstr>
      <vt:lpstr> “Hidden” Problems?</vt:lpstr>
      <vt:lpstr>Executive Function Problems</vt:lpstr>
      <vt:lpstr>Capacity &amp; the “frontal lobe paradox” (George &amp; Gilbert, 2018)</vt:lpstr>
      <vt:lpstr>Capacity &amp; the “frontal lobe paradox” (George &amp; Gilbert, 2018)</vt:lpstr>
      <vt:lpstr>What works?</vt:lpstr>
      <vt:lpstr>The Key Functions of the Team</vt:lpstr>
      <vt:lpstr>Harm Reduction and Prevention</vt:lpstr>
      <vt:lpstr>Service Users - Was Thiamine Treatment explained? </vt:lpstr>
      <vt:lpstr>Multidisciplinary Assessment</vt:lpstr>
      <vt:lpstr>Neuropsychological Assessment</vt:lpstr>
      <vt:lpstr>Neuropsychological Assessment</vt:lpstr>
      <vt:lpstr>Thorough Assessment Saves….</vt:lpstr>
      <vt:lpstr>Legislation Impacts On..</vt:lpstr>
      <vt:lpstr>Rehabilitation</vt:lpstr>
      <vt:lpstr>A Staged Process - Wilson et al</vt:lpstr>
      <vt:lpstr>Service Users - Has ARBD Team support helped?</vt:lpstr>
      <vt:lpstr>Service Users – Were your views included in your care plan?</vt:lpstr>
      <vt:lpstr>Supported Accommodation and Living</vt:lpstr>
      <vt:lpstr>Service Users - Did you stay in ARBD accommodations?</vt:lpstr>
      <vt:lpstr>Training and Being a Resource for:</vt:lpstr>
      <vt:lpstr>So…what do we need?</vt:lpstr>
      <vt:lpstr>A Fuller Life – Then….and Now</vt:lpstr>
      <vt:lpstr>So what do we need?</vt:lpstr>
      <vt:lpstr>Service Users’ Views and Themes</vt:lpstr>
      <vt:lpstr>Is there anything that services need to understand and perhaps don’t? II</vt:lpstr>
      <vt:lpstr>PowerPoint Presentation</vt:lpstr>
      <vt:lpstr>Person Centred?</vt:lpstr>
      <vt:lpstr>References</vt:lpstr>
      <vt:lpstr>References</vt:lpstr>
      <vt:lpstr>References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Grant</dc:creator>
  <cp:lastModifiedBy>Microsoft Office User</cp:lastModifiedBy>
  <cp:revision>120</cp:revision>
  <cp:lastPrinted>2014-03-19T16:29:25Z</cp:lastPrinted>
  <dcterms:created xsi:type="dcterms:W3CDTF">2014-03-16T08:41:27Z</dcterms:created>
  <dcterms:modified xsi:type="dcterms:W3CDTF">2019-06-17T19:53:22Z</dcterms:modified>
</cp:coreProperties>
</file>