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00" r:id="rId2"/>
    <p:sldId id="256" r:id="rId3"/>
    <p:sldId id="266" r:id="rId4"/>
    <p:sldId id="282" r:id="rId5"/>
    <p:sldId id="261" r:id="rId6"/>
    <p:sldId id="281" r:id="rId7"/>
    <p:sldId id="262" r:id="rId8"/>
    <p:sldId id="263" r:id="rId9"/>
    <p:sldId id="264" r:id="rId10"/>
    <p:sldId id="265" r:id="rId11"/>
    <p:sldId id="291" r:id="rId12"/>
    <p:sldId id="292" r:id="rId13"/>
    <p:sldId id="289" r:id="rId14"/>
    <p:sldId id="290" r:id="rId15"/>
    <p:sldId id="283" r:id="rId16"/>
    <p:sldId id="285" r:id="rId17"/>
    <p:sldId id="286" r:id="rId18"/>
    <p:sldId id="293" r:id="rId19"/>
    <p:sldId id="294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301" r:id="rId30"/>
    <p:sldId id="302" r:id="rId31"/>
    <p:sldId id="303" r:id="rId32"/>
    <p:sldId id="280" r:id="rId33"/>
    <p:sldId id="277" r:id="rId34"/>
    <p:sldId id="278" r:id="rId35"/>
    <p:sldId id="279" r:id="rId36"/>
    <p:sldId id="308" r:id="rId37"/>
    <p:sldId id="307" r:id="rId38"/>
    <p:sldId id="309" r:id="rId39"/>
    <p:sldId id="295" r:id="rId40"/>
    <p:sldId id="296" r:id="rId41"/>
    <p:sldId id="304" r:id="rId42"/>
    <p:sldId id="297" r:id="rId43"/>
    <p:sldId id="305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10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678866530572562E-2"/>
          <c:y val="4.4861391929187228E-2"/>
          <c:w val="0.83070841839214538"/>
          <c:h val="0.831949134361018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</c:v>
                </c:pt>
                <c:pt idx="1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5B-4F8C-A045-B34E87AE67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68</c:v>
                </c:pt>
                <c:pt idx="1">
                  <c:v>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5B-4F8C-A045-B34E87AE67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66</c:v>
                </c:pt>
                <c:pt idx="1">
                  <c:v>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A5B-4F8C-A045-B34E87AE67C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76</c:v>
                </c:pt>
                <c:pt idx="1">
                  <c:v>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A5B-4F8C-A045-B34E87AE67C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75</c:v>
                </c:pt>
                <c:pt idx="1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A5B-4F8C-A045-B34E87AE67C6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7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61</c:v>
                </c:pt>
                <c:pt idx="1">
                  <c:v>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A5B-4F8C-A045-B34E87AE67C6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8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ACE 111  1</c:v>
                </c:pt>
                <c:pt idx="1">
                  <c:v>ACE 111 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72</c:v>
                </c:pt>
                <c:pt idx="1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A5B-4F8C-A045-B34E87AE6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222656"/>
        <c:axId val="33224192"/>
      </c:lineChart>
      <c:catAx>
        <c:axId val="33222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224192"/>
        <c:crosses val="autoZero"/>
        <c:auto val="1"/>
        <c:lblAlgn val="ctr"/>
        <c:lblOffset val="100"/>
        <c:noMultiLvlLbl val="0"/>
      </c:catAx>
      <c:valAx>
        <c:axId val="33224192"/>
        <c:scaling>
          <c:orientation val="minMax"/>
          <c:min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2226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058DF-A721-4B80-8A09-0FBEFFFB1276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33A7D-1261-473A-A0D7-81D37F0C2A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32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GB" dirty="0">
                <a:latin typeface="+mn-lt"/>
              </a:rPr>
              <a:t>Wilson et al. Alcohol and Alcoholism (May/June 2012) 47(3): 304-311 first published online January 25, 2012 doi:10.1093/</a:t>
            </a:r>
            <a:r>
              <a:rPr lang="en-GB" dirty="0" err="1">
                <a:latin typeface="+mn-lt"/>
              </a:rPr>
              <a:t>alcalc</a:t>
            </a:r>
            <a:r>
              <a:rPr lang="en-GB" dirty="0">
                <a:latin typeface="+mn-lt"/>
              </a:rPr>
              <a:t>/agr167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4C002-1788-4C1B-99D8-6C24FCDC62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29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Tuck R, Jackson M; The Medical Journal of Australia: </a:t>
            </a:r>
            <a:r>
              <a:rPr lang="en-GB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155 August 19, 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1991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225.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4C002-1788-4C1B-99D8-6C24FCDC62CE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38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5D42-370D-4AF2-8C5B-A8EA4D5CA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Cheshire and Wirral NHS Trust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Adult Cognitive Assessment Service</a:t>
            </a:r>
          </a:p>
          <a:p>
            <a:r>
              <a:rPr lang="en-GB" dirty="0"/>
              <a:t>Stein centre, St Catherine's Hospital</a:t>
            </a:r>
          </a:p>
          <a:p>
            <a:r>
              <a:rPr lang="en-GB" dirty="0"/>
              <a:t>Birkenhead,  Wirral. CH42 0LQ</a:t>
            </a:r>
          </a:p>
        </p:txBody>
      </p:sp>
    </p:spTree>
    <p:extLst>
      <p:ext uri="{BB962C8B-B14F-4D97-AF65-F5344CB8AC3E}">
        <p14:creationId xmlns:p14="http://schemas.microsoft.com/office/powerpoint/2010/main" val="212984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Case study 1 </a:t>
            </a:r>
            <a:endParaRPr lang="en-US" alt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Very good progress, cognitive impairments improved, self catering in structured environment. Alcohol free</a:t>
            </a:r>
          </a:p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Appeal maintained guardianship</a:t>
            </a:r>
          </a:p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Maintained in community supported living accommodation</a:t>
            </a:r>
          </a:p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General improvement in independence and memory. Rehabilitative support withdrawn</a:t>
            </a:r>
          </a:p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Moved into flat associated with supported living</a:t>
            </a:r>
          </a:p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Quality of life good, guardianship closed</a:t>
            </a:r>
          </a:p>
          <a:p>
            <a:pPr eaLnBrk="1" hangingPunct="1"/>
            <a:r>
              <a:rPr lang="en-GB" altLang="en-US" dirty="0">
                <a:solidFill>
                  <a:srgbClr val="FFFF00"/>
                </a:solidFill>
              </a:rPr>
              <a:t>Patient discharged from follow-up after some 3-4 years, having built an informal circle of support and friends</a:t>
            </a:r>
          </a:p>
          <a:p>
            <a:pPr eaLnBrk="1" hangingPunct="1"/>
            <a:endParaRPr lang="en-US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9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altLang="en-US" sz="4000" dirty="0"/>
              <a:t>Case study 2</a:t>
            </a:r>
            <a:endParaRPr lang="en-US" altLang="en-US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altLang="en-US" sz="2400" dirty="0">
                <a:solidFill>
                  <a:srgbClr val="FF0000"/>
                </a:solidFill>
              </a:rPr>
              <a:t>Useful bit about medical history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Numerous episodes of alcohol admissions with evidence of </a:t>
            </a:r>
            <a:r>
              <a:rPr lang="en-GB" altLang="en-US" sz="2400" dirty="0" err="1">
                <a:solidFill>
                  <a:srgbClr val="FFFF00"/>
                </a:solidFill>
              </a:rPr>
              <a:t>encephaolpathies</a:t>
            </a:r>
            <a:r>
              <a:rPr lang="en-GB" altLang="en-US" sz="2400" dirty="0">
                <a:solidFill>
                  <a:srgbClr val="FFFF00"/>
                </a:solidFill>
              </a:rPr>
              <a:t>: either hepatic/Wernicke or withdrawal related delirium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Multiple fractures and collapses, multiple trauma to head, culmination in a fractured skull in 1998 and related subdural haematoma and related convulsions.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2007 demonstrated a cerebral infarct; right temporal lobe.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Convulsions are recurrent and partially stabilised with sodium </a:t>
            </a:r>
            <a:r>
              <a:rPr lang="en-GB" altLang="en-US" sz="2400" dirty="0" err="1">
                <a:solidFill>
                  <a:srgbClr val="FFFF00"/>
                </a:solidFill>
              </a:rPr>
              <a:t>valporate</a:t>
            </a:r>
            <a:r>
              <a:rPr lang="en-GB" altLang="en-US" sz="2400" dirty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Admitted into acute care: drunk, hallucinating, fitting, profound cognitive damage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741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altLang="en-US" sz="4000" dirty="0"/>
              <a:t>Case study 2</a:t>
            </a:r>
            <a:endParaRPr lang="en-US" altLang="en-US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When patient drinks 3-4 cans of alcohol: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altLang="en-US" sz="2000" dirty="0">
                <a:solidFill>
                  <a:srgbClr val="FFFF00"/>
                </a:solidFill>
              </a:rPr>
              <a:t>Refuses or non compliant to medication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altLang="en-US" sz="2000" dirty="0">
                <a:solidFill>
                  <a:srgbClr val="FFFF00"/>
                </a:solidFill>
              </a:rPr>
              <a:t>Disruptive and abusive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altLang="en-US" sz="2000" dirty="0">
                <a:solidFill>
                  <a:srgbClr val="FFFF00"/>
                </a:solidFill>
              </a:rPr>
              <a:t>Grand mal convulsions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Patient thinks that his only problem is convulsions due to head injury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Patient does not have long term recall of personal life events and alcohol history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Patient cannot relate alcohol ingestion to convulsions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Patient is insistent that he has access to alcohol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GB" altLang="en-US" sz="2400" dirty="0">
                <a:solidFill>
                  <a:srgbClr val="FFFF00"/>
                </a:solidFill>
              </a:rPr>
              <a:t>Patient is able to maintain some memories of agreements and plans relating to exposure to alcohol with support.</a:t>
            </a:r>
          </a:p>
        </p:txBody>
      </p:sp>
    </p:spTree>
    <p:extLst>
      <p:ext uri="{BB962C8B-B14F-4D97-AF65-F5344CB8AC3E}">
        <p14:creationId xmlns:p14="http://schemas.microsoft.com/office/powerpoint/2010/main" val="2002773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200" dirty="0">
                <a:solidFill>
                  <a:srgbClr val="92D050"/>
                </a:solidFill>
              </a:rPr>
              <a:t>Case study 2</a:t>
            </a:r>
            <a:br>
              <a:rPr lang="en-GB" altLang="en-US" sz="3200" dirty="0">
                <a:solidFill>
                  <a:srgbClr val="92D050"/>
                </a:solidFill>
              </a:rPr>
            </a:br>
            <a:r>
              <a:rPr lang="en-GB" altLang="en-US" sz="3200" dirty="0">
                <a:solidFill>
                  <a:srgbClr val="92D050"/>
                </a:solidFill>
              </a:rPr>
              <a:t>Reasoning problems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P: 	</a:t>
            </a:r>
            <a:r>
              <a:rPr lang="en-GB" altLang="en-US" sz="1800" dirty="0">
                <a:solidFill>
                  <a:srgbClr val="FFFF00"/>
                </a:solidFill>
                <a:effectLst/>
              </a:rPr>
              <a:t>Why can’t I go to the pub?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A; 	</a:t>
            </a:r>
            <a:r>
              <a:rPr lang="en-GB" altLang="en-US" sz="1800" dirty="0">
                <a:effectLst/>
              </a:rPr>
              <a:t>Because when you drink, you have a fit and end up in hospital.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P: 	It’s the fits that get me into hospital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A: 	</a:t>
            </a:r>
            <a:r>
              <a:rPr lang="en-GB" altLang="en-US" sz="1800" dirty="0">
                <a:effectLst/>
              </a:rPr>
              <a:t>Yes, and it’s the drinking that sets the fits off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P: 	But I go into hospital because I suffer from fits and that was caused by my head injury.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A 	</a:t>
            </a:r>
            <a:r>
              <a:rPr lang="en-GB" altLang="en-US" sz="1800" dirty="0">
                <a:effectLst/>
              </a:rPr>
              <a:t>That’s true but when you drink it makes your fits happen as well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P. 	But the doctors told me that I have to have tablets to stop my fits.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A. </a:t>
            </a:r>
            <a:r>
              <a:rPr lang="en-GB" altLang="en-US" sz="1800" dirty="0">
                <a:effectLst/>
              </a:rPr>
              <a:t>	Yes that right, but alcohol makes your fits worse.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lphaUcPeriod" startAt="16"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But my fits are because I have had a head injury…the doctors told me!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lphaUcPeriod"/>
              <a:defRPr/>
            </a:pPr>
            <a:r>
              <a:rPr lang="en-GB" altLang="en-US" sz="1800" dirty="0">
                <a:effectLst/>
              </a:rPr>
              <a:t>Yes, that’s right, but the head injury makes you more likely to have  fits when you drink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    My tablets stop the fits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A    </a:t>
            </a:r>
            <a:r>
              <a:rPr lang="en-GB" altLang="en-US" sz="1800" dirty="0">
                <a:effectLst/>
              </a:rPr>
              <a:t>But not when you drink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    But the head injury causes my fits….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GB" altLang="en-US" sz="2000" dirty="0">
              <a:solidFill>
                <a:srgbClr val="FFFF00"/>
              </a:solidFill>
              <a:effectLst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GB" altLang="en-US" sz="2000" dirty="0">
              <a:solidFill>
                <a:srgbClr val="FFFF00"/>
              </a:solidFill>
              <a:effectLst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600" dirty="0">
                <a:solidFill>
                  <a:srgbClr val="FFFF00"/>
                </a:solidFill>
              </a:rPr>
              <a:t>(extract from interview with patient)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GB" alt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altLang="en-US" dirty="0">
                <a:solidFill>
                  <a:srgbClr val="92D050"/>
                </a:solidFill>
              </a:rPr>
              <a:t>Case study 2 </a:t>
            </a:r>
            <a:br>
              <a:rPr lang="en-GB" altLang="en-US" dirty="0">
                <a:solidFill>
                  <a:srgbClr val="92D050"/>
                </a:solidFill>
              </a:rPr>
            </a:br>
            <a:r>
              <a:rPr lang="en-GB" altLang="en-US" dirty="0">
                <a:solidFill>
                  <a:srgbClr val="92D050"/>
                </a:solidFill>
              </a:rPr>
              <a:t>reasoning problems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72000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P: 	</a:t>
            </a:r>
            <a:r>
              <a:rPr lang="en-GB" altLang="en-US" sz="1800" dirty="0">
                <a:solidFill>
                  <a:srgbClr val="FFFF00"/>
                </a:solidFill>
                <a:effectLst/>
              </a:rPr>
              <a:t>Why can’t I go to the pub?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effectLst/>
              </a:rPr>
              <a:t>A; 	Because when you drink, you have a fit and end up in hospital.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P: 	It’s the fits that get me into hospital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effectLst/>
              </a:rPr>
              <a:t>A: 	Yes, and it’s the drinking that sets the fits off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P: 	But I go into hospital because I suffer from fits and that was caused by my head injury.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effectLst/>
              </a:rPr>
              <a:t>A 	That’s true but when you drink it makes your fits happen as well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P. 	But the doctors told me that I have to have tablets to stop my fits.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effectLst/>
              </a:rPr>
              <a:t>A. 	Yes that right, but alcohol makes your fits worse.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lphaUcPeriod" startAt="16"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But my fits are because I have had a head injury…the doctors told me!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AutoNum type="alphaUcPeriod"/>
              <a:defRPr/>
            </a:pPr>
            <a:r>
              <a:rPr lang="en-GB" altLang="en-US" sz="1800" dirty="0">
                <a:effectLst/>
              </a:rPr>
              <a:t>Yes, that’s right, but the head injury makes you more likely to have  fits when you drink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    My tablets stop the fits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effectLst/>
              </a:rPr>
              <a:t>A    But not when you drink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800" dirty="0">
                <a:solidFill>
                  <a:srgbClr val="FFFF00"/>
                </a:solidFill>
                <a:effectLst/>
              </a:rPr>
              <a:t>P    But the head injury causes my fits….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GB" altLang="en-US" sz="2000" dirty="0">
              <a:solidFill>
                <a:schemeClr val="bg1"/>
              </a:solidFill>
              <a:effectLst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GB" altLang="en-US" sz="2000" dirty="0">
              <a:solidFill>
                <a:schemeClr val="bg1"/>
              </a:solidFill>
              <a:effectLst/>
            </a:endParaRP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altLang="en-US" sz="1600" dirty="0">
                <a:solidFill>
                  <a:schemeClr val="bg1"/>
                </a:solidFill>
              </a:rPr>
              <a:t>(extract from interview with patient)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GB" altLang="en-US" sz="1600" dirty="0"/>
          </a:p>
        </p:txBody>
      </p:sp>
      <p:sp>
        <p:nvSpPr>
          <p:cNvPr id="4" name="Freeform 3"/>
          <p:cNvSpPr/>
          <p:nvPr/>
        </p:nvSpPr>
        <p:spPr>
          <a:xfrm>
            <a:off x="4200525" y="1690688"/>
            <a:ext cx="1819275" cy="3700462"/>
          </a:xfrm>
          <a:custGeom>
            <a:avLst/>
            <a:gdLst>
              <a:gd name="connsiteX0" fmla="*/ 0 w 1820396"/>
              <a:gd name="connsiteY0" fmla="*/ 0 h 3700130"/>
              <a:gd name="connsiteX1" fmla="*/ 1818168 w 1820396"/>
              <a:gd name="connsiteY1" fmla="*/ 1765004 h 3700130"/>
              <a:gd name="connsiteX2" fmla="*/ 404038 w 1820396"/>
              <a:gd name="connsiteY2" fmla="*/ 3700130 h 3700130"/>
              <a:gd name="connsiteX3" fmla="*/ 404038 w 1820396"/>
              <a:gd name="connsiteY3" fmla="*/ 3700130 h 370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96" h="3700130">
                <a:moveTo>
                  <a:pt x="0" y="0"/>
                </a:moveTo>
                <a:cubicBezTo>
                  <a:pt x="875414" y="574158"/>
                  <a:pt x="1750828" y="1148316"/>
                  <a:pt x="1818168" y="1765004"/>
                </a:cubicBezTo>
                <a:cubicBezTo>
                  <a:pt x="1885508" y="2381692"/>
                  <a:pt x="404038" y="3700130"/>
                  <a:pt x="404038" y="3700130"/>
                </a:cubicBezTo>
                <a:lnTo>
                  <a:pt x="404038" y="3700130"/>
                </a:lnTo>
              </a:path>
            </a:pathLst>
          </a:custGeom>
          <a:noFill/>
          <a:ln w="571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273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Case Study 2</a:t>
            </a:r>
            <a:endParaRPr lang="en-US" alt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/>
              <a:t>Individualised care plan: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/>
              <a:t>Conducted under auspices of ‘best interest’ MCA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2400"/>
              <a:t>Supported living with enhanced supervised therapeutic package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Key worker(s) identification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Medication supervision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Joint financial management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Diary management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Activity scheduling,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Graded task assignment, 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Managed exposure to alcohol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/>
              <a:t>Behavioural management</a:t>
            </a: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506486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46" name="Group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951216"/>
              </p:ext>
            </p:extLst>
          </p:nvPr>
        </p:nvGraphicFramePr>
        <p:xfrm>
          <a:off x="1524000" y="1397000"/>
          <a:ext cx="6096000" cy="4064001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MSSE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Total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ACE-R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Atten/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orien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memory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fluency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lang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Visuo/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spac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12/8/09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17/30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33/100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9/18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0/14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10/16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27/4/10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26/30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56/100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18/18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15/16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28/10/10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23/30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48/100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14/18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6/26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3/14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10/26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15/16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25/5/11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24/30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61/100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16/18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11/15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11/1/12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25/30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56/100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14/18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2/3/12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rial" charset="0"/>
                        </a:rPr>
                        <a:t>24/30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63/100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14/18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13/26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14/16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034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/>
              <a:t>Case </a:t>
            </a:r>
            <a:r>
              <a:rPr lang="en-GB" altLang="en-US"/>
              <a:t>study 2</a:t>
            </a:r>
            <a:br>
              <a:rPr lang="en-GB" altLang="en-US" dirty="0"/>
            </a:br>
            <a:r>
              <a:rPr lang="en-GB" altLang="en-US" dirty="0"/>
              <a:t>Current situation</a:t>
            </a:r>
            <a:endParaRPr lang="en-US" alt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GB" altLang="en-US" dirty="0"/>
              <a:t>Living in residential setting for working age adults with mental health problems.</a:t>
            </a:r>
          </a:p>
          <a:p>
            <a:r>
              <a:rPr lang="en-GB" altLang="en-US" dirty="0"/>
              <a:t>In the least restrictive environment as possible.</a:t>
            </a:r>
          </a:p>
          <a:p>
            <a:pPr eaLnBrk="1" hangingPunct="1"/>
            <a:r>
              <a:rPr lang="en-GB" altLang="en-US" dirty="0"/>
              <a:t>Managed best interest under agreement with patient, staff and next of kin: Brother.</a:t>
            </a:r>
          </a:p>
          <a:p>
            <a:pPr eaLnBrk="1" hangingPunct="1"/>
            <a:r>
              <a:rPr lang="en-GB" altLang="en-US" dirty="0"/>
              <a:t>Brother controls finances, staff facilitate in daily activities </a:t>
            </a:r>
          </a:p>
          <a:p>
            <a:pPr eaLnBrk="1" hangingPunct="1"/>
            <a:r>
              <a:rPr lang="en-GB" altLang="en-US" dirty="0"/>
              <a:t>Three hospital admissions in three years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18701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Case study 2</a:t>
            </a:r>
            <a:br>
              <a:rPr lang="en-GB" dirty="0"/>
            </a:br>
            <a:r>
              <a:rPr lang="en-GB" dirty="0"/>
              <a:t>Outcome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Fell out with brother</a:t>
            </a:r>
          </a:p>
          <a:p>
            <a:r>
              <a:rPr lang="en-GB" dirty="0"/>
              <a:t>Care plan and support fell apart…</a:t>
            </a:r>
          </a:p>
          <a:p>
            <a:r>
              <a:rPr lang="en-GB" dirty="0"/>
              <a:t>Refused to comply with care plan, prone to increased aggression</a:t>
            </a:r>
          </a:p>
          <a:p>
            <a:r>
              <a:rPr lang="en-GB" dirty="0"/>
              <a:t>Admitted into specialist nursing home for long term care</a:t>
            </a:r>
          </a:p>
          <a:p>
            <a:r>
              <a:rPr lang="en-GB" dirty="0"/>
              <a:t>Continued with controlled drinking under supervision</a:t>
            </a:r>
          </a:p>
          <a:p>
            <a:r>
              <a:rPr lang="en-GB" dirty="0"/>
              <a:t>Lived 3 years and died of cancer oesophagus.</a:t>
            </a:r>
          </a:p>
        </p:txBody>
      </p:sp>
    </p:spTree>
    <p:extLst>
      <p:ext uri="{BB962C8B-B14F-4D97-AF65-F5344CB8AC3E}">
        <p14:creationId xmlns:p14="http://schemas.microsoft.com/office/powerpoint/2010/main" val="4281513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 of service outcomes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60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Management of severe ARBD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458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Patient referrals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217 patients</a:t>
            </a:r>
          </a:p>
          <a:p>
            <a:pPr lvl="1"/>
            <a:r>
              <a:rPr lang="en-GB" dirty="0"/>
              <a:t>No records for 25 cases</a:t>
            </a:r>
          </a:p>
          <a:p>
            <a:pPr lvl="1"/>
            <a:r>
              <a:rPr lang="en-GB" dirty="0"/>
              <a:t>63 were capacitated and did not want to take part</a:t>
            </a:r>
          </a:p>
          <a:p>
            <a:pPr lvl="1"/>
            <a:r>
              <a:rPr lang="en-GB" dirty="0"/>
              <a:t>11 patients died in hospital before assessment</a:t>
            </a:r>
          </a:p>
          <a:p>
            <a:pPr lvl="1"/>
            <a:r>
              <a:rPr lang="en-GB" dirty="0"/>
              <a:t>4 discharged from acute care prior to assessment</a:t>
            </a:r>
          </a:p>
          <a:p>
            <a:pPr lvl="1"/>
            <a:r>
              <a:rPr lang="en-GB" dirty="0"/>
              <a:t>4 too physically ill to be managed outside acute care</a:t>
            </a:r>
          </a:p>
          <a:p>
            <a:pPr lvl="1"/>
            <a:r>
              <a:rPr lang="en-GB" dirty="0"/>
              <a:t>12 patients were over 65 and referred to OAP services</a:t>
            </a:r>
          </a:p>
          <a:p>
            <a:pPr lvl="1"/>
            <a:r>
              <a:rPr lang="en-GB" dirty="0"/>
              <a:t>8 patients ‘out of area’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3 had major head injuries as main issue</a:t>
            </a:r>
          </a:p>
          <a:p>
            <a:pPr lvl="1"/>
            <a:r>
              <a:rPr lang="en-GB" dirty="0">
                <a:solidFill>
                  <a:srgbClr val="FFFF00"/>
                </a:solidFill>
              </a:rPr>
              <a:t>5 had dementia or other diagnoses</a:t>
            </a:r>
          </a:p>
          <a:p>
            <a:pPr lvl="1"/>
            <a:r>
              <a:rPr lang="en-GB" dirty="0"/>
              <a:t>6 capacitated patients failed to attend services and lost to follow-up</a:t>
            </a:r>
          </a:p>
          <a:p>
            <a:pPr lvl="1" algn="ctr"/>
            <a:r>
              <a:rPr lang="en-GB" dirty="0"/>
              <a:t>72 entered management programme</a:t>
            </a:r>
          </a:p>
        </p:txBody>
      </p:sp>
    </p:spTree>
    <p:extLst>
      <p:ext uri="{BB962C8B-B14F-4D97-AF65-F5344CB8AC3E}">
        <p14:creationId xmlns:p14="http://schemas.microsoft.com/office/powerpoint/2010/main" val="226415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 of referral of 72 patients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47 from acute medical wards</a:t>
            </a:r>
          </a:p>
          <a:p>
            <a:r>
              <a:rPr lang="en-GB" dirty="0"/>
              <a:t>11 from primary care/alcohol services</a:t>
            </a:r>
          </a:p>
          <a:p>
            <a:r>
              <a:rPr lang="en-GB" dirty="0"/>
              <a:t>7 from acute psychiatric care</a:t>
            </a:r>
          </a:p>
          <a:p>
            <a:r>
              <a:rPr lang="en-GB" dirty="0"/>
              <a:t>6 referred from Mental health trust ‘homeless service’</a:t>
            </a:r>
          </a:p>
          <a:p>
            <a:r>
              <a:rPr lang="en-GB" dirty="0"/>
              <a:t>1 referred directly from social services</a:t>
            </a:r>
          </a:p>
        </p:txBody>
      </p:sp>
    </p:spTree>
    <p:extLst>
      <p:ext uri="{BB962C8B-B14F-4D97-AF65-F5344CB8AC3E}">
        <p14:creationId xmlns:p14="http://schemas.microsoft.com/office/powerpoint/2010/main" val="3472115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Concomitant disorders (n=72)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707925"/>
              </p:ext>
            </p:extLst>
          </p:nvPr>
        </p:nvGraphicFramePr>
        <p:xfrm>
          <a:off x="457200" y="11430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Liver failure/acute pancreatitis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Oesophageal varices/</a:t>
                      </a:r>
                      <a:r>
                        <a:rPr lang="en-GB" dirty="0" err="1"/>
                        <a:t>haematemesis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encephalopathy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Wernicke</a:t>
                      </a:r>
                      <a:r>
                        <a:rPr lang="en-GB" baseline="0" dirty="0"/>
                        <a:t> eye signs/cerebella gait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neuropathy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Convulsions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Skull fracture/ haematoma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Early subcortical vascular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Pulmonary embolism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Diabetes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Paranoid psychoses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Concomitant opiate abuse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915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/>
              <a:t>Outcomes</a:t>
            </a:r>
            <a:br>
              <a:rPr lang="en-GB" dirty="0"/>
            </a:br>
            <a:r>
              <a:rPr lang="en-GB" sz="2700" dirty="0"/>
              <a:t>average</a:t>
            </a:r>
            <a:r>
              <a:rPr lang="en-GB" dirty="0"/>
              <a:t> </a:t>
            </a:r>
            <a:r>
              <a:rPr lang="en-GB" sz="2700" dirty="0"/>
              <a:t>duration of management programme: </a:t>
            </a:r>
            <a:br>
              <a:rPr lang="en-GB" sz="2700" dirty="0"/>
            </a:br>
            <a:r>
              <a:rPr lang="en-GB" sz="2700" dirty="0"/>
              <a:t>(2.27 years , range: 0.18-6.5 years)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8% death rate</a:t>
            </a:r>
          </a:p>
          <a:p>
            <a:r>
              <a:rPr lang="en-GB" dirty="0"/>
              <a:t>77 % abstinent rate at end of programme</a:t>
            </a:r>
          </a:p>
          <a:p>
            <a:r>
              <a:rPr lang="en-GB" dirty="0"/>
              <a:t>Average </a:t>
            </a:r>
            <a:r>
              <a:rPr lang="en-GB" dirty="0" err="1"/>
              <a:t>HoNOS</a:t>
            </a:r>
            <a:r>
              <a:rPr lang="en-GB" dirty="0"/>
              <a:t> score (n=56) improved across management programme by 7 points</a:t>
            </a:r>
            <a:r>
              <a:rPr lang="en-GB" baseline="30000" dirty="0"/>
              <a:t>*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In 45 abstinent patients 53% were ‘significant ‘ improvers</a:t>
            </a:r>
          </a:p>
          <a:p>
            <a:r>
              <a:rPr lang="en-GB" dirty="0"/>
              <a:t>Average initial ACE 111 score (N=38) 67/100</a:t>
            </a:r>
          </a:p>
          <a:p>
            <a:pPr lvl="1"/>
            <a:r>
              <a:rPr lang="en-GB" dirty="0"/>
              <a:t>End ACE 111 score: 82/100</a:t>
            </a:r>
            <a:r>
              <a:rPr lang="en-GB" baseline="30000" dirty="0"/>
              <a:t>*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* </a:t>
            </a:r>
            <a:r>
              <a:rPr lang="en-GB" sz="2400" dirty="0"/>
              <a:t>may be an underrepresentation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96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Community outcomes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193231"/>
              </p:ext>
            </p:extLst>
          </p:nvPr>
        </p:nvGraphicFramePr>
        <p:xfrm>
          <a:off x="2286000" y="1295400"/>
          <a:ext cx="4648200" cy="5105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9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85951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Accommodation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Accommodation for commencement of active  management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Final accommodation at end of active management </a:t>
                      </a:r>
                    </a:p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31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Specialist Nursing home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25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2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1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General nursing home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4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10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31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Specialist Residential Home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8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0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7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Residential Home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6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7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7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Supported living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7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Own property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18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32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7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homeless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70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Total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64</a:t>
                      </a: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64</a:t>
                      </a:r>
                      <a:endParaRPr lang="en-GB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57" marR="54457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329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Community domicile outcomes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Initial placement: 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43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(67%) </a:t>
            </a:r>
            <a:r>
              <a:rPr lang="en-GB" dirty="0"/>
              <a:t>were placed in Institutional care for younger people with head injury/dementia/ARBD and general nursing homes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22 (33%) </a:t>
            </a:r>
            <a:r>
              <a:rPr lang="en-GB" dirty="0"/>
              <a:t>in own homes (n=18: 28%) or supported living (n=4)</a:t>
            </a:r>
          </a:p>
          <a:p>
            <a:r>
              <a:rPr lang="en-GB" sz="2400" dirty="0">
                <a:solidFill>
                  <a:srgbClr val="FFFF00"/>
                </a:solidFill>
              </a:rPr>
              <a:t>Final placement: </a:t>
            </a:r>
          </a:p>
          <a:p>
            <a:pPr lvl="1"/>
            <a:r>
              <a:rPr lang="en-GB" sz="2600" dirty="0">
                <a:solidFill>
                  <a:srgbClr val="FF0000"/>
                </a:solidFill>
              </a:rPr>
              <a:t>19 (30%) </a:t>
            </a:r>
            <a:r>
              <a:rPr lang="en-GB" sz="2600" dirty="0"/>
              <a:t>in institutional care (10 in general nursing homes)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42 (66%) </a:t>
            </a:r>
            <a:r>
              <a:rPr lang="en-GB" dirty="0"/>
              <a:t>in own homes (50%) or supported living (16%)</a:t>
            </a:r>
          </a:p>
          <a:p>
            <a:pPr marL="457200" lvl="1" indent="0">
              <a:buNone/>
            </a:pPr>
            <a:r>
              <a:rPr lang="en-GB" sz="2400" dirty="0"/>
              <a:t>Homeless patients: 3 out of 6</a:t>
            </a:r>
          </a:p>
        </p:txBody>
      </p:sp>
    </p:spTree>
    <p:extLst>
      <p:ext uri="{BB962C8B-B14F-4D97-AF65-F5344CB8AC3E}">
        <p14:creationId xmlns:p14="http://schemas.microsoft.com/office/powerpoint/2010/main" val="371554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financial argument</a:t>
            </a:r>
            <a:br>
              <a:rPr lang="en-GB" dirty="0"/>
            </a:br>
            <a:r>
              <a:rPr lang="en-GB" dirty="0"/>
              <a:t>Potential ‘cost’ savings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Reduction of unplanned hospital bed days in acute care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Reduction in cost of accommodation across time</a:t>
            </a:r>
          </a:p>
        </p:txBody>
      </p:sp>
    </p:spTree>
    <p:extLst>
      <p:ext uri="{BB962C8B-B14F-4D97-AF65-F5344CB8AC3E}">
        <p14:creationId xmlns:p14="http://schemas.microsoft.com/office/powerpoint/2010/main" val="859064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Reduction in acute hospital bed days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41 patients notes reviewed for 5 years prior to engagement in programme: acute medical and surgical admissions</a:t>
            </a:r>
          </a:p>
          <a:p>
            <a:pPr lvl="1"/>
            <a:r>
              <a:rPr lang="en-GB" dirty="0"/>
              <a:t>4418 days in hospital</a:t>
            </a:r>
          </a:p>
          <a:p>
            <a:pPr lvl="1"/>
            <a:r>
              <a:rPr lang="en-GB" dirty="0"/>
              <a:t>21.5 days per patient each year</a:t>
            </a:r>
          </a:p>
          <a:p>
            <a:r>
              <a:rPr lang="en-GB" dirty="0"/>
              <a:t>Post engagement in management programme: 41 patients followed up for 85.6 patient years.</a:t>
            </a:r>
          </a:p>
          <a:p>
            <a:pPr lvl="1"/>
            <a:r>
              <a:rPr lang="en-GB" dirty="0"/>
              <a:t>: 295 days of inpatient care in acute medical or surgical wards during this time frame. </a:t>
            </a:r>
          </a:p>
          <a:p>
            <a:pPr lvl="1"/>
            <a:r>
              <a:rPr lang="en-GB" dirty="0"/>
              <a:t>0.08 days per patient each year. </a:t>
            </a:r>
          </a:p>
          <a:p>
            <a:pPr marL="0" indent="0" algn="ctr">
              <a:buNone/>
            </a:pPr>
            <a:r>
              <a:rPr lang="en-GB" dirty="0">
                <a:solidFill>
                  <a:srgbClr val="FFFF00"/>
                </a:solidFill>
              </a:rPr>
              <a:t>85% reduction in hospital bed days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70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Reduction of cost of accommodation across management period: £589 per patient per week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634388"/>
              </p:ext>
            </p:extLst>
          </p:nvPr>
        </p:nvGraphicFramePr>
        <p:xfrm>
          <a:off x="1295400" y="1676400"/>
          <a:ext cx="6477000" cy="4190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0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88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79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Accommodation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Cost</a:t>
                      </a:r>
                      <a:r>
                        <a:rPr lang="en-GB" sz="1100" baseline="30000" dirty="0">
                          <a:effectLst/>
                        </a:rPr>
                        <a:t>*</a:t>
                      </a:r>
                      <a:r>
                        <a:rPr lang="en-GB" sz="1100" dirty="0">
                          <a:effectLst/>
                        </a:rPr>
                        <a:t> per patient per week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Place of residence for commencement of treatment (n)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Specialist Nursing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£1500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General nursing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£648.26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Specialist Residential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£1500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Residential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£450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Supported living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Own property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homeless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73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Total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6172200"/>
            <a:ext cx="3790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current costs of accommodation</a:t>
            </a:r>
          </a:p>
        </p:txBody>
      </p:sp>
    </p:spTree>
    <p:extLst>
      <p:ext uri="{BB962C8B-B14F-4D97-AF65-F5344CB8AC3E}">
        <p14:creationId xmlns:p14="http://schemas.microsoft.com/office/powerpoint/2010/main" val="7292789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Reduction of cost of accommodation across management period: £589 per patient per week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05254"/>
              </p:ext>
            </p:extLst>
          </p:nvPr>
        </p:nvGraphicFramePr>
        <p:xfrm>
          <a:off x="1295400" y="1676400"/>
          <a:ext cx="6477000" cy="4190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0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88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79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Accommodation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Cost</a:t>
                      </a:r>
                      <a:r>
                        <a:rPr lang="en-GB" sz="1100" baseline="30000" dirty="0">
                          <a:effectLst/>
                        </a:rPr>
                        <a:t>*</a:t>
                      </a:r>
                      <a:r>
                        <a:rPr lang="en-GB" sz="1100" dirty="0">
                          <a:effectLst/>
                        </a:rPr>
                        <a:t> per patient per week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Place of residence for commencement of treatment (n)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Total cost per week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Specialist Nursing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£1500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£37500.00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General nursing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£648.26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£2593.00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Specialist Residential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£1500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£12000.00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Residential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£450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£2700.00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Supported living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£1950.00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Own property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homeless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73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Total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£56743.00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6172200"/>
            <a:ext cx="3790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current costs of accommodation</a:t>
            </a:r>
          </a:p>
        </p:txBody>
      </p:sp>
    </p:spTree>
    <p:extLst>
      <p:ext uri="{BB962C8B-B14F-4D97-AF65-F5344CB8AC3E}">
        <p14:creationId xmlns:p14="http://schemas.microsoft.com/office/powerpoint/2010/main" val="285693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92D050"/>
                </a:solidFill>
              </a:rPr>
              <a:t>Overview of the service</a:t>
            </a:r>
            <a:br>
              <a:rPr lang="en-GB" dirty="0">
                <a:solidFill>
                  <a:srgbClr val="92D050"/>
                </a:solidFill>
              </a:rPr>
            </a:br>
            <a:r>
              <a:rPr lang="en-GB" sz="2000" dirty="0">
                <a:solidFill>
                  <a:srgbClr val="92D050"/>
                </a:solidFill>
              </a:rPr>
              <a:t>Cheshire and Wirral Partnership NHS Foundation Trust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Purpose of the service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To reduce acute hospital use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To promote autonomy and independence of ARBD patients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To prevent relapse into alcohol misuse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Design of service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Carries approximately 30 ARBD patients at any one time.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1 referral per 100,000 per month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No inpatient beds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1 nurse and 1 social worker and half day consultant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Patients moved progressively through nursing homes, residential homes, supported living and own homes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Utilisation of the Mental Capacity Act</a:t>
            </a:r>
          </a:p>
        </p:txBody>
      </p:sp>
    </p:spTree>
    <p:extLst>
      <p:ext uri="{BB962C8B-B14F-4D97-AF65-F5344CB8AC3E}">
        <p14:creationId xmlns:p14="http://schemas.microsoft.com/office/powerpoint/2010/main" val="226599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Reduction of cost of accommodation across management period: £589 per patient per week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00236"/>
              </p:ext>
            </p:extLst>
          </p:nvPr>
        </p:nvGraphicFramePr>
        <p:xfrm>
          <a:off x="1295400" y="1676400"/>
          <a:ext cx="6477000" cy="4190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1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0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88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79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Accommodation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Cost</a:t>
                      </a:r>
                      <a:r>
                        <a:rPr lang="en-GB" sz="1100" baseline="30000" dirty="0">
                          <a:effectLst/>
                        </a:rPr>
                        <a:t>*</a:t>
                      </a:r>
                      <a:r>
                        <a:rPr lang="en-GB" sz="1100" dirty="0">
                          <a:effectLst/>
                        </a:rPr>
                        <a:t> per patient per week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Place of residence for commencement of treatment (n)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Total cost per week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Residence at end of treatment (n)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Total cost per week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Specialist Nursing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£1500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£37500.00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£3000.00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General nursing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£648.26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£2593.00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£6482.00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Specialist Residential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£1500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£12000.00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Residential Home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£450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£2700.00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£3150.00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Supported living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£1950.00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£6500.00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Own property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homeless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aseline="30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73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Total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£56743.00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£19132.00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6172200"/>
            <a:ext cx="3790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Using current costs of accommodation</a:t>
            </a:r>
          </a:p>
        </p:txBody>
      </p:sp>
    </p:spTree>
    <p:extLst>
      <p:ext uri="{BB962C8B-B14F-4D97-AF65-F5344CB8AC3E}">
        <p14:creationId xmlns:p14="http://schemas.microsoft.com/office/powerpoint/2010/main" val="20728987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Reduction of cost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Hospital Bed days: 85% reduction in inpatient days per patient per year. </a:t>
            </a:r>
          </a:p>
          <a:p>
            <a:pPr lvl="1"/>
            <a:r>
              <a:rPr lang="en-GB" dirty="0"/>
              <a:t>excludes psychiatric admissions relating to two patients admitted for 267 days (post referral) for stabilization of comorbid psychiatric conditions.</a:t>
            </a:r>
          </a:p>
          <a:p>
            <a:endParaRPr lang="en-GB" dirty="0"/>
          </a:p>
          <a:p>
            <a:r>
              <a:rPr lang="en-GB" dirty="0"/>
              <a:t>Accommodation cost reduction of 66% (£598) per patient per week compared to leaving the patient in the ‘initial’ placement</a:t>
            </a:r>
          </a:p>
        </p:txBody>
      </p:sp>
    </p:spTree>
    <p:extLst>
      <p:ext uri="{BB962C8B-B14F-4D97-AF65-F5344CB8AC3E}">
        <p14:creationId xmlns:p14="http://schemas.microsoft.com/office/powerpoint/2010/main" val="116504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Second (later) review of Homeless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preliminary review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5651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Homeless: N=11</a:t>
            </a:r>
            <a:br>
              <a:rPr lang="en-GB" sz="2800" dirty="0"/>
            </a:br>
            <a:r>
              <a:rPr lang="en-GB" sz="2800" dirty="0"/>
              <a:t>placements during the treatment programme.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5 on DOLS and 4 on MHA</a:t>
            </a:r>
          </a:p>
          <a:p>
            <a:r>
              <a:rPr lang="en-GB" dirty="0"/>
              <a:t>Average duration of treatment 2.05 years (range: 0.25-4.31)</a:t>
            </a:r>
          </a:p>
          <a:p>
            <a:r>
              <a:rPr lang="en-GB" dirty="0"/>
              <a:t>6 cases treated through specialist NH</a:t>
            </a:r>
          </a:p>
          <a:p>
            <a:r>
              <a:rPr lang="en-GB" dirty="0"/>
              <a:t>4 cases treated through residential home settings</a:t>
            </a:r>
          </a:p>
          <a:p>
            <a:r>
              <a:rPr lang="en-GB" dirty="0"/>
              <a:t>1 case in acute care.</a:t>
            </a:r>
          </a:p>
        </p:txBody>
      </p:sp>
    </p:spTree>
    <p:extLst>
      <p:ext uri="{BB962C8B-B14F-4D97-AF65-F5344CB8AC3E}">
        <p14:creationId xmlns:p14="http://schemas.microsoft.com/office/powerpoint/2010/main" val="63541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ACE 111 (N=8 )</a:t>
            </a:r>
            <a:br>
              <a:rPr lang="en-GB" dirty="0"/>
            </a:br>
            <a:r>
              <a:rPr lang="en-GB" dirty="0"/>
              <a:t>outcome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6543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9864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outcome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Of the 8  cases for which we have records, 7 demonstrated improvement in ACE 111 scores.</a:t>
            </a:r>
          </a:p>
          <a:p>
            <a:r>
              <a:rPr lang="en-GB" dirty="0"/>
              <a:t>Of the 11 cases completing , </a:t>
            </a:r>
          </a:p>
          <a:p>
            <a:r>
              <a:rPr lang="en-GB" dirty="0">
                <a:solidFill>
                  <a:srgbClr val="FF0000"/>
                </a:solidFill>
              </a:rPr>
              <a:t>Six are in accommodation and alcohol free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1 has undergone NVQ training and is  a care worker</a:t>
            </a:r>
          </a:p>
          <a:p>
            <a:r>
              <a:rPr lang="en-GB" dirty="0">
                <a:solidFill>
                  <a:srgbClr val="FF0000"/>
                </a:solidFill>
              </a:rPr>
              <a:t>Five have regressed into alcohol/drug misuse and are lost to follow-up/homeless</a:t>
            </a:r>
          </a:p>
        </p:txBody>
      </p:sp>
    </p:spTree>
    <p:extLst>
      <p:ext uri="{BB962C8B-B14F-4D97-AF65-F5344CB8AC3E}">
        <p14:creationId xmlns:p14="http://schemas.microsoft.com/office/powerpoint/2010/main" val="124369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CCEEB-ADA4-4B06-A72C-990A2D4B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43399-F9A5-420F-9393-6625EB85F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Even severe alcohol related brain damage is likely to improve, resulting in improved quality of life</a:t>
            </a:r>
          </a:p>
          <a:p>
            <a:r>
              <a:rPr lang="en-GB" dirty="0"/>
              <a:t>Management is designed to support the individual through the natural process of healing</a:t>
            </a:r>
          </a:p>
          <a:p>
            <a:r>
              <a:rPr lang="en-GB" dirty="0"/>
              <a:t>What evidence there is suggests that a majority of patients can be settled into non institutional settings</a:t>
            </a:r>
          </a:p>
          <a:p>
            <a:r>
              <a:rPr lang="en-GB" dirty="0"/>
              <a:t>Active management of cases is probably less expensive than little or no management</a:t>
            </a:r>
          </a:p>
        </p:txBody>
      </p:sp>
    </p:spTree>
    <p:extLst>
      <p:ext uri="{BB962C8B-B14F-4D97-AF65-F5344CB8AC3E}">
        <p14:creationId xmlns:p14="http://schemas.microsoft.com/office/powerpoint/2010/main" val="8181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Potentially useful references.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Alcohol and the Brain </a:t>
            </a:r>
            <a:r>
              <a:rPr lang="en-GB" dirty="0" err="1"/>
              <a:t>Eds</a:t>
            </a:r>
            <a:r>
              <a:rPr lang="en-GB" dirty="0"/>
              <a:t>: </a:t>
            </a:r>
            <a:r>
              <a:rPr lang="en-GB" dirty="0" err="1"/>
              <a:t>Swanberg</a:t>
            </a:r>
            <a:r>
              <a:rPr lang="en-GB" dirty="0"/>
              <a:t> Jet al,: current issues in neuropsychology. Psychology press, London and New York 2015</a:t>
            </a:r>
          </a:p>
          <a:p>
            <a:r>
              <a:rPr lang="en-GB" dirty="0" err="1"/>
              <a:t>Rcpsych</a:t>
            </a:r>
            <a:r>
              <a:rPr lang="en-GB" dirty="0"/>
              <a:t>: CR185</a:t>
            </a:r>
          </a:p>
          <a:p>
            <a:r>
              <a:rPr lang="en-GB" dirty="0"/>
              <a:t>The Psycho-Social Rehabilitation of Patients with Alcohol-Related Brain Damage in the Community;</a:t>
            </a:r>
            <a:r>
              <a:rPr lang="en-GB" b="1" dirty="0"/>
              <a:t> </a:t>
            </a:r>
            <a:r>
              <a:rPr lang="en-GB" dirty="0"/>
              <a:t>Alcohol and Alcoholism, Volume 47, Issue 3, 1 May 2012, Pages 304–311</a:t>
            </a:r>
          </a:p>
          <a:p>
            <a:r>
              <a:rPr lang="en-GB" dirty="0"/>
              <a:t>Unpublished treatment ‘manual’</a:t>
            </a:r>
          </a:p>
          <a:p>
            <a:pPr lvl="1"/>
            <a:r>
              <a:rPr lang="en-GB" dirty="0"/>
              <a:t>Ken.wilson@nhs.net</a:t>
            </a:r>
          </a:p>
        </p:txBody>
      </p:sp>
    </p:spTree>
    <p:extLst>
      <p:ext uri="{BB962C8B-B14F-4D97-AF65-F5344CB8AC3E}">
        <p14:creationId xmlns:p14="http://schemas.microsoft.com/office/powerpoint/2010/main" val="38491413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5746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Community alcohol services</a:t>
            </a:r>
            <a:br>
              <a:rPr lang="en-GB" dirty="0"/>
            </a:br>
            <a:r>
              <a:rPr lang="en-GB" dirty="0"/>
              <a:t>possible targeted interventions?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0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sz="3600" dirty="0">
                <a:solidFill>
                  <a:srgbClr val="FFFF00"/>
                </a:solidFill>
              </a:rPr>
              <a:t>Easily </a:t>
            </a:r>
            <a:r>
              <a:rPr lang="en-GB" sz="3600" dirty="0" err="1">
                <a:solidFill>
                  <a:srgbClr val="FFFF00"/>
                </a:solidFill>
              </a:rPr>
              <a:t>generalisable</a:t>
            </a:r>
            <a:r>
              <a:rPr lang="en-GB" sz="3600" dirty="0">
                <a:solidFill>
                  <a:srgbClr val="FFFF00"/>
                </a:solidFill>
              </a:rPr>
              <a:t>, low cost</a:t>
            </a:r>
          </a:p>
          <a:p>
            <a:r>
              <a:rPr lang="en-GB" sz="3600" dirty="0">
                <a:solidFill>
                  <a:schemeClr val="tx2">
                    <a:lumMod val="75000"/>
                  </a:schemeClr>
                </a:solidFill>
              </a:rPr>
              <a:t>Referral (open) criteria</a:t>
            </a:r>
          </a:p>
          <a:p>
            <a:pPr lvl="1"/>
            <a:r>
              <a:rPr lang="en-GB" sz="2900" dirty="0">
                <a:solidFill>
                  <a:schemeClr val="tx2">
                    <a:lumMod val="75000"/>
                  </a:schemeClr>
                </a:solidFill>
              </a:rPr>
              <a:t>Long term alcohol excess</a:t>
            </a:r>
          </a:p>
          <a:p>
            <a:pPr lvl="1"/>
            <a:r>
              <a:rPr lang="en-GB" sz="2900" dirty="0">
                <a:solidFill>
                  <a:schemeClr val="tx2">
                    <a:lumMod val="75000"/>
                  </a:schemeClr>
                </a:solidFill>
              </a:rPr>
              <a:t>Cognitively impaired</a:t>
            </a:r>
          </a:p>
          <a:p>
            <a:pPr lvl="1"/>
            <a:r>
              <a:rPr lang="en-GB" sz="2900" dirty="0">
                <a:solidFill>
                  <a:schemeClr val="tx2">
                    <a:lumMod val="75000"/>
                  </a:schemeClr>
                </a:solidFill>
              </a:rPr>
              <a:t>Difficult to place or Multiple admissions</a:t>
            </a:r>
          </a:p>
          <a:p>
            <a:pPr lvl="1"/>
            <a:r>
              <a:rPr lang="en-GB" sz="2900" dirty="0">
                <a:solidFill>
                  <a:schemeClr val="tx2">
                    <a:lumMod val="75000"/>
                  </a:schemeClr>
                </a:solidFill>
              </a:rPr>
              <a:t>Lacking capacity concerning care arrangements</a:t>
            </a:r>
          </a:p>
          <a:p>
            <a:r>
              <a:rPr lang="en-GB" sz="3600" dirty="0">
                <a:solidFill>
                  <a:schemeClr val="tx2">
                    <a:lumMod val="75000"/>
                  </a:schemeClr>
                </a:solidFill>
              </a:rPr>
              <a:t>Rapid response to referrals</a:t>
            </a:r>
          </a:p>
          <a:p>
            <a:r>
              <a:rPr lang="en-GB" sz="3600" dirty="0">
                <a:solidFill>
                  <a:srgbClr val="00B050"/>
                </a:solidFill>
              </a:rPr>
              <a:t>Structured Behavioural training in ADL and self care in context of education and support</a:t>
            </a:r>
          </a:p>
          <a:p>
            <a:r>
              <a:rPr lang="en-GB" sz="3600" dirty="0">
                <a:solidFill>
                  <a:srgbClr val="00B050"/>
                </a:solidFill>
              </a:rPr>
              <a:t>Based on care plans and key workers</a:t>
            </a:r>
          </a:p>
          <a:p>
            <a:r>
              <a:rPr lang="en-GB" sz="3600" dirty="0">
                <a:solidFill>
                  <a:srgbClr val="00B050"/>
                </a:solidFill>
              </a:rPr>
              <a:t>Regular assessments and capacity reviews and outcome recording</a:t>
            </a:r>
          </a:p>
          <a:p>
            <a:r>
              <a:rPr lang="en-GB" sz="3600" dirty="0">
                <a:solidFill>
                  <a:schemeClr val="accent6">
                    <a:lumMod val="75000"/>
                  </a:schemeClr>
                </a:solidFill>
              </a:rPr>
              <a:t>Supervising other care givers</a:t>
            </a:r>
          </a:p>
          <a:p>
            <a:r>
              <a:rPr lang="en-GB" sz="3600" dirty="0">
                <a:solidFill>
                  <a:schemeClr val="accent6">
                    <a:lumMod val="75000"/>
                  </a:schemeClr>
                </a:solidFill>
              </a:rPr>
              <a:t>Educating establishments</a:t>
            </a:r>
          </a:p>
          <a:p>
            <a:r>
              <a:rPr lang="en-GB" sz="3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Persistent follow-up and engagement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67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sz="3200"/>
              <a:t>Alcohol Related Brain damage</a:t>
            </a:r>
            <a:br>
              <a:rPr lang="en-GB" altLang="en-US" sz="3200"/>
            </a:br>
            <a:r>
              <a:rPr lang="en-GB" altLang="en-US" sz="3200"/>
              <a:t> Clinical characteristics</a:t>
            </a:r>
            <a:endParaRPr lang="en-US" altLang="en-US" sz="32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br>
              <a:rPr lang="en-GB" altLang="en-US" dirty="0"/>
            </a:br>
            <a:r>
              <a:rPr lang="en-GB" altLang="en-US" dirty="0"/>
              <a:t>N=641 patients referred to an ATU</a:t>
            </a:r>
            <a:r>
              <a:rPr lang="en-GB" altLang="en-US" baseline="30000" dirty="0"/>
              <a:t>1</a:t>
            </a:r>
            <a:endParaRPr lang="en-GB" altLang="en-US" dirty="0"/>
          </a:p>
          <a:p>
            <a:pPr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Reasoning and thinking problems in 58% 	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GB" altLang="en-US" sz="2600" dirty="0">
                <a:solidFill>
                  <a:srgbClr val="92D050"/>
                </a:solidFill>
              </a:rPr>
              <a:t>Subtle: May precede alcohol related neurological  disorders by ten years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Memory loss in 32% 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Short term  (Anterograde episodic)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Long term  (Retrograde episodic)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Confabulations </a:t>
            </a:r>
          </a:p>
          <a:p>
            <a:pPr lvl="1">
              <a:lnSpc>
                <a:spcPct val="90000"/>
              </a:lnSpc>
            </a:pPr>
            <a:r>
              <a:rPr lang="en-GB" altLang="en-US" dirty="0">
                <a:solidFill>
                  <a:srgbClr val="00B050"/>
                </a:solidFill>
              </a:rPr>
              <a:t>Suggestibility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GB" altLang="en-US" dirty="0">
              <a:solidFill>
                <a:srgbClr val="00B05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5117333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Community alcohol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Some ideas from other services and the literature:</a:t>
            </a:r>
          </a:p>
          <a:p>
            <a:r>
              <a:rPr lang="en-GB" dirty="0"/>
              <a:t>Primary and secondary prevention and management</a:t>
            </a:r>
          </a:p>
        </p:txBody>
      </p:sp>
    </p:spTree>
    <p:extLst>
      <p:ext uri="{BB962C8B-B14F-4D97-AF65-F5344CB8AC3E}">
        <p14:creationId xmlns:p14="http://schemas.microsoft.com/office/powerpoint/2010/main" val="13707209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sz="3600" dirty="0"/>
            </a:br>
            <a:r>
              <a:rPr lang="en-GB" sz="3600" dirty="0">
                <a:solidFill>
                  <a:srgbClr val="FFFF00"/>
                </a:solidFill>
              </a:rPr>
              <a:t>1. Recognition of high risk patients and </a:t>
            </a:r>
            <a:br>
              <a:rPr lang="en-GB" sz="3600" dirty="0">
                <a:solidFill>
                  <a:srgbClr val="FFFF00"/>
                </a:solidFill>
              </a:rPr>
            </a:br>
            <a:r>
              <a:rPr lang="en-GB" sz="3600" dirty="0">
                <a:solidFill>
                  <a:srgbClr val="FFFF00"/>
                </a:solidFill>
              </a:rPr>
              <a:t> development of community IM thiamine clinics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General clinical impression of patient’s nutritional status</a:t>
            </a:r>
          </a:p>
          <a:p>
            <a:pPr lvl="1"/>
            <a:r>
              <a:rPr lang="en-GB" dirty="0"/>
              <a:t>Loss of appetite, Weight loss in past year, Nausea/vomiting</a:t>
            </a:r>
          </a:p>
          <a:p>
            <a:r>
              <a:rPr lang="en-GB" dirty="0"/>
              <a:t>High dietary carbohydrate intake</a:t>
            </a:r>
          </a:p>
          <a:p>
            <a:r>
              <a:rPr lang="en-GB" dirty="0"/>
              <a:t>Co-occurrence of other nutritionally related conditions (polyneuropathy, amblyopia, pellagra, anaemia)</a:t>
            </a:r>
          </a:p>
          <a:p>
            <a:r>
              <a:rPr lang="en-GB" dirty="0"/>
              <a:t>Fatigue, weakness, apathy</a:t>
            </a:r>
          </a:p>
          <a:p>
            <a:r>
              <a:rPr lang="en-GB" dirty="0"/>
              <a:t>Giddiness, diplopia</a:t>
            </a:r>
          </a:p>
          <a:p>
            <a:r>
              <a:rPr lang="en-GB" dirty="0"/>
              <a:t>Insomnia, anxiety, difficulty in</a:t>
            </a:r>
          </a:p>
          <a:p>
            <a:r>
              <a:rPr lang="en-GB" dirty="0"/>
              <a:t>concentration</a:t>
            </a:r>
          </a:p>
          <a:p>
            <a:r>
              <a:rPr lang="en-GB" dirty="0"/>
              <a:t>Memory loss</a:t>
            </a:r>
          </a:p>
        </p:txBody>
      </p:sp>
    </p:spTree>
    <p:extLst>
      <p:ext uri="{BB962C8B-B14F-4D97-AF65-F5344CB8AC3E}">
        <p14:creationId xmlns:p14="http://schemas.microsoft.com/office/powerpoint/2010/main" val="260615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00"/>
                </a:solidFill>
              </a:rPr>
              <a:t>2. Development of enhanced engagement 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Cognitive testing</a:t>
            </a:r>
          </a:p>
          <a:p>
            <a:r>
              <a:rPr lang="en-GB" dirty="0"/>
              <a:t>Staff understanding ARBD and effects on the individual</a:t>
            </a:r>
          </a:p>
          <a:p>
            <a:r>
              <a:rPr lang="en-GB" dirty="0"/>
              <a:t>Facilitation of attendance/compliance</a:t>
            </a:r>
          </a:p>
          <a:p>
            <a:r>
              <a:rPr lang="en-GB" dirty="0"/>
              <a:t>More assertive out reach and chase up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6694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solidFill>
                  <a:srgbClr val="FFFF00"/>
                </a:solidFill>
              </a:rPr>
              <a:t>3. Person centred programmes for cognitively impaired</a:t>
            </a:r>
            <a:endParaRPr lang="en-GB" sz="27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General education regarding brain damage</a:t>
            </a:r>
          </a:p>
          <a:p>
            <a:r>
              <a:rPr lang="en-GB" dirty="0"/>
              <a:t>Early and frequent support, developing into education across first three months</a:t>
            </a:r>
          </a:p>
          <a:p>
            <a:r>
              <a:rPr lang="en-GB" dirty="0"/>
              <a:t>More directive when ability to make decisions is compromised</a:t>
            </a:r>
          </a:p>
          <a:p>
            <a:r>
              <a:rPr lang="en-GB" dirty="0"/>
              <a:t>Simplification of educational tools, repeated and varied presentation of information</a:t>
            </a:r>
          </a:p>
          <a:p>
            <a:r>
              <a:rPr lang="en-GB" dirty="0"/>
              <a:t>Increased assistance in planning, problem solving</a:t>
            </a:r>
          </a:p>
          <a:p>
            <a:r>
              <a:rPr lang="en-GB" dirty="0"/>
              <a:t>Careful use of group interventions</a:t>
            </a:r>
          </a:p>
          <a:p>
            <a:r>
              <a:rPr lang="en-GB" dirty="0"/>
              <a:t>Interviews may take longer and may need to be more frequent</a:t>
            </a:r>
          </a:p>
          <a:p>
            <a:r>
              <a:rPr lang="en-GB" dirty="0"/>
              <a:t>Programme may take longer to deliver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56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dirty="0">
                <a:solidFill>
                  <a:srgbClr val="92D050"/>
                </a:solidFill>
              </a:rPr>
              <a:t>Overview of management</a:t>
            </a:r>
            <a:r>
              <a:rPr lang="en-GB" altLang="en-US" baseline="30000" dirty="0">
                <a:solidFill>
                  <a:srgbClr val="92D050"/>
                </a:solidFill>
              </a:rPr>
              <a:t>1</a:t>
            </a:r>
            <a:r>
              <a:rPr lang="en-GB" altLang="en-US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1942727" y="1601569"/>
            <a:ext cx="48910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Acute in patient care on medical/surgical ward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Physical stabilisation and thiamine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981200" y="2514600"/>
            <a:ext cx="708706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3-6 month assessment phase                                </a:t>
            </a:r>
            <a:r>
              <a:rPr lang="en-GB" altLang="en-US" sz="1400" dirty="0">
                <a:solidFill>
                  <a:srgbClr val="FF0000"/>
                </a:solidFill>
                <a:latin typeface="Arial" charset="0"/>
              </a:rPr>
              <a:t>alcohol effect wears off</a:t>
            </a:r>
            <a:endParaRPr lang="en-GB" altLang="en-US" sz="18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>
                <a:solidFill>
                  <a:srgbClr val="FFFF00"/>
                </a:solidFill>
                <a:latin typeface="Arial" charset="0"/>
              </a:rPr>
              <a:t>Protection from alcohol, nutrition, on-going assessment</a:t>
            </a: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1981200" y="3352800"/>
            <a:ext cx="722665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3 year program of management/improvement      </a:t>
            </a:r>
            <a:r>
              <a:rPr lang="en-GB" altLang="en-US" sz="1400" dirty="0">
                <a:solidFill>
                  <a:srgbClr val="FF0000"/>
                </a:solidFill>
                <a:latin typeface="Arial" charset="0"/>
              </a:rPr>
              <a:t>brain cell regeneration</a:t>
            </a:r>
            <a:endParaRPr lang="en-GB" altLang="en-US" sz="1800" dirty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>
                <a:solidFill>
                  <a:srgbClr val="FFFF00"/>
                </a:solidFill>
                <a:latin typeface="Arial" charset="0"/>
              </a:rPr>
              <a:t>Learning and  educational, programme in ADL</a:t>
            </a: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1981200" y="4191000"/>
            <a:ext cx="57374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Placement and provision of optimum support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Optimising help around remaining deficits and housing</a:t>
            </a:r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1981200" y="4953000"/>
            <a:ext cx="49680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On-going social support and integration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>
                <a:solidFill>
                  <a:srgbClr val="FFFF00"/>
                </a:solidFill>
                <a:latin typeface="Arial" charset="0"/>
              </a:rPr>
              <a:t>Social integration and occupation development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381000" y="1600200"/>
            <a:ext cx="1031875" cy="3762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FF00"/>
                </a:solidFill>
                <a:latin typeface="Arial" charset="0"/>
              </a:rPr>
              <a:t>Phase 1</a:t>
            </a:r>
          </a:p>
        </p:txBody>
      </p:sp>
      <p:sp>
        <p:nvSpPr>
          <p:cNvPr id="9225" name="Text Box 12"/>
          <p:cNvSpPr txBox="1">
            <a:spLocks noChangeArrowheads="1"/>
          </p:cNvSpPr>
          <p:nvPr/>
        </p:nvSpPr>
        <p:spPr bwMode="auto">
          <a:xfrm>
            <a:off x="381000" y="2514600"/>
            <a:ext cx="1031875" cy="3762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FF00"/>
                </a:solidFill>
                <a:latin typeface="Arial" charset="0"/>
              </a:rPr>
              <a:t>Phase 2</a:t>
            </a:r>
          </a:p>
        </p:txBody>
      </p:sp>
      <p:sp>
        <p:nvSpPr>
          <p:cNvPr id="9226" name="Text Box 13"/>
          <p:cNvSpPr txBox="1">
            <a:spLocks noChangeArrowheads="1"/>
          </p:cNvSpPr>
          <p:nvPr/>
        </p:nvSpPr>
        <p:spPr bwMode="auto">
          <a:xfrm>
            <a:off x="381000" y="3352800"/>
            <a:ext cx="1031875" cy="3762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FF00"/>
                </a:solidFill>
                <a:latin typeface="Arial" charset="0"/>
              </a:rPr>
              <a:t>Phase 3</a:t>
            </a:r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>
            <a:off x="381000" y="4191000"/>
            <a:ext cx="1031875" cy="3762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FF00"/>
                </a:solidFill>
                <a:latin typeface="Arial" charset="0"/>
              </a:rPr>
              <a:t>Phase 4</a:t>
            </a:r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381000" y="4953000"/>
            <a:ext cx="1031875" cy="3762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olidFill>
                  <a:srgbClr val="FFFF00"/>
                </a:solidFill>
                <a:latin typeface="Arial" charset="0"/>
              </a:rPr>
              <a:t>Phase 5</a:t>
            </a:r>
          </a:p>
        </p:txBody>
      </p:sp>
      <p:sp>
        <p:nvSpPr>
          <p:cNvPr id="9229" name="Line 17"/>
          <p:cNvSpPr>
            <a:spLocks noChangeShapeType="1"/>
          </p:cNvSpPr>
          <p:nvPr/>
        </p:nvSpPr>
        <p:spPr bwMode="auto">
          <a:xfrm>
            <a:off x="914400" y="2133600"/>
            <a:ext cx="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sp>
        <p:nvSpPr>
          <p:cNvPr id="9230" name="Line 18"/>
          <p:cNvSpPr>
            <a:spLocks noChangeShapeType="1"/>
          </p:cNvSpPr>
          <p:nvPr/>
        </p:nvSpPr>
        <p:spPr bwMode="auto">
          <a:xfrm>
            <a:off x="914400" y="3048000"/>
            <a:ext cx="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sp>
        <p:nvSpPr>
          <p:cNvPr id="9231" name="Line 19"/>
          <p:cNvSpPr>
            <a:spLocks noChangeShapeType="1"/>
          </p:cNvSpPr>
          <p:nvPr/>
        </p:nvSpPr>
        <p:spPr bwMode="auto">
          <a:xfrm>
            <a:off x="914400" y="3810000"/>
            <a:ext cx="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sp>
        <p:nvSpPr>
          <p:cNvPr id="9232" name="Line 20"/>
          <p:cNvSpPr>
            <a:spLocks noChangeShapeType="1"/>
          </p:cNvSpPr>
          <p:nvPr/>
        </p:nvSpPr>
        <p:spPr bwMode="auto">
          <a:xfrm>
            <a:off x="914400" y="4648200"/>
            <a:ext cx="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5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54" name="Group 9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95718404"/>
              </p:ext>
            </p:extLst>
          </p:nvPr>
        </p:nvGraphicFramePr>
        <p:xfrm>
          <a:off x="685800" y="457200"/>
          <a:ext cx="7848600" cy="5634512"/>
        </p:xfrm>
        <a:graphic>
          <a:graphicData uri="http://schemas.openxmlformats.org/drawingml/2006/table">
            <a:tbl>
              <a:tblPr/>
              <a:tblGrid>
                <a:gridCol w="1570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0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nature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Intervention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duration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Comment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Increasing autonomy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89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stabilisation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Physical stabilisation on acute medical ward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Nice guidelines and medical Mx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variable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Will depend on complications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5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Assessment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therapeutic development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Psychosocial assessment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Calm environment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Development of routine structure and support, diary keeping, safety Alcohol Mx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3-6 months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Rapid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improvement expected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Therapeutic rehabilitation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Enhancement of independence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Diary keeping Activity scheduling, GTA, education, orientation and  alcohol </a:t>
                      </a:r>
                      <a:r>
                        <a:rPr kumimoji="0" lang="en-GB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Mx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2-3 years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Variable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duration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depending on history and concomitant problems,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Adaptive rehabilitation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Adapting environment to cater for residual cognitive damage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Often involves deinstitutionalisation developing services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variable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Alcohol management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4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Social integration and relapse prevention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Maximising independence and social integration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Activity scheduling and alcohol Mx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variable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Down Arrow 4"/>
          <p:cNvSpPr/>
          <p:nvPr/>
        </p:nvSpPr>
        <p:spPr>
          <a:xfrm>
            <a:off x="8115300" y="1219200"/>
            <a:ext cx="533400" cy="4495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252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Case study 1 </a:t>
            </a:r>
            <a:endParaRPr lang="en-US" alt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42 year old women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NFA, no Family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Long standing drinking</a:t>
            </a:r>
          </a:p>
          <a:p>
            <a:pPr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Multiple hospital admissions including periods in acute hospitals.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Found by police in a skip (sexually assaulted)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Protracted malnutrition and chronic liver disease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>
                <a:solidFill>
                  <a:srgbClr val="FFFF00"/>
                </a:solidFill>
              </a:rPr>
              <a:t>Previous periods of  WE a year ago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0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/>
              <a:t>Case study 1</a:t>
            </a:r>
            <a:br>
              <a:rPr lang="en-GB" altLang="en-US" dirty="0"/>
            </a:br>
            <a:r>
              <a:rPr lang="en-GB" altLang="en-US" dirty="0"/>
              <a:t>Neuropsychological profile</a:t>
            </a:r>
            <a:endParaRPr lang="en-US" altLang="en-US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Profound problems in learning new information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Long term memory problem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Varying confabulation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Processing speed much reduced: leading to missing information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Perceptual organisation low; ‘difficulty in seeing the whole picture’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Problem solving tests (behavioural assessment of dysexecutive syndrome): proneness to break rules, problems in planning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Sentence completion is very poor due to inability to inhibit responses.</a:t>
            </a:r>
            <a:endParaRPr lang="en-US" alt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05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Case study 1 </a:t>
            </a:r>
            <a:endParaRPr lang="en-US" altLang="en-US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altLang="en-US" sz="2400" dirty="0">
                <a:solidFill>
                  <a:srgbClr val="FFFF00"/>
                </a:solidFill>
              </a:rPr>
              <a:t>Story concerning this admission: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Admitted to medical ward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rgbClr val="FFFF00"/>
                </a:solidFill>
              </a:rPr>
              <a:t>Fronto temporal contusion and fracture with evidence of infarct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dirty="0">
                <a:solidFill>
                  <a:srgbClr val="FFFF00"/>
                </a:solidFill>
              </a:rPr>
              <a:t>GGT &gt;1000</a:t>
            </a:r>
            <a:endParaRPr lang="en-US" altLang="en-US" sz="20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Physically stabilised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Psychiatry liaison; referred to service.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Admitted to mental illness nursing home specialising in younger people with dementia. Under </a:t>
            </a:r>
            <a:r>
              <a:rPr lang="en-GB" altLang="en-US" sz="2400" dirty="0" err="1">
                <a:solidFill>
                  <a:srgbClr val="FFFF00"/>
                </a:solidFill>
              </a:rPr>
              <a:t>Dols</a:t>
            </a:r>
            <a:endParaRPr lang="en-GB" altLang="en-US" sz="2400" dirty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Went through first 3 months, good physical recovery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>
                <a:solidFill>
                  <a:srgbClr val="FFFF00"/>
                </a:solidFill>
              </a:rPr>
              <a:t>Placed in mental health supported living under guardianship with rehab package supervised by Team ARBD nurse with additional 1-to-1 support. </a:t>
            </a:r>
            <a:r>
              <a:rPr lang="en-GB" altLang="en-US" sz="2400" dirty="0" err="1">
                <a:solidFill>
                  <a:srgbClr val="FFFF00"/>
                </a:solidFill>
              </a:rPr>
              <a:t>Appointeeship</a:t>
            </a:r>
            <a:r>
              <a:rPr lang="en-GB" altLang="en-US" sz="2400" dirty="0">
                <a:solidFill>
                  <a:srgbClr val="FFFF00"/>
                </a:solidFill>
              </a:rPr>
              <a:t> arranged for financial management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51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2345</Words>
  <Application>Microsoft Office PowerPoint</Application>
  <PresentationFormat>On-screen Show (4:3)</PresentationFormat>
  <Paragraphs>553</Paragraphs>
  <Slides>44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Times New Roman</vt:lpstr>
      <vt:lpstr>Wingdings</vt:lpstr>
      <vt:lpstr>Office Theme</vt:lpstr>
      <vt:lpstr>Cheshire and Wirral NHS Trust</vt:lpstr>
      <vt:lpstr>Management of severe ARBD</vt:lpstr>
      <vt:lpstr>Overview of the service Cheshire and Wirral Partnership NHS Foundation Trust</vt:lpstr>
      <vt:lpstr>General principles</vt:lpstr>
      <vt:lpstr>Overview of management1 </vt:lpstr>
      <vt:lpstr>PowerPoint Presentation</vt:lpstr>
      <vt:lpstr>Case study 1 </vt:lpstr>
      <vt:lpstr>Case study 1 Neuropsychological profile</vt:lpstr>
      <vt:lpstr>Case study 1 </vt:lpstr>
      <vt:lpstr>Case study 1 </vt:lpstr>
      <vt:lpstr>Case study 2</vt:lpstr>
      <vt:lpstr>Case study 2</vt:lpstr>
      <vt:lpstr>Case study 2 Reasoning problems</vt:lpstr>
      <vt:lpstr>Case study 2  reasoning problems</vt:lpstr>
      <vt:lpstr>Case Study 2</vt:lpstr>
      <vt:lpstr>PowerPoint Presentation</vt:lpstr>
      <vt:lpstr>Case study 2 Current situation</vt:lpstr>
      <vt:lpstr>Case study 2 Outcome</vt:lpstr>
      <vt:lpstr>Overview of service outcomes</vt:lpstr>
      <vt:lpstr>Patient referrals</vt:lpstr>
      <vt:lpstr>Source of referral of 72 patients</vt:lpstr>
      <vt:lpstr>Concomitant disorders (n=72)</vt:lpstr>
      <vt:lpstr>Outcomes average duration of management programme:  (2.27 years , range: 0.18-6.5 years)</vt:lpstr>
      <vt:lpstr>Community outcomes</vt:lpstr>
      <vt:lpstr>Community domicile outcomes</vt:lpstr>
      <vt:lpstr>The financial argument Potential ‘cost’ savings</vt:lpstr>
      <vt:lpstr>Reduction in acute hospital bed days</vt:lpstr>
      <vt:lpstr>Reduction of cost of accommodation across management period: £589 per patient per week</vt:lpstr>
      <vt:lpstr>Reduction of cost of accommodation across management period: £589 per patient per week</vt:lpstr>
      <vt:lpstr>Reduction of cost of accommodation across management period: £589 per patient per week</vt:lpstr>
      <vt:lpstr>Reduction of cost</vt:lpstr>
      <vt:lpstr>Second (later) review of Homeless</vt:lpstr>
      <vt:lpstr>Homeless: N=11 placements during the treatment programme.</vt:lpstr>
      <vt:lpstr>ACE 111 (N=8 ) outcome</vt:lpstr>
      <vt:lpstr>Summary of outcome</vt:lpstr>
      <vt:lpstr>overview</vt:lpstr>
      <vt:lpstr>Potentially useful references.</vt:lpstr>
      <vt:lpstr>PowerPoint Presentation</vt:lpstr>
      <vt:lpstr>Community alcohol services possible targeted interventions?</vt:lpstr>
      <vt:lpstr>Alcohol Related Brain damage  Clinical characteristics</vt:lpstr>
      <vt:lpstr>Community alcohol services</vt:lpstr>
      <vt:lpstr> 1. Recognition of high risk patients and   development of community IM thiamine clinics </vt:lpstr>
      <vt:lpstr>2. Development of enhanced engagement policy</vt:lpstr>
      <vt:lpstr>3. Person centred programmes for cognitively impaired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ARBD</dc:title>
  <dc:creator>Ken Wilson</dc:creator>
  <cp:lastModifiedBy>Parker, Rob</cp:lastModifiedBy>
  <cp:revision>25</cp:revision>
  <dcterms:created xsi:type="dcterms:W3CDTF">2006-08-16T00:00:00Z</dcterms:created>
  <dcterms:modified xsi:type="dcterms:W3CDTF">2019-06-20T12:07:56Z</dcterms:modified>
</cp:coreProperties>
</file>