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87" r:id="rId3"/>
    <p:sldId id="390" r:id="rId4"/>
    <p:sldId id="385" r:id="rId5"/>
    <p:sldId id="381" r:id="rId6"/>
    <p:sldId id="391" r:id="rId7"/>
    <p:sldId id="384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CBE9"/>
    <a:srgbClr val="98C0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B6FD16-E77E-441E-8F3D-61D7FA97B9AF}" type="datetimeFigureOut">
              <a:rPr lang="en-GB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CACBEA-A652-4CA3-B7BB-31346FFFF6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1C305-69D1-4593-A538-F7A4697CC1B7}" type="datetimeFigureOut">
              <a:rPr lang="en-GB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D029-E55F-40D9-8202-B65F62623F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345B-E5B8-4437-9B91-3648AD7EB1C3}" type="datetimeFigureOut">
              <a:rPr lang="en-GB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20D61-29EA-481D-87AD-210F22A0FC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FEDFC-F0D7-43EC-A4EE-8807E6FD9B80}" type="datetimeFigureOut">
              <a:rPr lang="en-GB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75FB8-BD0A-4EEE-878F-2C094A5784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0E59-56D5-45CA-8B56-5756ACAE48F3}" type="datetimeFigureOut">
              <a:rPr lang="en-GB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AFA8-D1A6-40F3-B930-90716DF406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718E8-9577-41ED-9DC1-DEA8143F91A5}" type="datetimeFigureOut">
              <a:rPr lang="en-GB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F2076-23CF-4F15-BA0F-493670D05E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AF4D0-0B69-4416-8E9D-446E0E6BAF36}" type="datetimeFigureOut">
              <a:rPr lang="en-GB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166D3-FA19-439F-AFC8-9069494CC7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23BF9-9BBC-4E32-89D4-58FE5FC423FA}" type="datetimeFigureOut">
              <a:rPr lang="en-GB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06FC5-B637-484F-A8A5-3DDA1B3D43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40580-0EE5-4215-9CD3-056B7420C1F4}" type="datetimeFigureOut">
              <a:rPr lang="en-GB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4C62A-1C15-4F65-A4D3-CE2A1F20AE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DD83B-2D78-48BB-A71D-94BCF8F96F7B}" type="datetimeFigureOut">
              <a:rPr lang="en-GB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3CA7A-FD48-426F-B0FA-CA95A7D7E1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CE42F-AAF7-4602-86B2-052EBB7F6342}" type="datetimeFigureOut">
              <a:rPr lang="en-GB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25F21-1A46-410A-9CEC-D1A428968F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58575-E427-47BC-B8EF-33AC460D0BEF}" type="datetimeFigureOut">
              <a:rPr lang="en-GB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307B1-6107-4E8D-8C40-33C6C16AE2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12E944-B734-4E20-9B2F-5D7562E2F30A}" type="datetimeFigureOut">
              <a:rPr lang="en-GB"/>
              <a:pPr>
                <a:defRPr/>
              </a:pPr>
              <a:t>21/06/2017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AE7C3E-AF14-4EF1-92F8-D8E127A4B8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0ahUKEwjU2bqMw7LSAhUM6xoKHcEyAhQQjRwIBw&amp;url=https://somersetnewsonline.wordpress.com/2012/11/28/coats-for-new-york-collection-underway/&amp;psig=AFQjCNGBYh1aGuyt4NYL5XupBvaMct2Rrw&amp;ust=148836210247098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urotriage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9488" y="2325688"/>
            <a:ext cx="9713912" cy="2387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/>
              <a:t>Homelessness and brain injury: The invisible disability in an invisible population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2038" y="4830763"/>
            <a:ext cx="7008812" cy="1028700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14400" dirty="0"/>
              <a:t>Steph Grant &amp; Rebecca Forrester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/>
          </a:p>
        </p:txBody>
      </p:sp>
      <p:pic>
        <p:nvPicPr>
          <p:cNvPr id="4" name="Picture 3" descr="Brain Roof 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2975" y="735013"/>
            <a:ext cx="2166938" cy="1533525"/>
          </a:xfrm>
          <a:prstGeom prst="rect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</p:pic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557213" y="5976938"/>
            <a:ext cx="2676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>
                <a:latin typeface="Calibri" pitchFamily="34" charset="0"/>
              </a:rPr>
              <a:t>#HomelessHealth17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1"/>
          <p:cNvPicPr>
            <a:picLocks noChangeAspect="1"/>
          </p:cNvPicPr>
          <p:nvPr/>
        </p:nvPicPr>
        <p:blipFill>
          <a:blip r:embed="rId2"/>
          <a:srcRect l="4147" r="6885"/>
          <a:stretch>
            <a:fillRect/>
          </a:stretch>
        </p:blipFill>
        <p:spPr bwMode="auto">
          <a:xfrm>
            <a:off x="6878638" y="0"/>
            <a:ext cx="53133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61925" y="508000"/>
            <a:ext cx="6556375" cy="5716588"/>
          </a:xfrm>
        </p:spPr>
        <p:txBody>
          <a:bodyPr/>
          <a:lstStyle/>
          <a:p>
            <a:pPr eaLnBrk="1" hangingPunct="1"/>
            <a:endParaRPr lang="en-US" sz="2000"/>
          </a:p>
          <a:p>
            <a:pPr eaLnBrk="1" hangingPunct="1"/>
            <a:r>
              <a:rPr lang="en-US" sz="3200" b="1"/>
              <a:t>Rates of head injury in homeless populations are reported between 43-53%*</a:t>
            </a:r>
          </a:p>
          <a:p>
            <a:pPr eaLnBrk="1" hangingPunct="1"/>
            <a:r>
              <a:rPr lang="en-US" sz="3200"/>
              <a:t>Rates of hospitalised head injury are 5 times greater for the homeless population**</a:t>
            </a:r>
          </a:p>
          <a:p>
            <a:pPr eaLnBrk="1" hangingPunct="1"/>
            <a:r>
              <a:rPr lang="en-US" sz="3200" b="1"/>
              <a:t>People with unrecognised neuropsychological needs often ‘bounce’ between services or remain invisible</a:t>
            </a:r>
          </a:p>
          <a:p>
            <a:pPr eaLnBrk="1" hangingPunct="1"/>
            <a:endParaRPr lang="en-US" sz="2000"/>
          </a:p>
          <a:p>
            <a:pPr eaLnBrk="1" hangingPunct="1"/>
            <a:endParaRPr lang="en-US" sz="200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6073775"/>
            <a:ext cx="65976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/>
              <a:t>*Mackelprang, Harpin, Grubenhoff &amp; Rivara, 2014; Hwang et al., 2008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/>
              <a:t>**MacMillan et al., 2014</a:t>
            </a:r>
          </a:p>
          <a:p>
            <a:pPr>
              <a:spcBef>
                <a:spcPct val="50000"/>
              </a:spcBef>
            </a:pP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CB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4"/>
          <p:cNvSpPr>
            <a:spLocks noGrp="1"/>
          </p:cNvSpPr>
          <p:nvPr>
            <p:ph type="title"/>
          </p:nvPr>
        </p:nvSpPr>
        <p:spPr>
          <a:xfrm>
            <a:off x="881063" y="0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GB" b="1"/>
              <a:t>Wearing many cloaks of invisibility</a:t>
            </a:r>
          </a:p>
        </p:txBody>
      </p:sp>
      <p:pic>
        <p:nvPicPr>
          <p:cNvPr id="16387" name="Picture 3" descr="Image result for pile of coat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36000" y="2255838"/>
            <a:ext cx="2868613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542925" y="1598613"/>
            <a:ext cx="2330450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 sz="3600"/>
              <a:t>Trauma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3600"/>
              <a:t>Violence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3600"/>
              <a:t>Housing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3600"/>
              <a:t>Hunger</a:t>
            </a: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3203575" y="1546225"/>
            <a:ext cx="5507038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sz="3600"/>
              <a:t>Alcohol use</a:t>
            </a:r>
          </a:p>
          <a:p>
            <a:pPr>
              <a:buFontTx/>
              <a:buChar char="•"/>
            </a:pPr>
            <a:r>
              <a:rPr lang="en-GB" sz="3600"/>
              <a:t>Drug use</a:t>
            </a:r>
          </a:p>
          <a:p>
            <a:pPr>
              <a:buFontTx/>
              <a:buChar char="•"/>
            </a:pPr>
            <a:r>
              <a:rPr lang="en-GB" sz="3600"/>
              <a:t>Crime</a:t>
            </a:r>
          </a:p>
          <a:p>
            <a:pPr>
              <a:buFontTx/>
              <a:buChar char="•"/>
            </a:pPr>
            <a:r>
              <a:rPr lang="en-GB" sz="3600"/>
              <a:t>Mental health difficulties</a:t>
            </a:r>
          </a:p>
          <a:p>
            <a:pPr>
              <a:buFontTx/>
              <a:buChar char="•"/>
            </a:pPr>
            <a:r>
              <a:rPr lang="en-GB" sz="3600"/>
              <a:t>Physical health difficulties…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generated with high confidence">
            <a:extLst>
              <a:ext uri="{FF2B5EF4-FFF2-40B4-BE49-F238E27FC236}">
                <a16:creationId xmlns:a16="http://schemas.microsoft.com/office/drawing/2014/main" id="{99A99359-B001-48BD-BEA0-6CB7222944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494"/>
          <a:stretch/>
        </p:blipFill>
        <p:spPr>
          <a:xfrm>
            <a:off x="6090613" y="640082"/>
            <a:ext cx="5461724" cy="5577837"/>
          </a:xfrm>
          <a:prstGeom prst="rect">
            <a:avLst/>
          </a:prstGeom>
          <a:effectLst/>
        </p:spPr>
      </p:pic>
      <p:sp>
        <p:nvSpPr>
          <p:cNvPr id="17410" name="Title 4"/>
          <p:cNvSpPr>
            <a:spLocks noGrp="1"/>
          </p:cNvSpPr>
          <p:nvPr>
            <p:ph type="title"/>
          </p:nvPr>
        </p:nvSpPr>
        <p:spPr>
          <a:xfrm>
            <a:off x="648929" y="629266"/>
            <a:ext cx="5127031" cy="167660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/>
            <a:r>
              <a:rPr lang="en-US" b="1"/>
              <a:t>What difficulties might we see?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48930" y="2438400"/>
            <a:ext cx="5127029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  <a:cs typeface="+mn-cs"/>
              </a:rPr>
              <a:t>Attention</a:t>
            </a:r>
          </a:p>
          <a:p>
            <a:pPr indent="-2286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  <a:cs typeface="+mn-cs"/>
              </a:rPr>
              <a:t>Concentration</a:t>
            </a:r>
          </a:p>
          <a:p>
            <a:pPr indent="-2286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  <a:cs typeface="+mn-cs"/>
              </a:rPr>
              <a:t>Memory</a:t>
            </a:r>
          </a:p>
          <a:p>
            <a:pPr indent="-2286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 err="1">
                <a:latin typeface="+mn-lt"/>
                <a:cs typeface="+mn-cs"/>
              </a:rPr>
              <a:t>Organising</a:t>
            </a:r>
            <a:r>
              <a:rPr lang="en-US" sz="2800" dirty="0">
                <a:latin typeface="+mn-lt"/>
                <a:cs typeface="+mn-cs"/>
              </a:rPr>
              <a:t> &amp; planning</a:t>
            </a:r>
          </a:p>
          <a:p>
            <a:pPr indent="-2286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  <a:cs typeface="+mn-cs"/>
              </a:rPr>
              <a:t>Emotion regulation</a:t>
            </a:r>
          </a:p>
          <a:p>
            <a:pPr indent="-2286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  <a:cs typeface="+mn-cs"/>
              </a:rPr>
              <a:t> Anger &amp; irritability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54063" y="955675"/>
            <a:ext cx="10515600" cy="4645025"/>
          </a:xfrm>
        </p:spPr>
        <p:txBody>
          <a:bodyPr/>
          <a:lstStyle/>
          <a:p>
            <a:pPr algn="ctr" eaLnBrk="1" hangingPunct="1"/>
            <a:br>
              <a:rPr lang="en-GB" sz="4900" b="1"/>
            </a:br>
            <a:br>
              <a:rPr lang="en-GB" sz="4900" b="1"/>
            </a:br>
            <a:r>
              <a:rPr lang="en-GB" sz="4900" b="1" i="1"/>
              <a:t>“How and why do some brain injured people become homeless?”</a:t>
            </a:r>
            <a:br>
              <a:rPr lang="en-GB" sz="4900" b="1" i="1"/>
            </a:br>
            <a:br>
              <a:rPr lang="en-GB" sz="4900" b="1" i="1"/>
            </a:br>
            <a:br>
              <a:rPr lang="en-GB" sz="4900" b="1" i="1"/>
            </a:br>
            <a:endParaRPr lang="en-GB" sz="4900" b="1"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CB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/>
              <a:t>Further reading and contacts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GB"/>
          </a:p>
          <a:p>
            <a:r>
              <a:rPr lang="en-GB" sz="3600"/>
              <a:t> </a:t>
            </a:r>
            <a:r>
              <a:rPr lang="en-GB" sz="4000" i="1"/>
              <a:t>Experiences of homelessness and brain injury (Brooks &amp; Grant, 2016) </a:t>
            </a:r>
          </a:p>
          <a:p>
            <a:r>
              <a:rPr lang="en-GB" sz="4000" b="1" i="1"/>
              <a:t>Not my First Rodeo</a:t>
            </a:r>
            <a:r>
              <a:rPr lang="en-GB" sz="4000"/>
              <a:t> video on homelessness and brain injury on YouTube (2</a:t>
            </a:r>
            <a:r>
              <a:rPr lang="en-GB" sz="4000" baseline="30000"/>
              <a:t>nd</a:t>
            </a:r>
            <a:r>
              <a:rPr lang="en-GB" sz="4000"/>
              <a:t> place UKABIF film awards) </a:t>
            </a:r>
          </a:p>
          <a:p>
            <a:r>
              <a:rPr lang="en-GB" sz="4000">
                <a:hlinkClick r:id="rId2"/>
              </a:rPr>
              <a:t>www.neurotriage.com</a:t>
            </a:r>
            <a:endParaRPr lang="en-GB" sz="4000"/>
          </a:p>
          <a:p>
            <a:pPr>
              <a:buFont typeface="Arial" charset="0"/>
              <a:buNone/>
            </a:pPr>
            <a:endParaRPr lang="en-GB" sz="4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2081213" y="374650"/>
            <a:ext cx="7977187" cy="1169988"/>
          </a:xfrm>
        </p:spPr>
        <p:txBody>
          <a:bodyPr/>
          <a:lstStyle/>
          <a:p>
            <a:pPr eaLnBrk="1" hangingPunct="1"/>
            <a:r>
              <a:rPr lang="en-GB" b="1"/>
              <a:t>Thank-you for listening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2613" y="3290888"/>
            <a:ext cx="10685462" cy="2935287"/>
          </a:xfrm>
        </p:spPr>
        <p:txBody>
          <a:bodyPr>
            <a:normAutofit/>
          </a:bodyPr>
          <a:lstStyle/>
          <a:p>
            <a:pPr marL="342900" indent="-342900" algn="l" eaLnBrk="1" hangingPunct="1">
              <a:lnSpc>
                <a:spcPct val="80000"/>
              </a:lnSpc>
              <a:buFont typeface="Arial" charset="0"/>
              <a:buChar char="•"/>
            </a:pPr>
            <a:endParaRPr lang="en-GB" sz="2200"/>
          </a:p>
          <a:p>
            <a:pPr marL="342900" indent="-342900" algn="l" eaLnBrk="1" hangingPunct="1">
              <a:lnSpc>
                <a:spcPct val="80000"/>
              </a:lnSpc>
              <a:buFont typeface="Arial" charset="0"/>
              <a:buChar char="•"/>
            </a:pPr>
            <a:endParaRPr lang="en-GB" sz="2200"/>
          </a:p>
          <a:p>
            <a:pPr marL="342900" indent="-342900" algn="l" eaLnBrk="1" hangingPunct="1">
              <a:lnSpc>
                <a:spcPct val="80000"/>
              </a:lnSpc>
              <a:buFont typeface="Arial" charset="0"/>
              <a:buChar char="•"/>
            </a:pPr>
            <a:endParaRPr lang="en-GB" sz="2200"/>
          </a:p>
          <a:p>
            <a:pPr marL="342900" indent="-342900" algn="l" eaLnBrk="1" hangingPunct="1">
              <a:lnSpc>
                <a:spcPct val="80000"/>
              </a:lnSpc>
              <a:buFont typeface="Arial" charset="0"/>
              <a:buChar char="•"/>
            </a:pPr>
            <a:endParaRPr lang="en-GB" sz="2200"/>
          </a:p>
          <a:p>
            <a:pPr marL="342900" indent="-342900" algn="l" eaLnBrk="1" hangingPunct="1">
              <a:lnSpc>
                <a:spcPct val="80000"/>
              </a:lnSpc>
            </a:pPr>
            <a:r>
              <a:rPr lang="en-GB" sz="3000"/>
              <a:t>Special thanks to:</a:t>
            </a:r>
          </a:p>
          <a:p>
            <a:pPr marL="342900" indent="-342900" algn="l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3000"/>
              <a:t>Ste Weatherhead, for always keeping us cool, calm and connected</a:t>
            </a:r>
          </a:p>
        </p:txBody>
      </p:sp>
      <p:pic>
        <p:nvPicPr>
          <p:cNvPr id="4" name="Picture 3" descr="Brain Roof 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3" y="2239963"/>
            <a:ext cx="2566987" cy="1816100"/>
          </a:xfrm>
          <a:prstGeom prst="rect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181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Homelessness and brain injury: The invisible disability in an invisible population</vt:lpstr>
      <vt:lpstr>PowerPoint Presentation</vt:lpstr>
      <vt:lpstr>Wearing many cloaks of invisibility</vt:lpstr>
      <vt:lpstr>What difficulties might we see?</vt:lpstr>
      <vt:lpstr>  “How and why do some brain injured people become homeless?”   </vt:lpstr>
      <vt:lpstr>Further reading and contacts</vt:lpstr>
      <vt:lpstr>Thank-you for listening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Homelessness and the Brain</dc:title>
  <dc:creator>Rebecca Forrester</dc:creator>
  <cp:lastModifiedBy>Rebecca Forrester</cp:lastModifiedBy>
  <cp:revision>45</cp:revision>
  <dcterms:created xsi:type="dcterms:W3CDTF">2016-09-15T05:28:16Z</dcterms:created>
  <dcterms:modified xsi:type="dcterms:W3CDTF">2017-06-21T06:36:40Z</dcterms:modified>
</cp:coreProperties>
</file>